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70" r:id="rId7"/>
    <p:sldId id="260" r:id="rId8"/>
    <p:sldId id="262" r:id="rId9"/>
    <p:sldId id="263" r:id="rId10"/>
    <p:sldId id="264" r:id="rId11"/>
    <p:sldId id="265" r:id="rId12"/>
    <p:sldId id="267" r:id="rId13"/>
    <p:sldId id="272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75" autoAdjust="0"/>
  </p:normalViewPr>
  <p:slideViewPr>
    <p:cSldViewPr>
      <p:cViewPr>
        <p:scale>
          <a:sx n="100" d="100"/>
          <a:sy n="100" d="100"/>
        </p:scale>
        <p:origin x="-9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BE0D-5BDC-4D05-AA93-854D2E88C129}" type="datetimeFigureOut">
              <a:rPr lang="fr-BE" smtClean="0"/>
              <a:t>23/05/2017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42E6A-ED3C-45C8-A29D-B8882B3C6DF8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855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B778D-0353-44A5-A6F0-D5CAA0F33E02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47F53-68A3-4970-B445-D175DAB77A26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B0BF8-E648-40E1-A773-25375C98F673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E00D68-8CEA-4CEB-ADDE-B32ACE1E9C13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615381-B733-49CB-B342-CAB556E966C3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77838B-94BD-4C40-950A-6CD75D1A6D2C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0F74D-E676-4FBA-9592-70ECD7FE6107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1C4BE-34AD-4DD6-AEB7-7D4D14FB914B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E74A17-7960-4290-8724-BAC46C6E263E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67D26-3485-4E53-A5EE-96954F0209B5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37FFC-4AC0-4A26-BCEE-589D2FC1C971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308DA8-93EF-4AF5-8569-37638437DA79}" type="datetime1">
              <a:rPr lang="fr-BE" smtClean="0"/>
              <a:t>23/05/2017</a:t>
            </a:fld>
            <a:endParaRPr lang="fr-BE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fr-BE" dirty="0" smtClean="0"/>
              <a:t>Echevinat des voies publiques</a:t>
            </a:r>
            <a:endParaRPr lang="fr-BE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C2621C-FF56-43D7-A52E-4FD3C0FA04E8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59832" y="908720"/>
            <a:ext cx="5398368" cy="3816424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4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fr-BE" sz="4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cartographie mobile</a:t>
            </a:r>
            <a:br>
              <a:rPr lang="fr-BE" sz="4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BE" sz="4400" dirty="0"/>
              <a:t/>
            </a:r>
            <a:br>
              <a:rPr lang="fr-BE" sz="4400" dirty="0"/>
            </a:br>
            <a:r>
              <a:rPr lang="fr-BE" sz="4400" dirty="0">
                <a:solidFill>
                  <a:schemeClr val="tx1"/>
                </a:solidFill>
              </a:rPr>
              <a:t/>
            </a:r>
            <a:br>
              <a:rPr lang="fr-BE" sz="4400" dirty="0">
                <a:solidFill>
                  <a:schemeClr val="tx1"/>
                </a:solidFill>
              </a:rPr>
            </a:br>
            <a:r>
              <a:rPr lang="fr-BE" sz="4400" dirty="0">
                <a:solidFill>
                  <a:schemeClr val="bg2">
                    <a:lumMod val="50000"/>
                  </a:schemeClr>
                </a:solidFill>
              </a:rPr>
              <a:t>Nouvel outil de gestion des voiries</a:t>
            </a:r>
            <a:r>
              <a:rPr lang="fr-BE" dirty="0" smtClean="0">
                <a:solidFill>
                  <a:schemeClr val="tx1"/>
                </a:solidFill>
              </a:rPr>
              <a:t/>
            </a:r>
            <a:br>
              <a:rPr lang="fr-BE" dirty="0" smtClean="0">
                <a:solidFill>
                  <a:schemeClr val="tx1"/>
                </a:solidFill>
              </a:rPr>
            </a:br>
            <a:endParaRPr lang="fr-BE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076056" y="6250164"/>
            <a:ext cx="3888432" cy="365125"/>
          </a:xfrm>
        </p:spPr>
        <p:txBody>
          <a:bodyPr/>
          <a:lstStyle/>
          <a:p>
            <a:pPr algn="r"/>
            <a:r>
              <a:rPr lang="fr-BE" sz="1600" dirty="0" smtClean="0"/>
              <a:t>Echevinat des voies publiques</a:t>
            </a:r>
            <a:endParaRPr lang="fr-BE" sz="1600" dirty="0"/>
          </a:p>
        </p:txBody>
      </p:sp>
      <p:pic>
        <p:nvPicPr>
          <p:cNvPr id="4" name="Picture 29" descr="Logo Stylise n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2687"/>
            <a:ext cx="1656184" cy="30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La cartographie mobile </a:t>
            </a:r>
            <a:r>
              <a:rPr lang="fr-BE" dirty="0"/>
              <a:t>: les </a:t>
            </a:r>
            <a:r>
              <a:rPr lang="fr-BE" dirty="0" smtClean="0"/>
              <a:t>possibilités pour les autres services communaux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endParaRPr lang="fr-BE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Cadastre de la signalisation routière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Cadastre des arbres, des avaloirs, des accotements, des poubelles…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Cadastre des enseignes publicitaires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Suivi du commerce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7285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600" dirty="0" smtClean="0"/>
              <a:t>La cartographie mobile : un investissement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endParaRPr lang="fr-BE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Coûts :  74.360 euros</a:t>
            </a:r>
          </a:p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endParaRPr lang="fr-BE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Contrats :</a:t>
            </a:r>
          </a:p>
          <a:p>
            <a:pPr>
              <a:buClr>
                <a:schemeClr val="bg2">
                  <a:lumMod val="50000"/>
                </a:schemeClr>
              </a:buClr>
              <a:buFontTx/>
              <a:buChar char="-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maintenance : 3 ans</a:t>
            </a:r>
          </a:p>
          <a:p>
            <a:pPr>
              <a:buClr>
                <a:schemeClr val="bg2">
                  <a:lumMod val="50000"/>
                </a:schemeClr>
              </a:buClr>
              <a:buFontTx/>
              <a:buChar char="-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support technique : 1 an</a:t>
            </a:r>
            <a:endParaRPr lang="fr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3577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La cartographie mobile : vie privée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 algn="just"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Images pourront servir à toutes fins utiles, sans personnes identifiables;  </a:t>
            </a:r>
          </a:p>
          <a:p>
            <a:pPr marL="742950" lvl="1" indent="-285750" algn="just"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Accès limités à ce dont les personnes ont besoin pour l'exercice de leurs fonctions;</a:t>
            </a:r>
          </a:p>
          <a:p>
            <a:pPr marL="742950" lvl="1" indent="-285750" algn="just"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Mesures prises afin d'éviter que des personnes non autorisées aient accès aux données;</a:t>
            </a:r>
          </a:p>
          <a:p>
            <a:pPr marL="742950" lvl="1" indent="-285750" algn="just"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Personnes autorisées : soumises au devoir de discrétion;</a:t>
            </a:r>
          </a:p>
          <a:p>
            <a:pPr marL="742950" lvl="1" indent="-285750" algn="just"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Charte de confidentialité;</a:t>
            </a:r>
          </a:p>
          <a:p>
            <a:pPr marL="742950" lvl="1" indent="-285750" algn="just">
              <a:spcBef>
                <a:spcPct val="50000"/>
              </a:spcBef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Déclaration introduite à la Commission de protection de la vie privée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3387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fr-BE" sz="43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Namur investit dans ses voiries</a:t>
            </a:r>
            <a:br>
              <a:rPr kumimoji="0" lang="fr-BE" sz="43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Cadastre des chaussées</a:t>
            </a:r>
          </a:p>
          <a:p>
            <a:pPr marL="82296" indent="0">
              <a:buClr>
                <a:schemeClr val="bg2">
                  <a:lumMod val="50000"/>
                </a:schemeClr>
              </a:buClr>
              <a:buNone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	==&gt; Plan d’entretien des chaussées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Cadastre des cimetières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Cadastre des trottoirs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Cadastre des égouts </a:t>
            </a:r>
            <a:endParaRPr lang="fr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Echevinat des voies publiques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05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2578298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La cartographie mobile</a:t>
            </a:r>
            <a:br>
              <a:rPr lang="fr-B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Nouvel outil de gestion des voiries</a:t>
            </a:r>
            <a:br>
              <a:rPr lang="fr-B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B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Questions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fr-BE" sz="8800" dirty="0" smtClean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2296" indent="0" algn="ctr">
              <a:buNone/>
            </a:pPr>
            <a:r>
              <a:rPr lang="fr-BE" sz="8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fr-BE" sz="88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070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fr-BE" sz="43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Namur investit dans ses voiries</a:t>
            </a:r>
            <a:br>
              <a:rPr kumimoji="0" lang="fr-BE" sz="4300" kern="1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38" dist="29972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Superficie 3 </a:t>
            </a:r>
            <a:r>
              <a:rPr lang="fr-BE" sz="2800" dirty="0" err="1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Mio</a:t>
            </a: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m² - Capital 300 </a:t>
            </a:r>
            <a:r>
              <a:rPr lang="fr-BE" sz="2800" dirty="0" err="1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Mio</a:t>
            </a: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Politique d’entretien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Cadastre des chaussées</a:t>
            </a:r>
          </a:p>
          <a:p>
            <a:pPr marL="82296" indent="0">
              <a:buNone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==&gt; Plan d’entretien des chaussées</a:t>
            </a:r>
          </a:p>
          <a:p>
            <a:pPr marL="946404" lvl="2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Enduisage</a:t>
            </a:r>
          </a:p>
          <a:p>
            <a:pPr marL="946404" lvl="2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Raclage-pose</a:t>
            </a:r>
          </a:p>
          <a:p>
            <a:pPr marL="946404" lvl="2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BE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Réfection</a:t>
            </a:r>
          </a:p>
          <a:p>
            <a:pPr marL="82296" indent="0">
              <a:buNone/>
            </a:pPr>
            <a:endParaRPr lang="fr-BE" sz="2800" dirty="0" smtClean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Echevinat des voies publiques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626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La cartographie mobile : c’est quoi ?</a:t>
            </a: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K:\BEVP\VOIRIE\Bernard\_Dossiers\_Divers\Auscultation de voiries\Equipement\Drivenby\imajb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99559"/>
            <a:ext cx="2520280" cy="37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  <p:sp>
        <p:nvSpPr>
          <p:cNvPr id="7" name="Rectangle 6"/>
          <p:cNvSpPr/>
          <p:nvPr/>
        </p:nvSpPr>
        <p:spPr>
          <a:xfrm>
            <a:off x="4139952" y="2136339"/>
            <a:ext cx="42484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Tx/>
              <a:buSzTx/>
            </a:pPr>
            <a:endParaRPr lang="fr-BE" altLang="fr-FR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buClrTx/>
              <a:buSzTx/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Une caméra: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photos équidistantes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GPS intégré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Wi-Fi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Sauvegarde par port USB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BE" altLang="fr-FR" sz="20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Fixation simple</a:t>
            </a:r>
            <a:endParaRPr lang="fr-FR" altLang="fr-FR" sz="2000" dirty="0" smtClean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50000"/>
              </a:spcBef>
              <a:buClrTx/>
              <a:buSzTx/>
              <a:buFont typeface="Wingdings" pitchFamily="2" charset="2"/>
              <a:buChar char="§"/>
            </a:pPr>
            <a:endParaRPr lang="fr-FR" altLang="fr-FR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La cartographie mobile : ça sert à quoi ?</a:t>
            </a: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ClrTx/>
              <a:buSzTx/>
              <a:buNone/>
            </a:pPr>
            <a:endParaRPr lang="fr-BE" altLang="fr-FR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spcBef>
                <a:spcPct val="50000"/>
              </a:spcBef>
              <a:buClrTx/>
              <a:buSzTx/>
              <a:buNone/>
            </a:pPr>
            <a:r>
              <a:rPr lang="fr-BE" altLang="fr-FR" sz="28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Réaliser des relevés </a:t>
            </a:r>
            <a:r>
              <a:rPr lang="fr-BE" altLang="fr-FR" sz="28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d’objets et </a:t>
            </a:r>
            <a:r>
              <a:rPr lang="fr-BE" altLang="fr-FR" sz="28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d’infrastructures</a:t>
            </a:r>
          </a:p>
          <a:p>
            <a:pPr marL="0" indent="0" algn="ctr">
              <a:spcBef>
                <a:spcPct val="50000"/>
              </a:spcBef>
              <a:buClrTx/>
              <a:buSzTx/>
              <a:buNone/>
            </a:pPr>
            <a:endParaRPr lang="fr-BE" altLang="fr-FR" sz="2800" dirty="0" smtClean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spcBef>
                <a:spcPct val="50000"/>
              </a:spcBef>
              <a:buClrTx/>
              <a:buSzTx/>
              <a:buNone/>
            </a:pPr>
            <a:endParaRPr lang="fr-BE" altLang="fr-FR" sz="28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spcBef>
                <a:spcPct val="50000"/>
              </a:spcBef>
              <a:buClrTx/>
              <a:buSzTx/>
              <a:buNone/>
            </a:pPr>
            <a:r>
              <a:rPr lang="fr-BE" altLang="fr-FR" sz="28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Meilleure gestion du patrimoine et des équipements</a:t>
            </a:r>
            <a:endParaRPr lang="fr-BE" altLang="fr-FR" sz="28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BE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  <p:sp>
        <p:nvSpPr>
          <p:cNvPr id="6" name="Flèche vers le bas 5"/>
          <p:cNvSpPr/>
          <p:nvPr/>
        </p:nvSpPr>
        <p:spPr>
          <a:xfrm>
            <a:off x="4788024" y="3284984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83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La cartographie mobile : ça fonctionne comment ?</a:t>
            </a: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Prise de photographies géolocalisées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BE" sz="2800" dirty="0" smtClean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Traitement des images par un logiciel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BE" sz="2800" dirty="0" smtClean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Intégration des éléments dans la cartographie communale</a:t>
            </a:r>
            <a:endParaRPr lang="fr-BE" sz="28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7731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La cartographie mobile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</a:rPr>
              <a:t>vidéo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0700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cartographie mobile : les possibilités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  <p:pic>
        <p:nvPicPr>
          <p:cNvPr id="5" name="Picture 2" descr="K:\BEVP\VOIRIE\Bernard\_Dossiers\_Divers\Auscultation de voiries\Equipement\Drivenby\imajview-mesure linéai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7197432" cy="40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03648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mesures</a:t>
            </a:r>
            <a:endParaRPr lang="fr-BE" sz="28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7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cartographie mobile </a:t>
            </a:r>
            <a:r>
              <a:rPr lang="fr-BE" dirty="0"/>
              <a:t>: les possibilités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 inventaires</a:t>
            </a:r>
            <a:endParaRPr lang="fr-BE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  <p:pic>
        <p:nvPicPr>
          <p:cNvPr id="5" name="Picture 2" descr="K:\BEVP\VOIRIE\Bernard\_Dossiers\_Divers\Auscultation de voiries\Equipement\Drivenby\imajview-signal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8467" r="3400" b="12939"/>
          <a:stretch>
            <a:fillRect/>
          </a:stretch>
        </p:blipFill>
        <p:spPr bwMode="auto">
          <a:xfrm>
            <a:off x="1547664" y="2132856"/>
            <a:ext cx="71287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La cartographie mobile : les possibilités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fr-BE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Auscultation des voiries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Cadastre des trottoirs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Cadastre du mobilier urbain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Localisation des trapillons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Estimation rapide des quantités mises en œuvre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Suivi du vieillissement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BE" sz="2800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Etat des lieux</a:t>
            </a:r>
            <a:endParaRPr lang="fr-BE" sz="28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z="1600" dirty="0" smtClean="0"/>
              <a:t>Echevinat des voies publiques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42949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2183</TotalTime>
  <Words>337</Words>
  <Application>Microsoft Office PowerPoint</Application>
  <PresentationFormat>Affichage à l'écran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Solstice</vt:lpstr>
      <vt:lpstr>La cartographie mobile   Nouvel outil de gestion des voiries </vt:lpstr>
      <vt:lpstr>Namur investit dans ses voiries </vt:lpstr>
      <vt:lpstr>La cartographie mobile : c’est quoi ?</vt:lpstr>
      <vt:lpstr>La cartographie mobile : ça sert à quoi ?</vt:lpstr>
      <vt:lpstr>La cartographie mobile : ça fonctionne comment ?</vt:lpstr>
      <vt:lpstr>La cartographie mobile : vidéo</vt:lpstr>
      <vt:lpstr>La cartographie mobile : les possibilités</vt:lpstr>
      <vt:lpstr>La cartographie mobile : les possibilités</vt:lpstr>
      <vt:lpstr>La cartographie mobile : les possibilités</vt:lpstr>
      <vt:lpstr>La cartographie mobile : les possibilités pour les autres services communaux</vt:lpstr>
      <vt:lpstr>La cartographie mobile : un investissement</vt:lpstr>
      <vt:lpstr>La cartographie mobile : vie privée</vt:lpstr>
      <vt:lpstr>Namur investit dans ses voiries </vt:lpstr>
      <vt:lpstr>La cartographie mobile Nouvel outil de gestion des voiries  Questions</vt:lpstr>
    </vt:vector>
  </TitlesOfParts>
  <Company>Ville de Namur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mobil maping</dc:title>
  <dc:creator>Govaerts Eric</dc:creator>
  <cp:lastModifiedBy>Gennart Luc</cp:lastModifiedBy>
  <cp:revision>26</cp:revision>
  <dcterms:created xsi:type="dcterms:W3CDTF">2017-03-30T10:23:06Z</dcterms:created>
  <dcterms:modified xsi:type="dcterms:W3CDTF">2017-05-23T15:30:14Z</dcterms:modified>
</cp:coreProperties>
</file>