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56" r:id="rId2"/>
    <p:sldId id="317" r:id="rId3"/>
    <p:sldId id="318" r:id="rId4"/>
    <p:sldId id="319" r:id="rId5"/>
    <p:sldId id="551" r:id="rId6"/>
    <p:sldId id="552" r:id="rId7"/>
    <p:sldId id="553" r:id="rId8"/>
    <p:sldId id="554" r:id="rId9"/>
    <p:sldId id="555" r:id="rId10"/>
    <p:sldId id="556" r:id="rId11"/>
    <p:sldId id="322" r:id="rId12"/>
    <p:sldId id="505" r:id="rId13"/>
    <p:sldId id="506" r:id="rId14"/>
    <p:sldId id="507" r:id="rId15"/>
    <p:sldId id="508" r:id="rId16"/>
    <p:sldId id="543" r:id="rId17"/>
    <p:sldId id="509" r:id="rId18"/>
    <p:sldId id="510" r:id="rId19"/>
    <p:sldId id="511" r:id="rId20"/>
    <p:sldId id="512" r:id="rId21"/>
    <p:sldId id="513" r:id="rId22"/>
    <p:sldId id="514" r:id="rId23"/>
    <p:sldId id="516" r:id="rId24"/>
    <p:sldId id="557" r:id="rId25"/>
    <p:sldId id="515" r:id="rId26"/>
    <p:sldId id="517" r:id="rId27"/>
    <p:sldId id="544" r:id="rId28"/>
    <p:sldId id="559" r:id="rId29"/>
    <p:sldId id="560" r:id="rId30"/>
    <p:sldId id="561" r:id="rId31"/>
    <p:sldId id="562" r:id="rId32"/>
    <p:sldId id="563" r:id="rId33"/>
    <p:sldId id="564" r:id="rId34"/>
    <p:sldId id="592" r:id="rId35"/>
    <p:sldId id="545" r:id="rId36"/>
    <p:sldId id="324" r:id="rId37"/>
    <p:sldId id="565" r:id="rId38"/>
    <p:sldId id="590" r:id="rId39"/>
    <p:sldId id="566" r:id="rId40"/>
    <p:sldId id="569" r:id="rId41"/>
    <p:sldId id="570" r:id="rId42"/>
    <p:sldId id="588" r:id="rId43"/>
    <p:sldId id="587" r:id="rId44"/>
    <p:sldId id="589" r:id="rId45"/>
    <p:sldId id="571" r:id="rId46"/>
    <p:sldId id="550" r:id="rId47"/>
    <p:sldId id="524" r:id="rId48"/>
    <p:sldId id="520" r:id="rId49"/>
    <p:sldId id="572" r:id="rId50"/>
    <p:sldId id="521" r:id="rId51"/>
    <p:sldId id="573" r:id="rId52"/>
    <p:sldId id="574" r:id="rId53"/>
    <p:sldId id="526" r:id="rId54"/>
    <p:sldId id="527" r:id="rId55"/>
    <p:sldId id="583" r:id="rId56"/>
    <p:sldId id="591" r:id="rId57"/>
    <p:sldId id="531" r:id="rId58"/>
    <p:sldId id="548" r:id="rId59"/>
    <p:sldId id="532" r:id="rId60"/>
    <p:sldId id="547" r:id="rId61"/>
    <p:sldId id="533" r:id="rId62"/>
    <p:sldId id="576" r:id="rId63"/>
    <p:sldId id="534" r:id="rId64"/>
    <p:sldId id="575" r:id="rId65"/>
    <p:sldId id="582" r:id="rId66"/>
    <p:sldId id="584" r:id="rId67"/>
    <p:sldId id="535" r:id="rId68"/>
    <p:sldId id="536" r:id="rId69"/>
    <p:sldId id="578" r:id="rId70"/>
    <p:sldId id="577" r:id="rId71"/>
    <p:sldId id="585" r:id="rId72"/>
    <p:sldId id="540" r:id="rId73"/>
    <p:sldId id="579" r:id="rId74"/>
    <p:sldId id="586" r:id="rId75"/>
    <p:sldId id="549" r:id="rId76"/>
    <p:sldId id="581" r:id="rId77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ecile Le Cam" initials="CL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50E63"/>
    <a:srgbClr val="51341D"/>
    <a:srgbClr val="383420"/>
    <a:srgbClr val="CC0066"/>
    <a:srgbClr val="FFCC00"/>
    <a:srgbClr val="CFA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93" autoAdjust="0"/>
    <p:restoredTop sz="94580" autoAdjust="0"/>
  </p:normalViewPr>
  <p:slideViewPr>
    <p:cSldViewPr>
      <p:cViewPr>
        <p:scale>
          <a:sx n="107" d="100"/>
          <a:sy n="107" d="100"/>
        </p:scale>
        <p:origin x="656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3918" y="-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commentAuthors" Target="commentAuthors.xml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handoutMaster" Target="handoutMasters/handout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EE1C5-063F-4512-B6A5-5D5896FF5B9E}" type="datetimeFigureOut">
              <a:rPr lang="fr-BE" smtClean="0"/>
              <a:pPr/>
              <a:t>10/10/16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E10B0-33C4-4D31-A6DC-A2A63129388F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98047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5BE52-07DC-43ED-AC47-E60E37302765}" type="datetimeFigureOut">
              <a:rPr lang="fr-BE" smtClean="0"/>
              <a:pPr/>
              <a:t>10/10/16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CE61B-DE58-4233-B160-11CA840BD8A2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9028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CE61B-DE58-4233-B160-11CA840BD8A2}" type="slidenum">
              <a:rPr lang="fr-BE" smtClean="0"/>
              <a:pPr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8001-0533-4A04-82C9-0098312DEA6E}" type="datetimeFigureOut">
              <a:rPr lang="fr-BE" smtClean="0"/>
              <a:pPr/>
              <a:t>10/10/16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BAC0-A01E-4DE0-B94E-44C95C53E9E0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8001-0533-4A04-82C9-0098312DEA6E}" type="datetimeFigureOut">
              <a:rPr lang="fr-BE" smtClean="0"/>
              <a:pPr/>
              <a:t>10/10/16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BAC0-A01E-4DE0-B94E-44C95C53E9E0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8001-0533-4A04-82C9-0098312DEA6E}" type="datetimeFigureOut">
              <a:rPr lang="fr-BE" smtClean="0"/>
              <a:pPr/>
              <a:t>10/10/16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BAC0-A01E-4DE0-B94E-44C95C53E9E0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8001-0533-4A04-82C9-0098312DEA6E}" type="datetimeFigureOut">
              <a:rPr lang="fr-BE" smtClean="0"/>
              <a:pPr/>
              <a:t>10/10/16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BAC0-A01E-4DE0-B94E-44C95C53E9E0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8001-0533-4A04-82C9-0098312DEA6E}" type="datetimeFigureOut">
              <a:rPr lang="fr-BE" smtClean="0"/>
              <a:pPr/>
              <a:t>10/10/16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BAC0-A01E-4DE0-B94E-44C95C53E9E0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8001-0533-4A04-82C9-0098312DEA6E}" type="datetimeFigureOut">
              <a:rPr lang="fr-BE" smtClean="0"/>
              <a:pPr/>
              <a:t>10/10/16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BAC0-A01E-4DE0-B94E-44C95C53E9E0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8001-0533-4A04-82C9-0098312DEA6E}" type="datetimeFigureOut">
              <a:rPr lang="fr-BE" smtClean="0"/>
              <a:pPr/>
              <a:t>10/10/16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BAC0-A01E-4DE0-B94E-44C95C53E9E0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8001-0533-4A04-82C9-0098312DEA6E}" type="datetimeFigureOut">
              <a:rPr lang="fr-BE" smtClean="0"/>
              <a:pPr/>
              <a:t>10/10/16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BAC0-A01E-4DE0-B94E-44C95C53E9E0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8001-0533-4A04-82C9-0098312DEA6E}" type="datetimeFigureOut">
              <a:rPr lang="fr-BE" smtClean="0"/>
              <a:pPr/>
              <a:t>10/10/16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BAC0-A01E-4DE0-B94E-44C95C53E9E0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8001-0533-4A04-82C9-0098312DEA6E}" type="datetimeFigureOut">
              <a:rPr lang="fr-BE" smtClean="0"/>
              <a:pPr/>
              <a:t>10/10/16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BAC0-A01E-4DE0-B94E-44C95C53E9E0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8001-0533-4A04-82C9-0098312DEA6E}" type="datetimeFigureOut">
              <a:rPr lang="fr-BE" smtClean="0"/>
              <a:pPr/>
              <a:t>10/10/16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BAC0-A01E-4DE0-B94E-44C95C53E9E0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jpeg"/><Relationship Id="rId16" Type="http://schemas.openxmlformats.org/officeDocument/2006/relationships/image" Target="../media/image4.jpeg"/><Relationship Id="rId17" Type="http://schemas.openxmlformats.org/officeDocument/2006/relationships/image" Target="../media/image5.png"/><Relationship Id="rId18" Type="http://schemas.openxmlformats.org/officeDocument/2006/relationships/image" Target="../media/image6.png"/><Relationship Id="rId1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C8001-0533-4A04-82C9-0098312DEA6E}" type="datetimeFigureOut">
              <a:rPr lang="fr-BE" smtClean="0"/>
              <a:pPr/>
              <a:t>10/10/16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2BAC0-A01E-4DE0-B94E-44C95C53E9E0}" type="slidenum">
              <a:rPr lang="fr-BE" smtClean="0"/>
              <a:pPr/>
              <a:t>‹#›</a:t>
            </a:fld>
            <a:endParaRPr lang="fr-BE"/>
          </a:p>
        </p:txBody>
      </p:sp>
      <p:pic>
        <p:nvPicPr>
          <p:cNvPr id="7" name="Image 3" descr="Skope_Baseline_Logo_PMS_re╠üserve.jpg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755576" y="44624"/>
            <a:ext cx="1656184" cy="776901"/>
          </a:xfrm>
          <a:prstGeom prst="rect">
            <a:avLst/>
          </a:prstGeom>
        </p:spPr>
      </p:pic>
      <p:pic>
        <p:nvPicPr>
          <p:cNvPr id="8" name="Image 14" descr="LOGO_LATERAL_THINKING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328644"/>
            <a:ext cx="924954" cy="296055"/>
          </a:xfrm>
          <a:prstGeom prst="rect">
            <a:avLst/>
          </a:prstGeom>
        </p:spPr>
      </p:pic>
      <p:pic>
        <p:nvPicPr>
          <p:cNvPr id="9" name="Image 10" descr="LOGO_LATERAL_THINKING.pn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774" y="328644"/>
            <a:ext cx="635901" cy="296055"/>
          </a:xfrm>
          <a:prstGeom prst="rect">
            <a:avLst/>
          </a:prstGeom>
        </p:spPr>
      </p:pic>
      <p:pic>
        <p:nvPicPr>
          <p:cNvPr id="10" name="Image 16" descr="LOGO_LATERAL_THINKING.png"/>
          <p:cNvPicPr>
            <a:picLocks noChangeAspect="1"/>
          </p:cNvPicPr>
          <p:nvPr userDrawn="1"/>
        </p:nvPicPr>
        <p:blipFill>
          <a:blip r:embed="rId16" cstate="screen"/>
          <a:stretch>
            <a:fillRect/>
          </a:stretch>
        </p:blipFill>
        <p:spPr>
          <a:xfrm>
            <a:off x="179512" y="260648"/>
            <a:ext cx="557577" cy="529226"/>
          </a:xfrm>
          <a:prstGeom prst="rect">
            <a:avLst/>
          </a:prstGeom>
        </p:spPr>
      </p:pic>
      <p:pic>
        <p:nvPicPr>
          <p:cNvPr id="11" name="Image 19" descr="LOGO_LATERAL_THINKING.png"/>
          <p:cNvPicPr>
            <a:picLocks noChangeAspect="1"/>
          </p:cNvPicPr>
          <p:nvPr userDrawn="1"/>
        </p:nvPicPr>
        <p:blipFill>
          <a:blip r:embed="rId17" cstate="screen"/>
          <a:srcRect/>
          <a:stretch>
            <a:fillRect/>
          </a:stretch>
        </p:blipFill>
        <p:spPr>
          <a:xfrm>
            <a:off x="5940152" y="0"/>
            <a:ext cx="898026" cy="764704"/>
          </a:xfrm>
          <a:prstGeom prst="rect">
            <a:avLst/>
          </a:prstGeom>
        </p:spPr>
      </p:pic>
      <p:pic>
        <p:nvPicPr>
          <p:cNvPr id="12" name="Image 3" descr="image001"/>
          <p:cNvPicPr>
            <a:picLocks noChangeAspect="1" noChangeArrowheads="1"/>
          </p:cNvPicPr>
          <p:nvPr userDrawn="1"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6280825" y="6165304"/>
            <a:ext cx="17982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2" descr="image002"/>
          <p:cNvPicPr>
            <a:picLocks noChangeAspect="1" noChangeArrowheads="1"/>
          </p:cNvPicPr>
          <p:nvPr userDrawn="1"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8098590" y="6142999"/>
            <a:ext cx="1018398" cy="71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9.jpeg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7" Type="http://schemas.openxmlformats.org/officeDocument/2006/relationships/image" Target="../media/image4.jpeg"/><Relationship Id="rId8" Type="http://schemas.openxmlformats.org/officeDocument/2006/relationships/image" Target="../media/image5.png"/><Relationship Id="rId9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microsoft.com/office/2007/relationships/hdphoto" Target="../media/hdphoto1.wdp"/><Relationship Id="rId7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Relationship Id="rId3" Type="http://schemas.openxmlformats.org/officeDocument/2006/relationships/image" Target="../media/image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Relationship Id="rId3" Type="http://schemas.openxmlformats.org/officeDocument/2006/relationships/image" Target="../media/image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eg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8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8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8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8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8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9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93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9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9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9.jpeg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7" Type="http://schemas.openxmlformats.org/officeDocument/2006/relationships/image" Target="../media/image4.jpeg"/><Relationship Id="rId8" Type="http://schemas.openxmlformats.org/officeDocument/2006/relationships/image" Target="../media/image5.png"/><Relationship Id="rId9" Type="http://schemas.openxmlformats.org/officeDocument/2006/relationships/image" Target="../media/image10.jpe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©AIRDIASOL.Rothan_DSC_4668.jpg"/>
          <p:cNvPicPr>
            <a:picLocks noChangeAspect="1"/>
          </p:cNvPicPr>
          <p:nvPr/>
        </p:nvPicPr>
        <p:blipFill>
          <a:blip r:embed="rId2" cstate="screen">
            <a:lum/>
          </a:blip>
          <a:srcRect/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pic>
        <p:nvPicPr>
          <p:cNvPr id="4" name="Image 3" descr="Skope_Baseline_Logo_PMS_re╠üserv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55576" y="44624"/>
            <a:ext cx="1656184" cy="776901"/>
          </a:xfrm>
          <a:prstGeom prst="rect">
            <a:avLst/>
          </a:prstGeom>
        </p:spPr>
      </p:pic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63500">
            <a:solidFill>
              <a:srgbClr val="DDDDDD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5617" y="2924944"/>
            <a:ext cx="6840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800" b="1" dirty="0" smtClean="0">
                <a:latin typeface="Arial" pitchFamily="34" charset="0"/>
                <a:cs typeface="Arial" pitchFamily="34" charset="0"/>
              </a:rPr>
              <a:t>Réaménagement des espaces publics:</a:t>
            </a:r>
          </a:p>
          <a:p>
            <a:pPr algn="ctr"/>
            <a:r>
              <a:rPr lang="fr-BE" sz="2800" b="1" dirty="0" err="1" smtClean="0">
                <a:latin typeface="Arial" pitchFamily="34" charset="0"/>
                <a:cs typeface="Arial" pitchFamily="34" charset="0"/>
              </a:rPr>
              <a:t>Bld.Mélot</a:t>
            </a:r>
            <a:r>
              <a:rPr lang="fr-BE" sz="2800" b="1" dirty="0" smtClean="0">
                <a:latin typeface="Arial" pitchFamily="34" charset="0"/>
                <a:cs typeface="Arial" pitchFamily="34" charset="0"/>
              </a:rPr>
              <a:t>, Pl.de la Station, Av. de la gare et rue </a:t>
            </a:r>
            <a:r>
              <a:rPr lang="fr-BE" sz="2800" b="1" dirty="0" err="1" smtClean="0">
                <a:latin typeface="Arial" pitchFamily="34" charset="0"/>
                <a:cs typeface="Arial" pitchFamily="34" charset="0"/>
              </a:rPr>
              <a:t>Borgnet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 14" descr="LOGO_LATERAL_THINKING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328644"/>
            <a:ext cx="924954" cy="29605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15616" y="6457890"/>
            <a:ext cx="8028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b="1" dirty="0" smtClean="0">
                <a:latin typeface="Arial" pitchFamily="34" charset="0"/>
                <a:cs typeface="Arial" pitchFamily="34" charset="0"/>
              </a:rPr>
              <a:t>Réunion publique	          				 10/10/2016 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 10" descr="LOGO_LATERAL_THINKING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774" y="328644"/>
            <a:ext cx="635901" cy="296055"/>
          </a:xfrm>
          <a:prstGeom prst="rect">
            <a:avLst/>
          </a:prstGeom>
        </p:spPr>
      </p:pic>
      <p:pic>
        <p:nvPicPr>
          <p:cNvPr id="17" name="Image 16" descr="LOGO_LATERAL_THINKING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79512" y="260648"/>
            <a:ext cx="557577" cy="529226"/>
          </a:xfrm>
          <a:prstGeom prst="rect">
            <a:avLst/>
          </a:prstGeom>
        </p:spPr>
      </p:pic>
      <p:pic>
        <p:nvPicPr>
          <p:cNvPr id="20" name="Image 19" descr="LOGO_LATERAL_THINKING.pn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5940152" y="0"/>
            <a:ext cx="898026" cy="764704"/>
          </a:xfrm>
          <a:prstGeom prst="rect">
            <a:avLst/>
          </a:prstGeom>
        </p:spPr>
      </p:pic>
      <p:pic>
        <p:nvPicPr>
          <p:cNvPr id="73730" name="Picture 2" descr="Résultat de recherche d'images pour &quot;logo ville namur&quot;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555776" y="116632"/>
            <a:ext cx="389089" cy="749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90872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Rue </a:t>
            </a:r>
            <a:r>
              <a:rPr lang="fr-BE" b="1" dirty="0" err="1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Borgnet</a:t>
            </a:r>
            <a:endParaRPr lang="fr-FR" b="1" dirty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 10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14" name="Picture 3" descr="K:\GESTION des DOSSIERS\C130000_PAYSAGES\C13062_NAMUR_ETUDE PAYSAGERE\4_URBA\32_GRAPHIQUE\3-Photo reportage\Station\DSC_020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037" y="3665728"/>
            <a:ext cx="2952328" cy="2193682"/>
          </a:xfrm>
          <a:prstGeom prst="rect">
            <a:avLst/>
          </a:prstGeom>
          <a:noFill/>
        </p:spPr>
      </p:pic>
      <p:pic>
        <p:nvPicPr>
          <p:cNvPr id="15" name="Picture 4" descr="K:\GESTION des DOSSIERS\C130000_PAYSAGES\C13062_NAMUR_ETUDE PAYSAGERE\4_URBA\32_GRAPHIQUE\3-Photo reportage\Station\P1190626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0399" y="1421848"/>
            <a:ext cx="2795389" cy="2150027"/>
          </a:xfrm>
          <a:prstGeom prst="rect">
            <a:avLst/>
          </a:prstGeom>
          <a:noFill/>
        </p:spPr>
      </p:pic>
      <p:pic>
        <p:nvPicPr>
          <p:cNvPr id="16" name="Picture 5" descr="K:\GESTION des DOSSIERS\C130000_PAYSAGES\C13062_NAMUR_ETUDE PAYSAGERE\4_URBA\32_GRAPHIQUE\3-Photo reportage\Station\P1190638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0400" y="3665728"/>
            <a:ext cx="2795388" cy="2193682"/>
          </a:xfrm>
          <a:prstGeom prst="rect">
            <a:avLst/>
          </a:prstGeom>
          <a:noFill/>
        </p:spPr>
      </p:pic>
      <p:pic>
        <p:nvPicPr>
          <p:cNvPr id="17" name="Picture 6" descr="K:\GESTION des DOSSIERS\C130000_PAYSAGES\C13062_NAMUR_ETUDE PAYSAGERE\4_URBA\32_GRAPHIQUE\3-Photo reportage\Station\Sans titre-1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1855" y="1423840"/>
            <a:ext cx="2952329" cy="4435570"/>
          </a:xfrm>
          <a:prstGeom prst="rect">
            <a:avLst/>
          </a:prstGeom>
          <a:noFill/>
        </p:spPr>
      </p:pic>
      <p:pic>
        <p:nvPicPr>
          <p:cNvPr id="18" name="Picture 3" descr="K:\GESTION des DOSSIERS\C130000_PAYSAGES\C13062_NAMUR_ETUDE PAYSAGERE\4_URBA\32_GRAPHIQUE\3-Photo reportage\Station\DSC_0202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414860"/>
            <a:ext cx="2952328" cy="2157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199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63500">
            <a:solidFill>
              <a:srgbClr val="DDDDDD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131840" y="3410997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CC0066"/>
                </a:solidFill>
              </a:rPr>
              <a:t>2. ETUDES PREALABLES</a:t>
            </a:r>
            <a:endParaRPr lang="fr-FR" sz="2800" b="1" dirty="0" smtClean="0">
              <a:solidFill>
                <a:srgbClr val="CC0066"/>
              </a:solidFill>
            </a:endParaRPr>
          </a:p>
          <a:p>
            <a:endParaRPr lang="fr-FR" sz="2800" b="1" dirty="0">
              <a:solidFill>
                <a:srgbClr val="CC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547664" y="2416820"/>
            <a:ext cx="67687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lphaLcPeriod"/>
            </a:pPr>
            <a:r>
              <a:rPr lang="fr-FR" sz="16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Projet de PRU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Gare multimodale: études et permis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PCAR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Schéma de circulation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Etude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paysagère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Projets connexes</a:t>
            </a: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1520" y="980728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Documents de bases – projet de PRU</a:t>
            </a:r>
          </a:p>
          <a:p>
            <a:r>
              <a:rPr lang="fr-FR" sz="1400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Plan d’alignement du « projet PRU »</a:t>
            </a:r>
          </a:p>
        </p:txBody>
      </p:sp>
      <p:pic>
        <p:nvPicPr>
          <p:cNvPr id="8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7" y="1844824"/>
            <a:ext cx="8750537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1520" y="980728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Documents de bases – PRU</a:t>
            </a:r>
          </a:p>
          <a:p>
            <a:r>
              <a:rPr lang="fr-FR" sz="1400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Esquisse d’aménagement</a:t>
            </a:r>
          </a:p>
        </p:txBody>
      </p:sp>
      <p:pic>
        <p:nvPicPr>
          <p:cNvPr id="7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07"/>
          <a:stretch>
            <a:fillRect/>
          </a:stretch>
        </p:blipFill>
        <p:spPr bwMode="auto">
          <a:xfrm>
            <a:off x="0" y="2132856"/>
            <a:ext cx="8748464" cy="2619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547664" y="2416820"/>
            <a:ext cx="67687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Projet de PRU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Tx/>
              <a:buAutoNum type="alphaLcPeriod"/>
            </a:pPr>
            <a:r>
              <a:rPr lang="fr-FR" sz="16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Gare multimodale: études et permis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PCAR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Schéma de circulation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Etude paysagère</a:t>
            </a:r>
          </a:p>
          <a:p>
            <a:pPr marL="800100" lvl="1" indent="-342900">
              <a:buAutoNum type="alphaLcPeriod"/>
            </a:pPr>
            <a:endParaRPr lang="fr-FR" sz="16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Projets connexes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980728"/>
            <a:ext cx="7560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Documents de bases – Projet de gare multimodale et quartier</a:t>
            </a: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1400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</a:t>
            </a:r>
          </a:p>
        </p:txBody>
      </p:sp>
      <p:pic>
        <p:nvPicPr>
          <p:cNvPr id="4100" name="Picture 4" descr="Résultat de recherche d'images pour &quot;projet eurogare namur&quot;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58" y="2204864"/>
            <a:ext cx="4205493" cy="2511280"/>
          </a:xfrm>
          <a:prstGeom prst="rect">
            <a:avLst/>
          </a:prstGeom>
          <a:noFill/>
        </p:spPr>
      </p:pic>
      <p:pic>
        <p:nvPicPr>
          <p:cNvPr id="4102" name="Picture 6" descr="Résultat de recherche d'images pour &quot;projet eurogare namur&quot;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9992" y="2204864"/>
            <a:ext cx="4464496" cy="2511279"/>
          </a:xfrm>
          <a:prstGeom prst="rect">
            <a:avLst/>
          </a:prstGeom>
          <a:noFill/>
        </p:spPr>
      </p:pic>
      <p:pic>
        <p:nvPicPr>
          <p:cNvPr id="9" name="Image 8" descr="Skope_Stamp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1520" y="980728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Documents de bases – Projet de gare multimodale et quartier</a:t>
            </a:r>
          </a:p>
          <a:p>
            <a:r>
              <a:rPr lang="fr-FR" sz="1400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Esquisse d’aménagement</a:t>
            </a:r>
          </a:p>
        </p:txBody>
      </p:sp>
      <p:pic>
        <p:nvPicPr>
          <p:cNvPr id="8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6200000">
            <a:off x="2639221" y="-110828"/>
            <a:ext cx="4513631" cy="7992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547664" y="2416820"/>
            <a:ext cx="67687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Projet de PRU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Gare multimodale: études et permis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PCAR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Schéma de circulation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Etude paysagère</a:t>
            </a:r>
          </a:p>
          <a:p>
            <a:pPr marL="800100" lvl="1" indent="-342900">
              <a:buAutoNum type="alphaLcPeriod"/>
            </a:pPr>
            <a:endParaRPr lang="fr-FR" sz="16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Projets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connexes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1520" y="972017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Documents de bases – PCAR</a:t>
            </a:r>
          </a:p>
          <a:p>
            <a:r>
              <a:rPr lang="fr-FR" sz="1400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Plan de destination</a:t>
            </a:r>
          </a:p>
        </p:txBody>
      </p:sp>
      <p:pic>
        <p:nvPicPr>
          <p:cNvPr id="8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2356737" y="27641"/>
            <a:ext cx="5150607" cy="7344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971600" y="1988840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SITUATION EXISTANTE</a:t>
            </a:r>
          </a:p>
          <a:p>
            <a:pPr marL="800100" lvl="1" indent="-342900"/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ETUDES PREALABLES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PROJET</a:t>
            </a:r>
          </a:p>
          <a:p>
            <a:pPr marL="342900" indent="-342900">
              <a:buFont typeface="+mj-lt"/>
              <a:buAutoNum type="arabi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51520" y="83671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PLAN DE LA PRESENTATION</a:t>
            </a:r>
            <a:endParaRPr lang="fr-FR" b="1" dirty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547664" y="2416820"/>
            <a:ext cx="67687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Projet de PRU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Gare multimodale: études et permis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PCAR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Schéma de circulation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Etude paysagère</a:t>
            </a:r>
          </a:p>
          <a:p>
            <a:pPr marL="800100" lvl="1" indent="-342900">
              <a:buAutoNum type="alphaLcPeriod"/>
            </a:pPr>
            <a:endParaRPr lang="fr-FR" sz="16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Projets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connexes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1520" y="98072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Documents de bases – schéma de circulation</a:t>
            </a:r>
          </a:p>
        </p:txBody>
      </p:sp>
      <p:pic>
        <p:nvPicPr>
          <p:cNvPr id="7" name="Image 6"/>
          <p:cNvPicPr/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1043608" y="1124744"/>
            <a:ext cx="7488832" cy="4787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547664" y="2416820"/>
            <a:ext cx="67687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Projet de PRU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Gare multimodale: études et permis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PCAR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Schéma de circulation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Etude paysagère</a:t>
            </a:r>
          </a:p>
          <a:p>
            <a:pPr marL="800100" lvl="1" indent="-342900">
              <a:buAutoNum type="alphaLcPeriod"/>
            </a:pPr>
            <a:endParaRPr lang="fr-FR" sz="16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Projets connexes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 descr="image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6309320"/>
            <a:ext cx="139867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2" descr="image00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11760" y="6301887"/>
            <a:ext cx="792088" cy="5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1520" y="980728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Documents de bases – Etude paysagère</a:t>
            </a:r>
          </a:p>
          <a:p>
            <a:r>
              <a:rPr lang="fr-FR" sz="1400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Définition de différents tronçons</a:t>
            </a:r>
          </a:p>
        </p:txBody>
      </p:sp>
      <p:pic>
        <p:nvPicPr>
          <p:cNvPr id="8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2169333" y="-413828"/>
            <a:ext cx="4733326" cy="8568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1520" y="980728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Documents de bases – Etude paysagère</a:t>
            </a:r>
          </a:p>
          <a:p>
            <a:r>
              <a:rPr lang="fr-FR" sz="1400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Plan d’intentions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A1CB9B"/>
              </a:clrFrom>
              <a:clrTo>
                <a:srgbClr val="A1CB9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1628800"/>
            <a:ext cx="7019470" cy="393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1772816"/>
            <a:ext cx="1402713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71600" y="548680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Documents de bases – Etude paysagère</a:t>
            </a:r>
          </a:p>
          <a:p>
            <a:r>
              <a:rPr lang="fr-FR" sz="1400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Plan global de la corbeille nord</a:t>
            </a:r>
          </a:p>
        </p:txBody>
      </p:sp>
      <p:pic>
        <p:nvPicPr>
          <p:cNvPr id="8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323528" y="1268760"/>
            <a:ext cx="8450861" cy="4608512"/>
          </a:xfrm>
          <a:prstGeom prst="rect">
            <a:avLst/>
          </a:prstGeom>
          <a:noFill/>
        </p:spPr>
      </p:pic>
      <p:sp>
        <p:nvSpPr>
          <p:cNvPr id="7" name="Ellipse 6"/>
          <p:cNvSpPr/>
          <p:nvPr/>
        </p:nvSpPr>
        <p:spPr>
          <a:xfrm rot="21382525">
            <a:off x="1970502" y="1985804"/>
            <a:ext cx="4032448" cy="939432"/>
          </a:xfrm>
          <a:prstGeom prst="ellipse">
            <a:avLst/>
          </a:prstGeom>
          <a:noFill/>
          <a:ln w="38100">
            <a:solidFill>
              <a:srgbClr val="E50E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1520" y="972017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Documents de bases – Etude paysagère</a:t>
            </a:r>
          </a:p>
          <a:p>
            <a:r>
              <a:rPr lang="fr-FR" sz="1400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Plan global de la corbeille nord</a:t>
            </a:r>
          </a:p>
        </p:txBody>
      </p:sp>
      <p:pic>
        <p:nvPicPr>
          <p:cNvPr id="8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1556792"/>
            <a:ext cx="8677842" cy="43924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980728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Documents de bases – Etude paysagère</a:t>
            </a:r>
          </a:p>
          <a:p>
            <a:r>
              <a:rPr lang="fr-FR" sz="1400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Plan stratégique végétal</a:t>
            </a:r>
          </a:p>
        </p:txBody>
      </p:sp>
      <p:pic>
        <p:nvPicPr>
          <p:cNvPr id="14338" name="Picture 2" descr="C:\Users\es\Desktop\C130062_Namur_EUP_AVPRO PHASE 3 120314-5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1628800"/>
            <a:ext cx="7924800" cy="4525061"/>
          </a:xfrm>
          <a:prstGeom prst="rect">
            <a:avLst/>
          </a:prstGeom>
          <a:noFill/>
        </p:spPr>
      </p:pic>
      <p:pic>
        <p:nvPicPr>
          <p:cNvPr id="8" name="Image 7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980728"/>
            <a:ext cx="64087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Documents de bases – Etude paysagère</a:t>
            </a:r>
          </a:p>
          <a:p>
            <a:r>
              <a:rPr lang="fr-FR" sz="1400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Palette végétale</a:t>
            </a:r>
          </a:p>
          <a:p>
            <a:endParaRPr lang="fr-FR" sz="1400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0" name="Picture 2" descr="C:\Users\es\Desktop\eeee.jpg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1547664" y="1989484"/>
            <a:ext cx="5760640" cy="4268634"/>
          </a:xfrm>
          <a:prstGeom prst="rect">
            <a:avLst/>
          </a:prstGeom>
          <a:noFill/>
        </p:spPr>
      </p:pic>
      <p:pic>
        <p:nvPicPr>
          <p:cNvPr id="7" name="Image 6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980728"/>
            <a:ext cx="64087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Documents de bases – Etude paysagère</a:t>
            </a:r>
          </a:p>
          <a:p>
            <a:r>
              <a:rPr lang="fr-FR" sz="1400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Palette végétale</a:t>
            </a:r>
          </a:p>
          <a:p>
            <a:endParaRPr lang="fr-FR" sz="1400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0" name="Picture 2" descr="C:\Users\es\Desktop\eeee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1426501"/>
            <a:ext cx="5760640" cy="5394601"/>
          </a:xfrm>
          <a:prstGeom prst="rect">
            <a:avLst/>
          </a:prstGeom>
          <a:noFill/>
        </p:spPr>
      </p:pic>
      <p:pic>
        <p:nvPicPr>
          <p:cNvPr id="6" name="Image 5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131840" y="3410997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E50E63"/>
                </a:solidFill>
              </a:rPr>
              <a:t>1. </a:t>
            </a:r>
            <a:r>
              <a:rPr lang="fr-FR" sz="2800" b="1" dirty="0" smtClean="0">
                <a:solidFill>
                  <a:srgbClr val="E50E63"/>
                </a:solidFill>
              </a:rPr>
              <a:t>SITUATION EXISTANTE</a:t>
            </a:r>
          </a:p>
          <a:p>
            <a:endParaRPr lang="fr-FR" sz="2800" b="1" dirty="0">
              <a:solidFill>
                <a:srgbClr val="CC0066"/>
              </a:solidFill>
            </a:endParaRP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63500">
            <a:solidFill>
              <a:srgbClr val="DDDDDD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980728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Documents de bases – Etude paysagère</a:t>
            </a:r>
          </a:p>
          <a:p>
            <a:r>
              <a:rPr lang="fr-FR" sz="1400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Plan stratégique minéral</a:t>
            </a:r>
          </a:p>
        </p:txBody>
      </p:sp>
      <p:pic>
        <p:nvPicPr>
          <p:cNvPr id="6" name="Picture 2" descr="C:\Users\es\Desktop\C130062_Namur_EUP_AVPRO PHASE 3 120314-56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1628800"/>
            <a:ext cx="8388424" cy="4752528"/>
          </a:xfrm>
          <a:prstGeom prst="rect">
            <a:avLst/>
          </a:prstGeom>
          <a:noFill/>
        </p:spPr>
      </p:pic>
      <p:pic>
        <p:nvPicPr>
          <p:cNvPr id="7" name="Image 6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980728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Documents de bases – Etude paysagère</a:t>
            </a:r>
          </a:p>
          <a:p>
            <a:r>
              <a:rPr lang="fr-FR" sz="1400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Plan stratégique mobilier</a:t>
            </a:r>
          </a:p>
        </p:txBody>
      </p:sp>
      <p:pic>
        <p:nvPicPr>
          <p:cNvPr id="14338" name="Picture 2" descr="C:\Users\es\Desktop\C130062_Namur_EUP_AVPRO PHASE 3 120314-56.jpg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696359" y="1898243"/>
            <a:ext cx="7755202" cy="3986174"/>
          </a:xfrm>
          <a:prstGeom prst="rect">
            <a:avLst/>
          </a:prstGeom>
          <a:noFill/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27784" y="4293096"/>
            <a:ext cx="247988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48264" y="1412776"/>
            <a:ext cx="189052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Skope_Stamp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980728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Documents de bases – Etude paysagère</a:t>
            </a:r>
          </a:p>
          <a:p>
            <a:r>
              <a:rPr lang="fr-FR" sz="1400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Plan stratégique éclairage</a:t>
            </a:r>
          </a:p>
        </p:txBody>
      </p:sp>
      <p:pic>
        <p:nvPicPr>
          <p:cNvPr id="14338" name="Picture 2" descr="C:\Users\es\Desktop\C130062_Namur_EUP_AVPRO PHASE 3 120314-56.jpg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696359" y="1940897"/>
            <a:ext cx="7755202" cy="3900866"/>
          </a:xfrm>
          <a:prstGeom prst="rect">
            <a:avLst/>
          </a:prstGeom>
          <a:noFill/>
        </p:spPr>
      </p:pic>
      <p:pic>
        <p:nvPicPr>
          <p:cNvPr id="8" name="Image 7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980728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Documents de bases – Etude paysagère</a:t>
            </a:r>
          </a:p>
          <a:p>
            <a:r>
              <a:rPr lang="fr-FR" sz="1400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Références éclairage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2472" y="2277793"/>
            <a:ext cx="3875472" cy="306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04456" y="2277793"/>
            <a:ext cx="4760032" cy="309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Skope_Stamp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547664" y="2416820"/>
            <a:ext cx="67687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Projet de PRU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Gare multimodale: études et permis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PCAR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Schéma de circulation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Etude paysagère</a:t>
            </a:r>
          </a:p>
          <a:p>
            <a:pPr marL="800100" lvl="1" indent="-342900">
              <a:buAutoNum type="alphaLcPeriod"/>
            </a:pPr>
            <a:endParaRPr lang="fr-FR" sz="16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AutoNum type="alphaLcPeriod"/>
            </a:pPr>
            <a:r>
              <a:rPr lang="fr-FR" sz="16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Projets connexes</a:t>
            </a:r>
          </a:p>
          <a:p>
            <a:pPr marL="800100" lvl="1" indent="-342900">
              <a:buAutoNum type="alphaLcPeriod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 descr="image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6309320"/>
            <a:ext cx="139867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2" descr="image00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11760" y="6301887"/>
            <a:ext cx="792088" cy="5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186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980728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Documents de bases – Projets connexes</a:t>
            </a:r>
          </a:p>
          <a:p>
            <a:r>
              <a:rPr lang="fr-FR" sz="1400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Localisation</a:t>
            </a:r>
          </a:p>
        </p:txBody>
      </p:sp>
      <p:pic>
        <p:nvPicPr>
          <p:cNvPr id="6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2224991" y="-632701"/>
            <a:ext cx="4680520" cy="8483443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107504" y="3645024"/>
            <a:ext cx="2088232" cy="1800200"/>
            <a:chOff x="107504" y="3645024"/>
            <a:chExt cx="2088232" cy="1800200"/>
          </a:xfrm>
        </p:grpSpPr>
        <p:sp>
          <p:nvSpPr>
            <p:cNvPr id="7" name="Ellipse 6"/>
            <p:cNvSpPr/>
            <p:nvPr/>
          </p:nvSpPr>
          <p:spPr>
            <a:xfrm>
              <a:off x="107504" y="3645024"/>
              <a:ext cx="1224136" cy="1800200"/>
            </a:xfrm>
            <a:prstGeom prst="ellipse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7" name="ZoneTexte 16"/>
            <p:cNvSpPr txBox="1"/>
            <p:nvPr/>
          </p:nvSpPr>
          <p:spPr bwMode="auto">
            <a:xfrm>
              <a:off x="107504" y="4077072"/>
              <a:ext cx="2088232" cy="9367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>
                <a:spcBef>
                  <a:spcPts val="1406"/>
                </a:spcBef>
                <a:buClr>
                  <a:srgbClr val="E50E63"/>
                </a:buClr>
                <a:buSzPct val="170000"/>
              </a:pPr>
              <a:r>
                <a:rPr lang="fr-BE" sz="1400" b="1" dirty="0" err="1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Omalius</a:t>
              </a:r>
              <a:endParaRPr lang="fr-BE" sz="1400" b="1" dirty="0" smtClean="0">
                <a:solidFill>
                  <a:srgbClr val="FF0066"/>
                </a:solidFill>
                <a:latin typeface="Helvetica Condensed" charset="0"/>
                <a:sym typeface="Helvetica Condensed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31640" y="3284984"/>
            <a:ext cx="2232248" cy="936770"/>
            <a:chOff x="1331640" y="3284984"/>
            <a:chExt cx="2232248" cy="936770"/>
          </a:xfrm>
        </p:grpSpPr>
        <p:sp>
          <p:nvSpPr>
            <p:cNvPr id="10" name="Ellipse 9"/>
            <p:cNvSpPr/>
            <p:nvPr/>
          </p:nvSpPr>
          <p:spPr>
            <a:xfrm rot="21090525">
              <a:off x="1331640" y="3284984"/>
              <a:ext cx="2088232" cy="792088"/>
            </a:xfrm>
            <a:prstGeom prst="ellipse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ZoneTexte 17"/>
            <p:cNvSpPr txBox="1"/>
            <p:nvPr/>
          </p:nvSpPr>
          <p:spPr bwMode="auto">
            <a:xfrm>
              <a:off x="1331640" y="3284984"/>
              <a:ext cx="2232248" cy="9367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>
                <a:spcBef>
                  <a:spcPts val="1406"/>
                </a:spcBef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Poste+Courgette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69682" y="1693112"/>
            <a:ext cx="2138422" cy="2108962"/>
            <a:chOff x="3369682" y="1693112"/>
            <a:chExt cx="2138422" cy="2108962"/>
          </a:xfrm>
        </p:grpSpPr>
        <p:sp>
          <p:nvSpPr>
            <p:cNvPr id="13" name="Ellipse 12"/>
            <p:cNvSpPr/>
            <p:nvPr/>
          </p:nvSpPr>
          <p:spPr>
            <a:xfrm rot="21090525">
              <a:off x="3369682" y="1693112"/>
              <a:ext cx="2088232" cy="2108962"/>
            </a:xfrm>
            <a:prstGeom prst="ellipse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ZoneTexte 18"/>
            <p:cNvSpPr txBox="1"/>
            <p:nvPr/>
          </p:nvSpPr>
          <p:spPr bwMode="auto">
            <a:xfrm>
              <a:off x="3419872" y="2420888"/>
              <a:ext cx="2088232" cy="9367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>
                <a:spcBef>
                  <a:spcPts val="1406"/>
                </a:spcBef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Gare multimodale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07704" y="4365104"/>
            <a:ext cx="1404156" cy="936770"/>
            <a:chOff x="1907704" y="4365104"/>
            <a:chExt cx="1404156" cy="936770"/>
          </a:xfrm>
        </p:grpSpPr>
        <p:sp>
          <p:nvSpPr>
            <p:cNvPr id="8" name="Ellipse 7"/>
            <p:cNvSpPr/>
            <p:nvPr/>
          </p:nvSpPr>
          <p:spPr>
            <a:xfrm>
              <a:off x="2195736" y="4365104"/>
              <a:ext cx="792088" cy="936104"/>
            </a:xfrm>
            <a:prstGeom prst="ellipse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ZoneTexte 19"/>
            <p:cNvSpPr txBox="1"/>
            <p:nvPr/>
          </p:nvSpPr>
          <p:spPr bwMode="auto">
            <a:xfrm>
              <a:off x="1907704" y="4365104"/>
              <a:ext cx="1404156" cy="9367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>
                <a:spcBef>
                  <a:spcPts val="1406"/>
                </a:spcBef>
                <a:buClr>
                  <a:srgbClr val="E50E63"/>
                </a:buClr>
                <a:buSzPct val="170000"/>
              </a:pPr>
              <a:r>
                <a:rPr lang="fr-BE" sz="1400" b="1" dirty="0" err="1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Actibel</a:t>
              </a:r>
              <a:endParaRPr lang="fr-BE" sz="1400" b="1" dirty="0" smtClean="0">
                <a:solidFill>
                  <a:srgbClr val="FF0066"/>
                </a:solidFill>
                <a:latin typeface="Helvetica Condensed" charset="0"/>
                <a:sym typeface="Helvetica Condensed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626719" y="3068960"/>
            <a:ext cx="2617095" cy="1152213"/>
            <a:chOff x="5626719" y="3068960"/>
            <a:chExt cx="2617095" cy="1152213"/>
          </a:xfrm>
        </p:grpSpPr>
        <p:sp>
          <p:nvSpPr>
            <p:cNvPr id="16" name="Ellipse 15"/>
            <p:cNvSpPr/>
            <p:nvPr/>
          </p:nvSpPr>
          <p:spPr>
            <a:xfrm rot="21404490">
              <a:off x="5626719" y="3203761"/>
              <a:ext cx="2617095" cy="792088"/>
            </a:xfrm>
            <a:prstGeom prst="ellipse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ZoneTexte 20"/>
            <p:cNvSpPr txBox="1"/>
            <p:nvPr/>
          </p:nvSpPr>
          <p:spPr bwMode="auto">
            <a:xfrm>
              <a:off x="6012160" y="3068960"/>
              <a:ext cx="2088232" cy="1152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>
                <a:spcBef>
                  <a:spcPts val="1406"/>
                </a:spcBef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Centre Commercial 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172400" y="2841539"/>
            <a:ext cx="2088232" cy="1270194"/>
            <a:chOff x="8172400" y="2841539"/>
            <a:chExt cx="2088232" cy="1270194"/>
          </a:xfrm>
        </p:grpSpPr>
        <p:sp>
          <p:nvSpPr>
            <p:cNvPr id="9" name="Ellipse 8"/>
            <p:cNvSpPr/>
            <p:nvPr/>
          </p:nvSpPr>
          <p:spPr>
            <a:xfrm>
              <a:off x="8460432" y="3008584"/>
              <a:ext cx="991910" cy="936104"/>
            </a:xfrm>
            <a:prstGeom prst="ellipse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4" name="ZoneTexte 23"/>
            <p:cNvSpPr txBox="1"/>
            <p:nvPr/>
          </p:nvSpPr>
          <p:spPr bwMode="auto">
            <a:xfrm>
              <a:off x="8172400" y="2841539"/>
              <a:ext cx="2088232" cy="1270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>
                <a:spcBef>
                  <a:spcPts val="1406"/>
                </a:spcBef>
                <a:buClr>
                  <a:srgbClr val="E50E63"/>
                </a:buClr>
                <a:buSzPct val="170000"/>
              </a:pPr>
              <a:r>
                <a:rPr lang="fr-BE" sz="12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Place </a:t>
              </a:r>
            </a:p>
            <a:p>
              <a:pPr>
                <a:spcBef>
                  <a:spcPts val="1406"/>
                </a:spcBef>
                <a:buClr>
                  <a:srgbClr val="E50E63"/>
                </a:buClr>
                <a:buSzPct val="170000"/>
              </a:pPr>
              <a:r>
                <a:rPr lang="fr-BE" sz="12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Léopold</a:t>
              </a:r>
            </a:p>
          </p:txBody>
        </p:sp>
      </p:grpSp>
      <p:pic>
        <p:nvPicPr>
          <p:cNvPr id="25" name="Image 24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63500">
            <a:solidFill>
              <a:srgbClr val="DDDDDD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131840" y="3429000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CC0066"/>
                </a:solidFill>
              </a:rPr>
              <a:t>3. PROJET</a:t>
            </a:r>
            <a:endParaRPr lang="fr-FR" sz="2800" b="1" dirty="0" smtClean="0">
              <a:solidFill>
                <a:srgbClr val="CC0066"/>
              </a:solidFill>
            </a:endParaRPr>
          </a:p>
          <a:p>
            <a:endParaRPr lang="fr-FR" sz="2800" b="1" dirty="0">
              <a:solidFill>
                <a:srgbClr val="CC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34" t="2052" r="5144" b="978"/>
          <a:stretch>
            <a:fillRect/>
          </a:stretch>
        </p:blipFill>
        <p:spPr bwMode="auto">
          <a:xfrm rot="16200000">
            <a:off x="2430662" y="-406326"/>
            <a:ext cx="4498700" cy="85689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51520" y="98072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Périmètre d’intervention</a:t>
            </a:r>
          </a:p>
        </p:txBody>
      </p:sp>
      <p:pic>
        <p:nvPicPr>
          <p:cNvPr id="8" name="Image 7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4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34" t="2052" r="5144" b="978"/>
          <a:stretch>
            <a:fillRect/>
          </a:stretch>
        </p:blipFill>
        <p:spPr bwMode="auto">
          <a:xfrm rot="16200000">
            <a:off x="2430662" y="-406326"/>
            <a:ext cx="4498700" cy="85689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/>
            </a:r>
            <a:br>
              <a:rPr lang="fr-BE" dirty="0" smtClean="0"/>
            </a:br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251520" y="980728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Lignes de conduites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Scénographie</a:t>
            </a: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3491880" y="4077072"/>
            <a:ext cx="72008" cy="720080"/>
          </a:xfrm>
          <a:prstGeom prst="straightConnector1">
            <a:avLst/>
          </a:prstGeom>
          <a:ln w="25400">
            <a:solidFill>
              <a:srgbClr val="FF006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4139952" y="4005064"/>
            <a:ext cx="72008" cy="720080"/>
          </a:xfrm>
          <a:prstGeom prst="straightConnector1">
            <a:avLst/>
          </a:prstGeom>
          <a:ln w="25400">
            <a:solidFill>
              <a:srgbClr val="FF006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4788024" y="3933056"/>
            <a:ext cx="72008" cy="720080"/>
          </a:xfrm>
          <a:prstGeom prst="straightConnector1">
            <a:avLst/>
          </a:prstGeom>
          <a:ln w="25400">
            <a:solidFill>
              <a:srgbClr val="FF006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6156176" y="4365104"/>
            <a:ext cx="144016" cy="504056"/>
          </a:xfrm>
          <a:prstGeom prst="straightConnector1">
            <a:avLst/>
          </a:prstGeom>
          <a:ln w="25400">
            <a:solidFill>
              <a:srgbClr val="FF006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7812360" y="4365104"/>
            <a:ext cx="144016" cy="288032"/>
          </a:xfrm>
          <a:prstGeom prst="straightConnector1">
            <a:avLst/>
          </a:prstGeom>
          <a:ln w="25400">
            <a:solidFill>
              <a:srgbClr val="FF006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1979712" y="4437112"/>
            <a:ext cx="72008" cy="360040"/>
          </a:xfrm>
          <a:prstGeom prst="straightConnector1">
            <a:avLst/>
          </a:prstGeom>
          <a:ln w="25400">
            <a:solidFill>
              <a:srgbClr val="FF006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1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34" t="2052" r="5144" b="978"/>
          <a:stretch>
            <a:fillRect/>
          </a:stretch>
        </p:blipFill>
        <p:spPr bwMode="auto">
          <a:xfrm rot="16200000">
            <a:off x="2430662" y="-406326"/>
            <a:ext cx="4498700" cy="85689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/>
            </a:r>
            <a:br>
              <a:rPr lang="fr-BE" dirty="0" smtClean="0"/>
            </a:br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251520" y="980728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Lignes de conduites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Plan végétal et spatialité - Entre masses boisées et clairières</a:t>
            </a: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Ellipse 5"/>
          <p:cNvSpPr/>
          <p:nvPr/>
        </p:nvSpPr>
        <p:spPr>
          <a:xfrm rot="21354764">
            <a:off x="580522" y="3933912"/>
            <a:ext cx="2088232" cy="1224136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/>
          <p:cNvSpPr/>
          <p:nvPr/>
        </p:nvSpPr>
        <p:spPr>
          <a:xfrm rot="2337920">
            <a:off x="5452026" y="3869162"/>
            <a:ext cx="1374937" cy="1224136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/>
          <p:cNvSpPr/>
          <p:nvPr/>
        </p:nvSpPr>
        <p:spPr>
          <a:xfrm rot="20591474">
            <a:off x="7324017" y="4028549"/>
            <a:ext cx="1275951" cy="795206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 rot="21124628">
            <a:off x="2771669" y="3747548"/>
            <a:ext cx="2617173" cy="1224136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 rot="21124628">
            <a:off x="6872302" y="4250555"/>
            <a:ext cx="498323" cy="1021942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8604448" y="3356992"/>
            <a:ext cx="720080" cy="1021942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5" name="Image 14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16" name="Image 3" descr="image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6309320"/>
            <a:ext cx="139867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2" descr="image00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411760" y="6301887"/>
            <a:ext cx="792088" cy="5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234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251520" y="90872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Plan de la situation existante</a:t>
            </a:r>
            <a:endParaRPr lang="fr-FR" b="1" dirty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16200000">
            <a:off x="2224990" y="-632701"/>
            <a:ext cx="4680520" cy="8483443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 bwMode="auto">
          <a:xfrm rot="20015162">
            <a:off x="7073153" y="3428550"/>
            <a:ext cx="2160240" cy="9367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57175" tIns="357175" rIns="357175" bIns="357175" rtlCol="0" anchor="ctr">
            <a:spAutoFit/>
          </a:bodyPr>
          <a:lstStyle/>
          <a:p>
            <a:pPr>
              <a:buClr>
                <a:srgbClr val="E50E63"/>
              </a:buClr>
              <a:buSzPct val="170000"/>
            </a:pPr>
            <a:r>
              <a:rPr lang="fr-BE" sz="1400" b="1" dirty="0" smtClean="0">
                <a:solidFill>
                  <a:srgbClr val="FF0066"/>
                </a:solidFill>
                <a:latin typeface="Helvetica Condensed" charset="0"/>
                <a:sym typeface="Helvetica Condensed" charset="0"/>
              </a:rPr>
              <a:t>Rue </a:t>
            </a:r>
            <a:r>
              <a:rPr lang="fr-BE" sz="1400" b="1" dirty="0" err="1" smtClean="0">
                <a:solidFill>
                  <a:srgbClr val="FF0066"/>
                </a:solidFill>
                <a:latin typeface="Helvetica Condensed" charset="0"/>
                <a:sym typeface="Helvetica Condensed" charset="0"/>
              </a:rPr>
              <a:t>Borgnet</a:t>
            </a:r>
            <a:endParaRPr lang="fr-BE" sz="1400" b="1" dirty="0" smtClean="0">
              <a:solidFill>
                <a:srgbClr val="FF0066"/>
              </a:solidFill>
              <a:latin typeface="Helvetica Condensed" charset="0"/>
              <a:sym typeface="Helvetica Condensed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7504" y="3428351"/>
            <a:ext cx="8424850" cy="3429649"/>
            <a:chOff x="107504" y="3428351"/>
            <a:chExt cx="8424850" cy="3429649"/>
          </a:xfrm>
        </p:grpSpPr>
        <p:pic>
          <p:nvPicPr>
            <p:cNvPr id="5" name="Image 4" descr="Skope_Stamp.jpg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323528" y="6021288"/>
              <a:ext cx="541989" cy="836712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 bwMode="auto">
            <a:xfrm rot="21240133">
              <a:off x="1403648" y="3755322"/>
              <a:ext cx="2160240" cy="9367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Bld. </a:t>
              </a:r>
              <a:r>
                <a:rPr lang="fr-BE" sz="1400" b="1" dirty="0" err="1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Mélot</a:t>
              </a:r>
              <a:endParaRPr lang="fr-BE" sz="1400" b="1" dirty="0" smtClean="0">
                <a:solidFill>
                  <a:srgbClr val="FF0066"/>
                </a:solidFill>
                <a:latin typeface="Helvetica Condensed" charset="0"/>
                <a:sym typeface="Helvetica Condensed" charset="0"/>
              </a:endParaRPr>
            </a:p>
          </p:txBody>
        </p:sp>
        <p:sp>
          <p:nvSpPr>
            <p:cNvPr id="8" name="ZoneTexte 7"/>
            <p:cNvSpPr txBox="1"/>
            <p:nvPr/>
          </p:nvSpPr>
          <p:spPr bwMode="auto">
            <a:xfrm>
              <a:off x="107504" y="4261358"/>
              <a:ext cx="1944216" cy="9367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>
                <a:buClr>
                  <a:srgbClr val="E50E63"/>
                </a:buClr>
                <a:buSzPct val="170000"/>
              </a:pPr>
              <a:r>
                <a:rPr lang="fr-BE" sz="1400" b="1" dirty="0" err="1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Omalius</a:t>
              </a:r>
              <a:endParaRPr lang="fr-BE" sz="1400" b="1" dirty="0" smtClean="0">
                <a:solidFill>
                  <a:srgbClr val="FF0066"/>
                </a:solidFill>
                <a:latin typeface="Helvetica Condensed" charset="0"/>
                <a:sym typeface="Helvetica Condensed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 bwMode="auto">
            <a:xfrm>
              <a:off x="3808552" y="3428351"/>
              <a:ext cx="2160240" cy="9367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Place de la Station</a:t>
              </a:r>
            </a:p>
          </p:txBody>
        </p:sp>
        <p:sp>
          <p:nvSpPr>
            <p:cNvPr id="10" name="ZoneTexte 9"/>
            <p:cNvSpPr txBox="1"/>
            <p:nvPr/>
          </p:nvSpPr>
          <p:spPr bwMode="auto">
            <a:xfrm>
              <a:off x="2389385" y="4478453"/>
              <a:ext cx="2160240" cy="1152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Impasse des Ursulines</a:t>
              </a:r>
            </a:p>
          </p:txBody>
        </p:sp>
        <p:sp>
          <p:nvSpPr>
            <p:cNvPr id="11" name="ZoneTexte 10"/>
            <p:cNvSpPr txBox="1"/>
            <p:nvPr/>
          </p:nvSpPr>
          <p:spPr bwMode="auto">
            <a:xfrm rot="16200000">
              <a:off x="3336603" y="4869826"/>
              <a:ext cx="2160240" cy="9367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Rue Godefroid</a:t>
              </a:r>
            </a:p>
          </p:txBody>
        </p:sp>
        <p:sp>
          <p:nvSpPr>
            <p:cNvPr id="14" name="ZoneTexte 13"/>
            <p:cNvSpPr txBox="1"/>
            <p:nvPr/>
          </p:nvSpPr>
          <p:spPr bwMode="auto">
            <a:xfrm rot="991765">
              <a:off x="5348656" y="3829843"/>
              <a:ext cx="2160240" cy="9367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Av. de la Gare</a:t>
              </a:r>
            </a:p>
          </p:txBody>
        </p:sp>
        <p:sp>
          <p:nvSpPr>
            <p:cNvPr id="31" name="ZoneTexte 30"/>
            <p:cNvSpPr txBox="1"/>
            <p:nvPr/>
          </p:nvSpPr>
          <p:spPr bwMode="auto">
            <a:xfrm>
              <a:off x="6372114" y="4586174"/>
              <a:ext cx="2160240" cy="9367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Porte de Fer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12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648" y="1567968"/>
            <a:ext cx="7183080" cy="529003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51520" y="980728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Lignes de conduites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Plan végétal -Masses boisées</a:t>
            </a: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12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1475656" y="1196752"/>
            <a:ext cx="5926015" cy="5616635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51520" y="980728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Lignes de conduites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Plan végétal - Clairières</a:t>
            </a: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51520" y="980728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Lignes de conduites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Matériaux-Connexion avec la place Léopold</a:t>
            </a: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 14" descr="K:\GESTION des DOSSIERS\C130000_PAYSAGES\C13062_NAMUR_ETUDE PAYSAGERE\4_URBA\32_GRAPHIQUE\2- 3D\C130062_140108_XX_av gare materiaux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564904"/>
            <a:ext cx="445071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1979712" y="1988840"/>
            <a:ext cx="7164288" cy="1656184"/>
            <a:chOff x="1979712" y="1988840"/>
            <a:chExt cx="7164288" cy="1656184"/>
          </a:xfrm>
        </p:grpSpPr>
        <p:pic>
          <p:nvPicPr>
            <p:cNvPr id="11" name="Image 10" descr="http://toituresmartinlafleur.com/wp-content/uploads/2015/02/asphalte-gravier-Toitures-Martin-Lafleur-Montreal-Laval-Terrebonne-Saint-Eustache-Rive-Nord-Blainville-1.jpg"/>
            <p:cNvPicPr/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004048" y="1988840"/>
              <a:ext cx="192405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1" name="Connecteur droit 20"/>
            <p:cNvCxnSpPr/>
            <p:nvPr/>
          </p:nvCxnSpPr>
          <p:spPr>
            <a:xfrm flipV="1">
              <a:off x="1979712" y="2852936"/>
              <a:ext cx="3024336" cy="792088"/>
            </a:xfrm>
            <a:prstGeom prst="line">
              <a:avLst/>
            </a:prstGeom>
            <a:ln w="15875"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 bwMode="auto">
            <a:xfrm>
              <a:off x="6983760" y="2060848"/>
              <a:ext cx="2160240" cy="1152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 algn="ctr"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Zones carrossables</a:t>
              </a:r>
            </a:p>
            <a:p>
              <a:pPr algn="ctr"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asphalte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03848" y="3249270"/>
            <a:ext cx="5940152" cy="1367657"/>
            <a:chOff x="3203848" y="3249270"/>
            <a:chExt cx="5940152" cy="1367657"/>
          </a:xfrm>
        </p:grpSpPr>
        <p:pic>
          <p:nvPicPr>
            <p:cNvPr id="14" name="Image 13" descr="http://www.paysage-creation.com/wp-content/uploads/beton-lave.jpg"/>
            <p:cNvPicPr/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3356248"/>
              <a:ext cx="1924050" cy="1228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Connecteur droit 18"/>
            <p:cNvCxnSpPr/>
            <p:nvPr/>
          </p:nvCxnSpPr>
          <p:spPr>
            <a:xfrm>
              <a:off x="3203848" y="4005064"/>
              <a:ext cx="1728192" cy="72008"/>
            </a:xfrm>
            <a:prstGeom prst="line">
              <a:avLst/>
            </a:prstGeom>
            <a:ln w="15875"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 bwMode="auto">
            <a:xfrm>
              <a:off x="6983760" y="3249270"/>
              <a:ext cx="2160240" cy="13676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 algn="ctr"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Zones carrossables (TEC)</a:t>
              </a:r>
            </a:p>
            <a:p>
              <a:pPr algn="ctr"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Béton  lavé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843808" y="4616842"/>
            <a:ext cx="6300192" cy="1264275"/>
            <a:chOff x="2843808" y="4616842"/>
            <a:chExt cx="6300192" cy="1264275"/>
          </a:xfrm>
        </p:grpSpPr>
        <p:pic>
          <p:nvPicPr>
            <p:cNvPr id="13" name="Image 12" descr="http://www.pierreetsol.be/images/image%20060425/pave%20kandla%20ocre%2020148.jpg"/>
            <p:cNvPicPr/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004048" y="4652392"/>
              <a:ext cx="1924050" cy="1228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Connecteur droit 16"/>
            <p:cNvCxnSpPr/>
            <p:nvPr/>
          </p:nvCxnSpPr>
          <p:spPr>
            <a:xfrm>
              <a:off x="2843808" y="4653136"/>
              <a:ext cx="2088232" cy="72008"/>
            </a:xfrm>
            <a:prstGeom prst="line">
              <a:avLst/>
            </a:prstGeom>
            <a:ln w="15875"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 bwMode="auto">
            <a:xfrm>
              <a:off x="6983760" y="4616842"/>
              <a:ext cx="2160240" cy="1152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 algn="ctr"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Trottoirs</a:t>
              </a:r>
            </a:p>
            <a:p>
              <a:pPr algn="ctr"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Pavés grès beige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1026" name="Picture 2" descr="C:\Users\es\Desktop\Présentation\C130062_140107_XX_STATION 02 eclairage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1772817"/>
            <a:ext cx="4332378" cy="4106196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251520" y="980728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Lignes de conduites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Eclairage – Type événementiel</a:t>
            </a: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35696" y="1305055"/>
            <a:ext cx="7128792" cy="2988041"/>
            <a:chOff x="1835696" y="1305055"/>
            <a:chExt cx="7128792" cy="2988041"/>
          </a:xfrm>
        </p:grpSpPr>
        <p:pic>
          <p:nvPicPr>
            <p:cNvPr id="1028" name="Picture 4" descr="Résultat de recherche d'images pour &quot;eclairage escofet&quot;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004048" y="1412776"/>
              <a:ext cx="1822356" cy="2880320"/>
            </a:xfrm>
            <a:prstGeom prst="rect">
              <a:avLst/>
            </a:prstGeom>
            <a:noFill/>
          </p:spPr>
        </p:pic>
        <p:cxnSp>
          <p:nvCxnSpPr>
            <p:cNvPr id="10" name="Connecteur droit 9"/>
            <p:cNvCxnSpPr/>
            <p:nvPr/>
          </p:nvCxnSpPr>
          <p:spPr>
            <a:xfrm>
              <a:off x="1835696" y="2276872"/>
              <a:ext cx="3168352" cy="0"/>
            </a:xfrm>
            <a:prstGeom prst="line">
              <a:avLst/>
            </a:prstGeom>
            <a:ln w="15875"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 bwMode="auto">
            <a:xfrm>
              <a:off x="6804248" y="1305055"/>
              <a:ext cx="2160240" cy="1152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Eclairage arborescent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79912" y="4221088"/>
            <a:ext cx="5688632" cy="1800200"/>
            <a:chOff x="3779912" y="4221088"/>
            <a:chExt cx="5688632" cy="1800200"/>
          </a:xfrm>
        </p:grpSpPr>
        <p:pic>
          <p:nvPicPr>
            <p:cNvPr id="1030" name="Picture 6" descr="Résultat de recherche d'images pour &quot;eclairage schreder&quot;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5004048" y="4365104"/>
              <a:ext cx="2208245" cy="1656184"/>
            </a:xfrm>
            <a:prstGeom prst="rect">
              <a:avLst/>
            </a:prstGeom>
            <a:noFill/>
          </p:spPr>
        </p:pic>
        <p:cxnSp>
          <p:nvCxnSpPr>
            <p:cNvPr id="16" name="Connecteur droit 15"/>
            <p:cNvCxnSpPr/>
            <p:nvPr/>
          </p:nvCxnSpPr>
          <p:spPr>
            <a:xfrm>
              <a:off x="3779912" y="4221088"/>
              <a:ext cx="1152128" cy="648072"/>
            </a:xfrm>
            <a:prstGeom prst="line">
              <a:avLst/>
            </a:prstGeom>
            <a:ln w="15875"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 bwMode="auto">
            <a:xfrm>
              <a:off x="6948264" y="4365104"/>
              <a:ext cx="2520280" cy="1152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Eclairage </a:t>
              </a:r>
            </a:p>
            <a:p>
              <a:pPr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d’Accompagnement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K:\GESTION des DOSSIERS\C130000_PAYSAGES\C13062_NAMUR_ETUDE PAYSAGERE\4_URBA\32_GRAPHIQUE\2- 3D\C130062_140107_XX_STATION 02 eclairage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2276873"/>
            <a:ext cx="4711027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51520" y="980728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Lignes de conduites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Eclairage – Type routier</a:t>
            </a: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43808" y="1340768"/>
            <a:ext cx="6840760" cy="2736304"/>
            <a:chOff x="2843808" y="1340768"/>
            <a:chExt cx="6840760" cy="2736304"/>
          </a:xfrm>
        </p:grpSpPr>
        <p:pic>
          <p:nvPicPr>
            <p:cNvPr id="11" name="Picture 6" descr="Résultat de recherche d'images pour &quot;eclairage schreder&quot;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156176" y="1356198"/>
              <a:ext cx="1656184" cy="2720874"/>
            </a:xfrm>
            <a:prstGeom prst="rect">
              <a:avLst/>
            </a:prstGeom>
            <a:noFill/>
          </p:spPr>
        </p:pic>
        <p:cxnSp>
          <p:nvCxnSpPr>
            <p:cNvPr id="16" name="Connecteur droit 15"/>
            <p:cNvCxnSpPr/>
            <p:nvPr/>
          </p:nvCxnSpPr>
          <p:spPr>
            <a:xfrm>
              <a:off x="2843808" y="3429000"/>
              <a:ext cx="3168352" cy="0"/>
            </a:xfrm>
            <a:prstGeom prst="line">
              <a:avLst/>
            </a:prstGeom>
            <a:ln w="15875"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 bwMode="auto">
            <a:xfrm>
              <a:off x="7524328" y="1340768"/>
              <a:ext cx="2160240" cy="1152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Eclairage </a:t>
              </a:r>
            </a:p>
            <a:p>
              <a:pPr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sur mât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563888" y="4194337"/>
            <a:ext cx="5580112" cy="1800200"/>
            <a:chOff x="3563888" y="4194337"/>
            <a:chExt cx="5580112" cy="1800200"/>
          </a:xfrm>
        </p:grpSpPr>
        <p:pic>
          <p:nvPicPr>
            <p:cNvPr id="90114" name="Picture 1" descr="Résultat de recherche d'images pour &quot;borne éclairage schréder&quot;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6012160" y="4194337"/>
              <a:ext cx="1430065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Connecteur droit 16"/>
            <p:cNvCxnSpPr/>
            <p:nvPr/>
          </p:nvCxnSpPr>
          <p:spPr>
            <a:xfrm>
              <a:off x="3563888" y="4797152"/>
              <a:ext cx="2448272" cy="0"/>
            </a:xfrm>
            <a:prstGeom prst="line">
              <a:avLst/>
            </a:prstGeom>
            <a:ln w="15875"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 bwMode="auto">
            <a:xfrm>
              <a:off x="6983760" y="4338353"/>
              <a:ext cx="2160240" cy="1152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Eclairage </a:t>
              </a:r>
            </a:p>
            <a:p>
              <a:pPr>
                <a:buClr>
                  <a:srgbClr val="E50E63"/>
                </a:buClr>
                <a:buSzPct val="170000"/>
              </a:pPr>
              <a:r>
                <a:rPr lang="fr-BE" sz="14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au sol (borne)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34" t="2052" r="5144" b="978"/>
          <a:stretch>
            <a:fillRect/>
          </a:stretch>
        </p:blipFill>
        <p:spPr bwMode="auto">
          <a:xfrm rot="16200000">
            <a:off x="2430662" y="-406326"/>
            <a:ext cx="4498700" cy="85689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/>
            </a:r>
            <a:br>
              <a:rPr lang="fr-BE" dirty="0" smtClean="0"/>
            </a:br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251520" y="980728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Lignes de conduites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Flux piéton</a:t>
            </a: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orme libre 11"/>
          <p:cNvSpPr/>
          <p:nvPr/>
        </p:nvSpPr>
        <p:spPr>
          <a:xfrm>
            <a:off x="5055421" y="3955287"/>
            <a:ext cx="2036859" cy="2282025"/>
          </a:xfrm>
          <a:custGeom>
            <a:avLst/>
            <a:gdLst>
              <a:gd name="connsiteX0" fmla="*/ 0 w 2036859"/>
              <a:gd name="connsiteY0" fmla="*/ 0 h 2282025"/>
              <a:gd name="connsiteX1" fmla="*/ 357808 w 2036859"/>
              <a:gd name="connsiteY1" fmla="*/ 286247 h 2282025"/>
              <a:gd name="connsiteX2" fmla="*/ 699715 w 2036859"/>
              <a:gd name="connsiteY2" fmla="*/ 492981 h 2282025"/>
              <a:gd name="connsiteX3" fmla="*/ 1335819 w 2036859"/>
              <a:gd name="connsiteY3" fmla="*/ 644056 h 2282025"/>
              <a:gd name="connsiteX4" fmla="*/ 1717481 w 2036859"/>
              <a:gd name="connsiteY4" fmla="*/ 779228 h 2282025"/>
              <a:gd name="connsiteX5" fmla="*/ 1765189 w 2036859"/>
              <a:gd name="connsiteY5" fmla="*/ 1073426 h 2282025"/>
              <a:gd name="connsiteX6" fmla="*/ 1924215 w 2036859"/>
              <a:gd name="connsiteY6" fmla="*/ 1455089 h 2282025"/>
              <a:gd name="connsiteX7" fmla="*/ 2019631 w 2036859"/>
              <a:gd name="connsiteY7" fmla="*/ 2162755 h 2282025"/>
              <a:gd name="connsiteX8" fmla="*/ 2027582 w 2036859"/>
              <a:gd name="connsiteY8" fmla="*/ 2170706 h 2282025"/>
              <a:gd name="connsiteX9" fmla="*/ 2027582 w 2036859"/>
              <a:gd name="connsiteY9" fmla="*/ 2178658 h 228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859" h="2282025">
                <a:moveTo>
                  <a:pt x="0" y="0"/>
                </a:moveTo>
                <a:cubicBezTo>
                  <a:pt x="120594" y="102042"/>
                  <a:pt x="241189" y="204084"/>
                  <a:pt x="357808" y="286247"/>
                </a:cubicBezTo>
                <a:cubicBezTo>
                  <a:pt x="474427" y="368410"/>
                  <a:pt x="536713" y="433346"/>
                  <a:pt x="699715" y="492981"/>
                </a:cubicBezTo>
                <a:cubicBezTo>
                  <a:pt x="862717" y="552616"/>
                  <a:pt x="1166191" y="596348"/>
                  <a:pt x="1335819" y="644056"/>
                </a:cubicBezTo>
                <a:cubicBezTo>
                  <a:pt x="1505447" y="691764"/>
                  <a:pt x="1645919" y="707666"/>
                  <a:pt x="1717481" y="779228"/>
                </a:cubicBezTo>
                <a:cubicBezTo>
                  <a:pt x="1789043" y="850790"/>
                  <a:pt x="1730733" y="960783"/>
                  <a:pt x="1765189" y="1073426"/>
                </a:cubicBezTo>
                <a:cubicBezTo>
                  <a:pt x="1799645" y="1186069"/>
                  <a:pt x="1881808" y="1273534"/>
                  <a:pt x="1924215" y="1455089"/>
                </a:cubicBezTo>
                <a:cubicBezTo>
                  <a:pt x="1966622" y="1636644"/>
                  <a:pt x="2002403" y="2043486"/>
                  <a:pt x="2019631" y="2162755"/>
                </a:cubicBezTo>
                <a:cubicBezTo>
                  <a:pt x="2036859" y="2282025"/>
                  <a:pt x="2026257" y="2168056"/>
                  <a:pt x="2027582" y="2170706"/>
                </a:cubicBezTo>
                <a:cubicBezTo>
                  <a:pt x="2028907" y="2173356"/>
                  <a:pt x="2027582" y="2178658"/>
                  <a:pt x="2027582" y="2178658"/>
                </a:cubicBezTo>
              </a:path>
            </a:pathLst>
          </a:custGeom>
          <a:ln w="50800">
            <a:solidFill>
              <a:srgbClr val="FF00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Forme libre 13"/>
          <p:cNvSpPr/>
          <p:nvPr/>
        </p:nvSpPr>
        <p:spPr>
          <a:xfrm>
            <a:off x="4142346" y="4122265"/>
            <a:ext cx="106018" cy="985961"/>
          </a:xfrm>
          <a:custGeom>
            <a:avLst/>
            <a:gdLst>
              <a:gd name="connsiteX0" fmla="*/ 38431 w 106018"/>
              <a:gd name="connsiteY0" fmla="*/ 985961 h 985961"/>
              <a:gd name="connsiteX1" fmla="*/ 6626 w 106018"/>
              <a:gd name="connsiteY1" fmla="*/ 707666 h 985961"/>
              <a:gd name="connsiteX2" fmla="*/ 78188 w 106018"/>
              <a:gd name="connsiteY2" fmla="*/ 500932 h 985961"/>
              <a:gd name="connsiteX3" fmla="*/ 102042 w 106018"/>
              <a:gd name="connsiteY3" fmla="*/ 349857 h 985961"/>
              <a:gd name="connsiteX4" fmla="*/ 102042 w 106018"/>
              <a:gd name="connsiteY4" fmla="*/ 143123 h 985961"/>
              <a:gd name="connsiteX5" fmla="*/ 94090 w 106018"/>
              <a:gd name="connsiteY5" fmla="*/ 0 h 985961"/>
              <a:gd name="connsiteX6" fmla="*/ 94090 w 106018"/>
              <a:gd name="connsiteY6" fmla="*/ 0 h 98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018" h="985961">
                <a:moveTo>
                  <a:pt x="38431" y="985961"/>
                </a:moveTo>
                <a:cubicBezTo>
                  <a:pt x="19215" y="887232"/>
                  <a:pt x="0" y="788504"/>
                  <a:pt x="6626" y="707666"/>
                </a:cubicBezTo>
                <a:cubicBezTo>
                  <a:pt x="13252" y="626828"/>
                  <a:pt x="62285" y="560567"/>
                  <a:pt x="78188" y="500932"/>
                </a:cubicBezTo>
                <a:cubicBezTo>
                  <a:pt x="94091" y="441297"/>
                  <a:pt x="98066" y="409492"/>
                  <a:pt x="102042" y="349857"/>
                </a:cubicBezTo>
                <a:cubicBezTo>
                  <a:pt x="106018" y="290222"/>
                  <a:pt x="103367" y="201432"/>
                  <a:pt x="102042" y="143123"/>
                </a:cubicBezTo>
                <a:cubicBezTo>
                  <a:pt x="100717" y="84814"/>
                  <a:pt x="94090" y="0"/>
                  <a:pt x="94090" y="0"/>
                </a:cubicBezTo>
                <a:lnTo>
                  <a:pt x="94090" y="0"/>
                </a:lnTo>
              </a:path>
            </a:pathLst>
          </a:custGeom>
          <a:ln w="50800">
            <a:solidFill>
              <a:srgbClr val="FF00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8" name="Image 17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2915816" y="4508500"/>
            <a:ext cx="2316584" cy="152400"/>
          </a:xfrm>
          <a:custGeom>
            <a:avLst/>
            <a:gdLst>
              <a:gd name="connsiteX0" fmla="*/ 0 w 2781300"/>
              <a:gd name="connsiteY0" fmla="*/ 152400 h 152400"/>
              <a:gd name="connsiteX1" fmla="*/ 914400 w 2781300"/>
              <a:gd name="connsiteY1" fmla="*/ 101600 h 152400"/>
              <a:gd name="connsiteX2" fmla="*/ 2184400 w 2781300"/>
              <a:gd name="connsiteY2" fmla="*/ 88900 h 152400"/>
              <a:gd name="connsiteX3" fmla="*/ 2781300 w 2781300"/>
              <a:gd name="connsiteY3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1300" h="152400">
                <a:moveTo>
                  <a:pt x="0" y="152400"/>
                </a:moveTo>
                <a:cubicBezTo>
                  <a:pt x="275167" y="132291"/>
                  <a:pt x="550334" y="112183"/>
                  <a:pt x="914400" y="101600"/>
                </a:cubicBezTo>
                <a:cubicBezTo>
                  <a:pt x="1278466" y="91017"/>
                  <a:pt x="1873250" y="105833"/>
                  <a:pt x="2184400" y="88900"/>
                </a:cubicBezTo>
                <a:cubicBezTo>
                  <a:pt x="2495550" y="71967"/>
                  <a:pt x="2638425" y="35983"/>
                  <a:pt x="2781300" y="0"/>
                </a:cubicBezTo>
              </a:path>
            </a:pathLst>
          </a:custGeom>
          <a:ln w="50800">
            <a:solidFill>
              <a:srgbClr val="FF00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4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Lignes de conduites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Fonctions – Emplacements terrasses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8" t="953" r="12123" b="1939"/>
          <a:stretch>
            <a:fillRect/>
          </a:stretch>
        </p:blipFill>
        <p:spPr bwMode="auto">
          <a:xfrm rot="16200000">
            <a:off x="2627783" y="260649"/>
            <a:ext cx="4608514" cy="734481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 rot="21234214">
            <a:off x="5291785" y="2912796"/>
            <a:ext cx="889406" cy="301355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 rot="21273140">
            <a:off x="5227328" y="4401536"/>
            <a:ext cx="1065217" cy="17904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 rot="21237235">
            <a:off x="3933544" y="4619597"/>
            <a:ext cx="570565" cy="17904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8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1" r="9426" b="979"/>
          <a:stretch>
            <a:fillRect/>
          </a:stretch>
        </p:blipFill>
        <p:spPr bwMode="auto">
          <a:xfrm rot="16200000">
            <a:off x="2582384" y="306049"/>
            <a:ext cx="4843328" cy="7344816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 rot="21186784">
            <a:off x="2537958" y="4775533"/>
            <a:ext cx="2051921" cy="17371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/>
          <p:cNvSpPr/>
          <p:nvPr/>
        </p:nvSpPr>
        <p:spPr>
          <a:xfrm rot="21186784">
            <a:off x="5296032" y="4456387"/>
            <a:ext cx="2081169" cy="19530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 22"/>
          <p:cNvSpPr/>
          <p:nvPr/>
        </p:nvSpPr>
        <p:spPr>
          <a:xfrm rot="21186784">
            <a:off x="2550533" y="3242577"/>
            <a:ext cx="2018945" cy="16455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 23"/>
          <p:cNvSpPr/>
          <p:nvPr/>
        </p:nvSpPr>
        <p:spPr>
          <a:xfrm rot="21186784">
            <a:off x="5317276" y="2920315"/>
            <a:ext cx="1477645" cy="18114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ZoneTexte 9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Lignes de conduites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Fonctions – Emplacements terrasses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3" descr="image001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0825" y="6165304"/>
            <a:ext cx="17982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2" descr="image00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98590" y="6142999"/>
            <a:ext cx="1018398" cy="71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Lignes de conduites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Fonctions – Emplacements TEC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2" t="1904" r="9428" b="1938"/>
          <a:stretch>
            <a:fillRect/>
          </a:stretch>
        </p:blipFill>
        <p:spPr bwMode="auto">
          <a:xfrm rot="16200000">
            <a:off x="2483769" y="260649"/>
            <a:ext cx="4392488" cy="727280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 rot="21351532">
            <a:off x="2478548" y="4535076"/>
            <a:ext cx="1811101" cy="17048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7" name="Rectangle 6"/>
          <p:cNvSpPr/>
          <p:nvPr/>
        </p:nvSpPr>
        <p:spPr>
          <a:xfrm rot="21219015">
            <a:off x="5439886" y="4358266"/>
            <a:ext cx="1811101" cy="17048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  </a:t>
            </a:r>
            <a:endParaRPr lang="fr-BE" dirty="0"/>
          </a:p>
        </p:txBody>
      </p:sp>
      <p:sp>
        <p:nvSpPr>
          <p:cNvPr id="8" name="Rectangle 7"/>
          <p:cNvSpPr/>
          <p:nvPr/>
        </p:nvSpPr>
        <p:spPr>
          <a:xfrm rot="1151367">
            <a:off x="7233500" y="4398643"/>
            <a:ext cx="1109194" cy="17048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9" name="Rectangle 8"/>
          <p:cNvSpPr/>
          <p:nvPr/>
        </p:nvSpPr>
        <p:spPr>
          <a:xfrm rot="21041213">
            <a:off x="2487640" y="3672644"/>
            <a:ext cx="1811101" cy="17048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  </a:t>
            </a:r>
            <a:endParaRPr lang="fr-BE" dirty="0"/>
          </a:p>
        </p:txBody>
      </p:sp>
      <p:sp>
        <p:nvSpPr>
          <p:cNvPr id="10" name="Rectangle 9"/>
          <p:cNvSpPr/>
          <p:nvPr/>
        </p:nvSpPr>
        <p:spPr>
          <a:xfrm rot="20522438">
            <a:off x="6092093" y="3204343"/>
            <a:ext cx="1162600" cy="17048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  </a:t>
            </a:r>
            <a:endParaRPr lang="fr-BE" dirty="0"/>
          </a:p>
        </p:txBody>
      </p:sp>
      <p:sp>
        <p:nvSpPr>
          <p:cNvPr id="11" name="Rectangle 10"/>
          <p:cNvSpPr/>
          <p:nvPr/>
        </p:nvSpPr>
        <p:spPr>
          <a:xfrm rot="21135497">
            <a:off x="976158" y="4163398"/>
            <a:ext cx="1225184" cy="17048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14" name="Rectangle 13"/>
          <p:cNvSpPr/>
          <p:nvPr/>
        </p:nvSpPr>
        <p:spPr>
          <a:xfrm rot="21135497">
            <a:off x="905490" y="4662872"/>
            <a:ext cx="1225184" cy="17048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 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8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0" t="1904" r="11964" b="986"/>
          <a:stretch>
            <a:fillRect/>
          </a:stretch>
        </p:blipFill>
        <p:spPr bwMode="auto">
          <a:xfrm rot="16200000">
            <a:off x="2933171" y="133986"/>
            <a:ext cx="3997739" cy="7344816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 rot="21186784">
            <a:off x="1547742" y="4363817"/>
            <a:ext cx="2808156" cy="170265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 rot="21186784">
            <a:off x="5369461" y="4000429"/>
            <a:ext cx="1042139" cy="133633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1" name="Rectangle 10"/>
          <p:cNvSpPr/>
          <p:nvPr/>
        </p:nvSpPr>
        <p:spPr>
          <a:xfrm rot="1140308">
            <a:off x="6371198" y="4200844"/>
            <a:ext cx="1627793" cy="9663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/>
          <p:cNvSpPr/>
          <p:nvPr/>
        </p:nvSpPr>
        <p:spPr>
          <a:xfrm rot="21186784">
            <a:off x="5297276" y="3692039"/>
            <a:ext cx="792256" cy="13434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mtClean="0"/>
              <a:t> </a:t>
            </a:r>
            <a:endParaRPr lang="fr-BE" dirty="0"/>
          </a:p>
        </p:txBody>
      </p:sp>
      <p:sp>
        <p:nvSpPr>
          <p:cNvPr id="17" name="Rectangle 16"/>
          <p:cNvSpPr/>
          <p:nvPr/>
        </p:nvSpPr>
        <p:spPr>
          <a:xfrm rot="21186784">
            <a:off x="1887975" y="3965223"/>
            <a:ext cx="3115737" cy="141579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Lignes de conduites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Fonctions – Emplacements TEC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90872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Boulevard </a:t>
            </a:r>
            <a:r>
              <a:rPr lang="fr-BE" b="1" dirty="0" err="1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Mélot</a:t>
            </a:r>
            <a:endParaRPr lang="fr-FR" b="1" dirty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K:\GESTION des DOSSIERS\C130000_PAYSAGES\C13062_NAMUR_ETUDE PAYSAGERE\4_URBA\32_GRAPHIQUE\3-Photo reportage\Melot\P108071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412776"/>
            <a:ext cx="2952328" cy="2159099"/>
          </a:xfrm>
          <a:prstGeom prst="rect">
            <a:avLst/>
          </a:prstGeom>
          <a:noFill/>
        </p:spPr>
      </p:pic>
      <p:pic>
        <p:nvPicPr>
          <p:cNvPr id="8" name="Picture 2" descr="K:\GESTION des DOSSIERS\C130000_PAYSAGES\C13062_NAMUR_ETUDE PAYSAGERE\4_URBA\32_GRAPHIQUE\3-Photo reportage\Melot\P108071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3663025"/>
            <a:ext cx="2952328" cy="2208527"/>
          </a:xfrm>
          <a:prstGeom prst="rect">
            <a:avLst/>
          </a:prstGeom>
          <a:noFill/>
        </p:spPr>
      </p:pic>
      <p:pic>
        <p:nvPicPr>
          <p:cNvPr id="1027" name="Picture 3" descr="K:\GESTION des DOSSIERS\C130000_PAYSAGES\C13062_NAMUR_ETUDE PAYSAGERE\4_URBA\32_GRAPHIQUE\3-Photo reportage\Melot\P108071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0400" y="1412776"/>
            <a:ext cx="2809875" cy="2159099"/>
          </a:xfrm>
          <a:prstGeom prst="rect">
            <a:avLst/>
          </a:prstGeom>
          <a:noFill/>
        </p:spPr>
      </p:pic>
      <p:pic>
        <p:nvPicPr>
          <p:cNvPr id="1028" name="Picture 4" descr="K:\GESTION des DOSSIERS\C130000_PAYSAGES\C13062_NAMUR_ETUDE PAYSAGERE\4_URBA\32_GRAPHIQUE\3-Photo reportage\Melot\P1110270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4168" y="1412776"/>
            <a:ext cx="2952328" cy="4458776"/>
          </a:xfrm>
          <a:prstGeom prst="rect">
            <a:avLst/>
          </a:prstGeom>
          <a:noFill/>
        </p:spPr>
      </p:pic>
      <p:pic>
        <p:nvPicPr>
          <p:cNvPr id="1029" name="Picture 5" descr="K:\GESTION des DOSSIERS\C130000_PAYSAGES\C13062_NAMUR_ETUDE PAYSAGERE\4_URBA\32_GRAPHIQUE\3-Photo reportage\Melot\P1190651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0400" y="3663026"/>
            <a:ext cx="2809875" cy="2208526"/>
          </a:xfrm>
          <a:prstGeom prst="rect">
            <a:avLst/>
          </a:prstGeom>
          <a:noFill/>
        </p:spPr>
      </p:pic>
      <p:pic>
        <p:nvPicPr>
          <p:cNvPr id="13" name="Image 12" descr="Skope_Stamp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9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2041789" y="-685390"/>
            <a:ext cx="5204440" cy="8784978"/>
          </a:xfrm>
          <a:prstGeom prst="rect">
            <a:avLst/>
          </a:prstGeom>
          <a:noFill/>
        </p:spPr>
      </p:pic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Lignes de conduites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Fonctions – Emplacement TAXIS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rot="21186784">
            <a:off x="4223332" y="3888056"/>
            <a:ext cx="913358" cy="244659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mtClean="0"/>
              <a:t> 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34" t="2052" r="5144" b="978"/>
          <a:stretch>
            <a:fillRect/>
          </a:stretch>
        </p:blipFill>
        <p:spPr bwMode="auto">
          <a:xfrm rot="16200000">
            <a:off x="2430662" y="-406326"/>
            <a:ext cx="4498700" cy="8568952"/>
          </a:xfrm>
          <a:prstGeom prst="rect">
            <a:avLst/>
          </a:prstGeom>
          <a:noFill/>
        </p:spPr>
      </p:pic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186784">
            <a:off x="903221" y="4726198"/>
            <a:ext cx="1226695" cy="13434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mtClean="0"/>
              <a:t> </a:t>
            </a:r>
            <a:endParaRPr lang="fr-BE" dirty="0"/>
          </a:p>
        </p:txBody>
      </p:sp>
      <p:sp>
        <p:nvSpPr>
          <p:cNvPr id="9" name="ZoneTexte 8"/>
          <p:cNvSpPr txBox="1"/>
          <p:nvPr/>
        </p:nvSpPr>
        <p:spPr bwMode="auto">
          <a:xfrm>
            <a:off x="618952" y="4569887"/>
            <a:ext cx="2088232" cy="9367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57175" tIns="357175" rIns="357175" bIns="357175" rtlCol="0" anchor="ctr">
            <a:spAutoFit/>
          </a:bodyPr>
          <a:lstStyle/>
          <a:p>
            <a:pPr>
              <a:spcBef>
                <a:spcPts val="1406"/>
              </a:spcBef>
              <a:buClr>
                <a:srgbClr val="E50E63"/>
              </a:buClr>
              <a:buSzPct val="170000"/>
            </a:pPr>
            <a:r>
              <a:rPr lang="fr-BE" sz="1400" b="1" dirty="0" smtClean="0">
                <a:solidFill>
                  <a:srgbClr val="FF0066"/>
                </a:solidFill>
                <a:latin typeface="Helvetica Condensed" charset="0"/>
                <a:sym typeface="Helvetica Condensed" charset="0"/>
              </a:rPr>
              <a:t>8 pl. Bld. </a:t>
            </a:r>
            <a:r>
              <a:rPr lang="fr-BE" sz="1400" b="1" dirty="0" err="1" smtClean="0">
                <a:solidFill>
                  <a:srgbClr val="FF0066"/>
                </a:solidFill>
                <a:latin typeface="Helvetica Condensed" charset="0"/>
                <a:sym typeface="Helvetica Condensed" charset="0"/>
              </a:rPr>
              <a:t>Mélot</a:t>
            </a:r>
            <a:endParaRPr lang="fr-BE" sz="1400" b="1" dirty="0" smtClean="0">
              <a:solidFill>
                <a:srgbClr val="FF0066"/>
              </a:solidFill>
              <a:latin typeface="Helvetica Condensed" charset="0"/>
              <a:sym typeface="Helvetica Condensed" charset="0"/>
            </a:endParaRPr>
          </a:p>
        </p:txBody>
      </p:sp>
      <p:sp>
        <p:nvSpPr>
          <p:cNvPr id="12" name="Rectangle 11"/>
          <p:cNvSpPr/>
          <p:nvPr/>
        </p:nvSpPr>
        <p:spPr>
          <a:xfrm rot="21186784">
            <a:off x="3846714" y="4461944"/>
            <a:ext cx="296068" cy="13434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mtClean="0"/>
              <a:t> </a:t>
            </a:r>
            <a:endParaRPr lang="fr-BE" dirty="0"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2930747" y="4357495"/>
            <a:ext cx="2160240" cy="1152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57175" tIns="357175" rIns="357175" bIns="357175" rtlCol="0" anchor="ctr">
            <a:spAutoFit/>
          </a:bodyPr>
          <a:lstStyle/>
          <a:p>
            <a:pPr>
              <a:buClr>
                <a:srgbClr val="E50E63"/>
              </a:buClr>
              <a:buSzPct val="170000"/>
            </a:pPr>
            <a:r>
              <a:rPr lang="fr-BE" sz="1400" b="1" dirty="0" smtClean="0">
                <a:solidFill>
                  <a:srgbClr val="FF0066"/>
                </a:solidFill>
                <a:latin typeface="Helvetica Condensed" charset="0"/>
                <a:sym typeface="Helvetica Condensed" charset="0"/>
              </a:rPr>
              <a:t>2 pl. Place de</a:t>
            </a:r>
          </a:p>
          <a:p>
            <a:pPr>
              <a:buClr>
                <a:srgbClr val="E50E63"/>
              </a:buClr>
              <a:buSzPct val="170000"/>
            </a:pPr>
            <a:r>
              <a:rPr lang="fr-BE" sz="1400" b="1" dirty="0" smtClean="0">
                <a:solidFill>
                  <a:srgbClr val="FF0066"/>
                </a:solidFill>
                <a:latin typeface="Helvetica Condensed" charset="0"/>
                <a:sym typeface="Helvetica Condensed" charset="0"/>
              </a:rPr>
              <a:t>la Station</a:t>
            </a:r>
          </a:p>
        </p:txBody>
      </p:sp>
      <p:sp>
        <p:nvSpPr>
          <p:cNvPr id="18" name="ZoneTexte 17"/>
          <p:cNvSpPr txBox="1"/>
          <p:nvPr/>
        </p:nvSpPr>
        <p:spPr bwMode="auto">
          <a:xfrm>
            <a:off x="4139952" y="2962672"/>
            <a:ext cx="2160240" cy="1152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57175" tIns="357175" rIns="357175" bIns="357175" rtlCol="0" anchor="ctr">
            <a:spAutoFit/>
          </a:bodyPr>
          <a:lstStyle/>
          <a:p>
            <a:pPr>
              <a:buClr>
                <a:srgbClr val="E50E63"/>
              </a:buClr>
              <a:buSzPct val="170000"/>
            </a:pPr>
            <a:r>
              <a:rPr lang="fr-BE" sz="1400" b="1" dirty="0" smtClean="0">
                <a:solidFill>
                  <a:srgbClr val="FF0066"/>
                </a:solidFill>
                <a:latin typeface="Helvetica Condensed" charset="0"/>
                <a:sym typeface="Helvetica Condensed" charset="0"/>
              </a:rPr>
              <a:t>2 pl. Parking </a:t>
            </a:r>
          </a:p>
          <a:p>
            <a:pPr>
              <a:buClr>
                <a:srgbClr val="E50E63"/>
              </a:buClr>
              <a:buSzPct val="170000"/>
            </a:pPr>
            <a:r>
              <a:rPr lang="fr-BE" sz="1400" b="1" dirty="0" smtClean="0">
                <a:solidFill>
                  <a:srgbClr val="FF0066"/>
                </a:solidFill>
                <a:latin typeface="Helvetica Condensed" charset="0"/>
                <a:sym typeface="Helvetica Condensed" charset="0"/>
              </a:rPr>
              <a:t>SNCB</a:t>
            </a:r>
          </a:p>
        </p:txBody>
      </p:sp>
      <p:sp>
        <p:nvSpPr>
          <p:cNvPr id="19" name="Rectangle 18"/>
          <p:cNvSpPr/>
          <p:nvPr/>
        </p:nvSpPr>
        <p:spPr>
          <a:xfrm rot="21186784">
            <a:off x="5227059" y="3878314"/>
            <a:ext cx="296068" cy="13434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mtClean="0"/>
              <a:t> </a:t>
            </a:r>
            <a:endParaRPr lang="fr-BE" dirty="0"/>
          </a:p>
        </p:txBody>
      </p:sp>
      <p:sp>
        <p:nvSpPr>
          <p:cNvPr id="30" name="ZoneTexte 29"/>
          <p:cNvSpPr txBox="1"/>
          <p:nvPr/>
        </p:nvSpPr>
        <p:spPr bwMode="auto">
          <a:xfrm>
            <a:off x="6051277" y="2668709"/>
            <a:ext cx="2625179" cy="9367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57175" tIns="357175" rIns="357175" bIns="357175" rtlCol="0" anchor="ctr">
            <a:spAutoFit/>
          </a:bodyPr>
          <a:lstStyle/>
          <a:p>
            <a:pPr>
              <a:buClr>
                <a:srgbClr val="E50E63"/>
              </a:buClr>
              <a:buSzPct val="170000"/>
            </a:pPr>
            <a:r>
              <a:rPr lang="fr-BE" sz="1400" b="1" dirty="0" smtClean="0">
                <a:solidFill>
                  <a:srgbClr val="FF0066"/>
                </a:solidFill>
                <a:latin typeface="Helvetica Condensed" charset="0"/>
                <a:sym typeface="Helvetica Condensed" charset="0"/>
              </a:rPr>
              <a:t>8 pl. Rue sous-le-Pont</a:t>
            </a:r>
          </a:p>
        </p:txBody>
      </p:sp>
      <p:sp>
        <p:nvSpPr>
          <p:cNvPr id="31" name="Rectangle 30"/>
          <p:cNvSpPr/>
          <p:nvPr/>
        </p:nvSpPr>
        <p:spPr>
          <a:xfrm rot="21186784">
            <a:off x="6449152" y="3412327"/>
            <a:ext cx="862120" cy="13434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mtClean="0"/>
              <a:t> </a:t>
            </a:r>
            <a:endParaRPr lang="fr-BE" dirty="0"/>
          </a:p>
        </p:txBody>
      </p:sp>
      <p:sp>
        <p:nvSpPr>
          <p:cNvPr id="34" name="ZoneTexte 33"/>
          <p:cNvSpPr txBox="1"/>
          <p:nvPr/>
        </p:nvSpPr>
        <p:spPr bwMode="auto">
          <a:xfrm>
            <a:off x="2699791" y="1412776"/>
            <a:ext cx="2675301" cy="9367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57175" tIns="357175" rIns="357175" bIns="357175" rtlCol="0" anchor="ctr">
            <a:spAutoFit/>
          </a:bodyPr>
          <a:lstStyle/>
          <a:p>
            <a:pPr>
              <a:buClr>
                <a:srgbClr val="E50E63"/>
              </a:buClr>
              <a:buSzPct val="170000"/>
            </a:pPr>
            <a:r>
              <a:rPr lang="fr-BE" sz="1400" b="1" dirty="0" smtClean="0">
                <a:solidFill>
                  <a:srgbClr val="FF0066"/>
                </a:solidFill>
                <a:latin typeface="Helvetica Condensed" charset="0"/>
                <a:sym typeface="Helvetica Condensed" charset="0"/>
              </a:rPr>
              <a:t>8 pl. Bld. Du Nord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Lignes de conduites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Fonctions – Emplacements TAXIS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2" grpId="0" animBg="1"/>
      <p:bldP spid="15" grpId="0"/>
      <p:bldP spid="18" grpId="0"/>
      <p:bldP spid="19" grpId="0" animBg="1"/>
      <p:bldP spid="30" grpId="0"/>
      <p:bldP spid="31" grpId="0" animBg="1"/>
      <p:bldP spid="3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Lignes de conduites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Fonctions – Emplacements LIVRAISONS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2" t="1904" r="9428" b="1938"/>
          <a:stretch>
            <a:fillRect/>
          </a:stretch>
        </p:blipFill>
        <p:spPr bwMode="auto">
          <a:xfrm rot="16200000">
            <a:off x="2483769" y="260649"/>
            <a:ext cx="4392488" cy="727280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 rot="21161783">
            <a:off x="4849092" y="4425946"/>
            <a:ext cx="936612" cy="22388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 rot="16200000">
            <a:off x="4309502" y="5153259"/>
            <a:ext cx="504056" cy="22388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16200000">
            <a:off x="2474373" y="198037"/>
            <a:ext cx="4987345" cy="7848871"/>
          </a:xfrm>
          <a:prstGeom prst="rect">
            <a:avLst/>
          </a:prstGeom>
          <a:noFill/>
        </p:spPr>
      </p:pic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1186784">
            <a:off x="2338946" y="4664458"/>
            <a:ext cx="2599488" cy="14297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2051720" y="3933056"/>
            <a:ext cx="2952328" cy="360040"/>
          </a:xfrm>
          <a:prstGeom prst="line">
            <a:avLst/>
          </a:prstGeom>
          <a:ln w="254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051720" y="4293096"/>
            <a:ext cx="72008" cy="504056"/>
          </a:xfrm>
          <a:prstGeom prst="straightConnector1">
            <a:avLst/>
          </a:prstGeom>
          <a:ln w="254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>
            <a:stCxn id="9" idx="3"/>
          </p:cNvCxnSpPr>
          <p:nvPr/>
        </p:nvCxnSpPr>
        <p:spPr>
          <a:xfrm>
            <a:off x="4929056" y="4580094"/>
            <a:ext cx="219008" cy="1034"/>
          </a:xfrm>
          <a:prstGeom prst="line">
            <a:avLst/>
          </a:prstGeom>
          <a:ln w="254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5076056" y="4077072"/>
            <a:ext cx="72008" cy="504056"/>
          </a:xfrm>
          <a:prstGeom prst="straightConnector1">
            <a:avLst/>
          </a:prstGeom>
          <a:ln w="254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60032" y="4814775"/>
            <a:ext cx="216024" cy="733859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Lignes de conduites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Fonctions – Emplacements LIVRAISONS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Image 3" descr="image001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0825" y="6165304"/>
            <a:ext cx="17982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2" descr="image00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98590" y="6142999"/>
            <a:ext cx="1018398" cy="71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8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6200000">
            <a:off x="2627785" y="144457"/>
            <a:ext cx="4680520" cy="7649206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 rot="1142827">
            <a:off x="3408697" y="4478873"/>
            <a:ext cx="1366178" cy="210412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Lignes de conduites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Fonctions – Emplacements LIVRAISONS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 3" descr="image001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0825" y="6165304"/>
            <a:ext cx="17982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2" descr="image00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98590" y="6142999"/>
            <a:ext cx="1018398" cy="71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34" t="2052" r="5144" b="978"/>
          <a:stretch>
            <a:fillRect/>
          </a:stretch>
        </p:blipFill>
        <p:spPr bwMode="auto">
          <a:xfrm rot="16200000">
            <a:off x="2483768" y="-459432"/>
            <a:ext cx="4392488" cy="85689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/>
            </a:r>
            <a:br>
              <a:rPr lang="fr-BE" dirty="0" smtClean="0"/>
            </a:br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251520" y="980728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Lignes de conduites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Phasages : Phase I - 2019 et Phase II - 2022</a:t>
            </a: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 14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85704" y="3830472"/>
            <a:ext cx="4981892" cy="1707751"/>
            <a:chOff x="585704" y="3830472"/>
            <a:chExt cx="4981892" cy="1707751"/>
          </a:xfrm>
        </p:grpSpPr>
        <p:sp>
          <p:nvSpPr>
            <p:cNvPr id="6" name="Ellipse 5"/>
            <p:cNvSpPr/>
            <p:nvPr/>
          </p:nvSpPr>
          <p:spPr>
            <a:xfrm rot="21354764">
              <a:off x="585704" y="3830472"/>
              <a:ext cx="4981892" cy="1472802"/>
            </a:xfrm>
            <a:prstGeom prst="ellipse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6" name="ZoneTexte 15"/>
            <p:cNvSpPr txBox="1"/>
            <p:nvPr/>
          </p:nvSpPr>
          <p:spPr bwMode="auto">
            <a:xfrm>
              <a:off x="1403648" y="4509120"/>
              <a:ext cx="2160240" cy="10291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>
                <a:buClr>
                  <a:srgbClr val="E50E63"/>
                </a:buClr>
                <a:buSzPct val="170000"/>
              </a:pPr>
              <a:r>
                <a:rPr lang="fr-BE" sz="20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PHASE  I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01889" y="3573016"/>
            <a:ext cx="3734607" cy="1880746"/>
            <a:chOff x="5301889" y="3573016"/>
            <a:chExt cx="3734607" cy="1880746"/>
          </a:xfrm>
        </p:grpSpPr>
        <p:sp>
          <p:nvSpPr>
            <p:cNvPr id="8" name="Ellipse 7"/>
            <p:cNvSpPr/>
            <p:nvPr/>
          </p:nvSpPr>
          <p:spPr>
            <a:xfrm rot="20819921">
              <a:off x="5301889" y="3900294"/>
              <a:ext cx="3678397" cy="1553468"/>
            </a:xfrm>
            <a:prstGeom prst="ellipse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7" name="ZoneTexte 16"/>
            <p:cNvSpPr txBox="1"/>
            <p:nvPr/>
          </p:nvSpPr>
          <p:spPr bwMode="auto">
            <a:xfrm>
              <a:off x="6876256" y="3573016"/>
              <a:ext cx="2160240" cy="10291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57175" tIns="357175" rIns="357175" bIns="357175" rtlCol="0" anchor="ctr">
              <a:spAutoFit/>
            </a:bodyPr>
            <a:lstStyle/>
            <a:p>
              <a:pPr>
                <a:buClr>
                  <a:srgbClr val="E50E63"/>
                </a:buClr>
                <a:buSzPct val="170000"/>
              </a:pPr>
              <a:r>
                <a:rPr lang="fr-BE" sz="2000" b="1" dirty="0" smtClean="0">
                  <a:solidFill>
                    <a:srgbClr val="FF0066"/>
                  </a:solidFill>
                  <a:latin typeface="Helvetica Condensed" charset="0"/>
                  <a:sym typeface="Helvetica Condensed" charset="0"/>
                </a:rPr>
                <a:t>PHASE  II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234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34" t="2052" r="5144" b="978"/>
          <a:stretch>
            <a:fillRect/>
          </a:stretch>
        </p:blipFill>
        <p:spPr bwMode="auto">
          <a:xfrm rot="16200000">
            <a:off x="2483768" y="-459432"/>
            <a:ext cx="4392488" cy="85689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/>
            </a:r>
            <a:br>
              <a:rPr lang="fr-BE" dirty="0" smtClean="0"/>
            </a:br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251520" y="980728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Le projet en détail</a:t>
            </a: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 14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4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12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447765" y="-33881"/>
            <a:ext cx="5040560" cy="7645841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Détails des sections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Boulevard </a:t>
            </a:r>
            <a:r>
              <a:rPr lang="fr-FR" i="1" u="sng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Mélot</a:t>
            </a:r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Plan 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 3" descr="image001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0825" y="6165304"/>
            <a:ext cx="17982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2" descr="image00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98590" y="6142999"/>
            <a:ext cx="1018398" cy="71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Détails des sections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Boulevard </a:t>
            </a:r>
            <a:r>
              <a:rPr lang="fr-FR" i="1" u="sng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Mélot</a:t>
            </a:r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Coupes 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0" t="10074" r="42609" b="30696"/>
          <a:stretch>
            <a:fillRect/>
          </a:stretch>
        </p:blipFill>
        <p:spPr bwMode="auto">
          <a:xfrm rot="16200000">
            <a:off x="3175017" y="1009560"/>
            <a:ext cx="2614715" cy="385319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347864" y="1484784"/>
            <a:ext cx="295232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Image 8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1026" name="Picture 2" descr="K:\GESTION des DOSSIERS\C130000_PAYSAGES\C13062_NAMUR_ETUDE PAYSAGERE\4_URBA\32_GRAPHIQUE\4-Coupes\Melot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49514" y="4077072"/>
            <a:ext cx="3822686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42589" y="764704"/>
            <a:ext cx="7197382" cy="6093296"/>
          </a:xfrm>
          <a:prstGeom prst="rect">
            <a:avLst/>
          </a:prstGeom>
          <a:noFill/>
        </p:spPr>
      </p:pic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Détails des sections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Boulevard </a:t>
            </a:r>
            <a:r>
              <a:rPr lang="fr-FR" i="1" u="sng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Mélot</a:t>
            </a:r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Bloc diagramme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90872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Place de la Station</a:t>
            </a:r>
            <a:endParaRPr lang="fr-FR" b="1" dirty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 10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14" name="Picture 2" descr="K:\GESTION des DOSSIERS\C130000_PAYSAGES\C13062_NAMUR_ETUDE PAYSAGERE\4_URBA\32_GRAPHIQUE\3-Photo reportage\Station\DSC_02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412776"/>
            <a:ext cx="2952328" cy="2159100"/>
          </a:xfrm>
          <a:prstGeom prst="rect">
            <a:avLst/>
          </a:prstGeom>
          <a:noFill/>
        </p:spPr>
      </p:pic>
      <p:pic>
        <p:nvPicPr>
          <p:cNvPr id="15" name="Picture 3" descr="K:\GESTION des DOSSIERS\C130000_PAYSAGES\C13062_NAMUR_ETUDE PAYSAGERE\4_URBA\32_GRAPHIQUE\3-Photo reportage\Station\DSC_020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3663025"/>
            <a:ext cx="2952328" cy="2196385"/>
          </a:xfrm>
          <a:prstGeom prst="rect">
            <a:avLst/>
          </a:prstGeom>
          <a:noFill/>
        </p:spPr>
      </p:pic>
      <p:pic>
        <p:nvPicPr>
          <p:cNvPr id="16" name="Picture 4" descr="K:\GESTION des DOSSIERS\C130000_PAYSAGES\C13062_NAMUR_ETUDE PAYSAGERE\4_URBA\32_GRAPHIQUE\3-Photo reportage\Station\P1190626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0400" y="1412776"/>
            <a:ext cx="2809875" cy="2159100"/>
          </a:xfrm>
          <a:prstGeom prst="rect">
            <a:avLst/>
          </a:prstGeom>
          <a:noFill/>
        </p:spPr>
      </p:pic>
      <p:pic>
        <p:nvPicPr>
          <p:cNvPr id="17" name="Picture 5" descr="K:\GESTION des DOSSIERS\C130000_PAYSAGES\C13062_NAMUR_ETUDE PAYSAGERE\4_URBA\32_GRAPHIQUE\3-Photo reportage\Station\P1190638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0400" y="3663026"/>
            <a:ext cx="2811760" cy="2196384"/>
          </a:xfrm>
          <a:prstGeom prst="rect">
            <a:avLst/>
          </a:prstGeom>
          <a:noFill/>
        </p:spPr>
      </p:pic>
      <p:pic>
        <p:nvPicPr>
          <p:cNvPr id="18" name="Picture 6" descr="K:\GESTION des DOSSIERS\C130000_PAYSAGES\C13062_NAMUR_ETUDE PAYSAGERE\4_URBA\32_GRAPHIQUE\3-Photo reportage\Station\Sans titre-1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8557" y="1412776"/>
            <a:ext cx="2999947" cy="4446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199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Détails des sections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Boulevard </a:t>
            </a:r>
            <a:r>
              <a:rPr lang="fr-FR" i="1" u="sng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Mélot</a:t>
            </a:r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Perspective 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1026" name="Picture 2" descr="C:\Users\es\Desktop\16-072_SKOPE_namur_melot_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7416824" cy="4555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12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699792" y="404664"/>
            <a:ext cx="4536504" cy="7272808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Détails des sections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Place de la Station – Plan 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3" descr="image001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0825" y="6165304"/>
            <a:ext cx="17982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2" descr="image00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98590" y="6142999"/>
            <a:ext cx="1018398" cy="71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Détails des sections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Place de la Station – Coupes 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15816" y="3789040"/>
            <a:ext cx="5179036" cy="2404552"/>
          </a:xfrm>
          <a:prstGeom prst="rect">
            <a:avLst/>
          </a:prstGeom>
          <a:noFill/>
        </p:spPr>
      </p:pic>
      <p:pic>
        <p:nvPicPr>
          <p:cNvPr id="10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4287746" y="33131"/>
            <a:ext cx="2500832" cy="5116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12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1475656" y="1196752"/>
            <a:ext cx="5926015" cy="5616635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Détails des sections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Place de la Station – Perspective 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3" descr="image00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280825" y="6165304"/>
            <a:ext cx="17982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2" descr="image00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098590" y="6142999"/>
            <a:ext cx="1018398" cy="71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Détails des sections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Place de la Station – Perspective 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2" descr="©AIRDIASOL.Rothan_DSC_4668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971599" y="1628800"/>
            <a:ext cx="7416825" cy="4469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7" name="Picture 12" descr="©AIRDIASOL.Rothan_DSC_466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6779" y="1628800"/>
            <a:ext cx="7239637" cy="448392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Détails des sections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Place de la Station – Perspective 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7" name="Picture 12" descr="©AIRDIASOL.Rothan_DSC_466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6779" y="1628800"/>
            <a:ext cx="7239638" cy="448392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Détails des sections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Place de la Station – Perspective 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12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626382" y="217868"/>
            <a:ext cx="4495125" cy="7461006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Détails des sections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Av. de la Gare &amp; Porte de Fer – Plan 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Détails des sections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Av. de la Gare &amp; Porte de Fer – Coupes 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83" r="56973" b="37903"/>
          <a:stretch>
            <a:fillRect/>
          </a:stretch>
        </p:blipFill>
        <p:spPr bwMode="auto">
          <a:xfrm rot="16200000">
            <a:off x="2722215" y="437701"/>
            <a:ext cx="2530893" cy="4769076"/>
          </a:xfrm>
          <a:prstGeom prst="rect">
            <a:avLst/>
          </a:prstGeom>
          <a:noFill/>
        </p:spPr>
      </p:pic>
      <p:pic>
        <p:nvPicPr>
          <p:cNvPr id="2050" name="Picture 2" descr="K:\GESTION des DOSSIERS\C130000_PAYSAGES\C13062_NAMUR_ETUDE PAYSAGERE\4_URBA\32_GRAPHIQUE\4-Coupes\av gare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63688" y="3933056"/>
            <a:ext cx="4392488" cy="2459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Détails des sections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Av. de la Gare &amp; Porte de Fer – Coupes 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6200000">
            <a:off x="3344112" y="-679210"/>
            <a:ext cx="2023729" cy="6624737"/>
          </a:xfrm>
          <a:prstGeom prst="rect">
            <a:avLst/>
          </a:prstGeom>
          <a:noFill/>
        </p:spPr>
      </p:pic>
      <p:pic>
        <p:nvPicPr>
          <p:cNvPr id="4100" name="Picture 4" descr="K:\GESTION des DOSSIERS\C130000_PAYSAGES\C13062_NAMUR_ETUDE PAYSAGERE\4_URBA\32_GRAPHIQUE\4-Coupes\porte de Fer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282" y="3717032"/>
            <a:ext cx="6598054" cy="2780928"/>
          </a:xfrm>
          <a:prstGeom prst="rect">
            <a:avLst/>
          </a:prstGeom>
          <a:noFill/>
        </p:spPr>
      </p:pic>
      <p:pic>
        <p:nvPicPr>
          <p:cNvPr id="10" name="Image 3" descr="image00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280825" y="6165304"/>
            <a:ext cx="17982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2" descr="image00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098590" y="6142999"/>
            <a:ext cx="1018398" cy="71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90872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Impasse des Ursulines</a:t>
            </a:r>
            <a:endParaRPr lang="fr-FR" b="1" dirty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K:\GESTION des DOSSIERS\C130000_PAYSAGES\C13062_NAMUR_ETUDE PAYSAGERE\4_URBA\32_GRAPHIQUE\3-Photo reportage\Station\P119062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59831" y="1916832"/>
            <a:ext cx="2952329" cy="2232248"/>
          </a:xfrm>
          <a:prstGeom prst="rect">
            <a:avLst/>
          </a:prstGeom>
          <a:noFill/>
        </p:spPr>
      </p:pic>
      <p:pic>
        <p:nvPicPr>
          <p:cNvPr id="3074" name="Picture 2" descr="K:\GESTION des DOSSIERS\C130000_PAYSAGES\C13062_NAMUR_ETUDE PAYSAGERE\4_URBA\32_GRAPHIQUE\3-Photo reportage\Station\P111031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3840" y="1628800"/>
            <a:ext cx="5712456" cy="4284342"/>
          </a:xfrm>
          <a:prstGeom prst="rect">
            <a:avLst/>
          </a:prstGeom>
          <a:noFill/>
        </p:spPr>
      </p:pic>
      <p:pic>
        <p:nvPicPr>
          <p:cNvPr id="11" name="Image 10" descr="Skope_Stamp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9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12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640" y="1268760"/>
            <a:ext cx="6541712" cy="567374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Détails des sections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Av. de la Gare &amp; Porte de Fer – Bloc diagramme 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Détails des sections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Av. de la Gare &amp; Porte de Fer – Perspective 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2" descr="©AIRDIASOL.Rothan_DSC_466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6779" y="1628800"/>
            <a:ext cx="7311646" cy="4528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12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612208" y="274917"/>
            <a:ext cx="4494340" cy="7346124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Détails des sections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Rue </a:t>
            </a:r>
            <a:r>
              <a:rPr lang="fr-FR" i="1" u="sng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Borgnet</a:t>
            </a:r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Plan 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GESTION des DOSSIERS\C130000_PAYSAGES\C13062_NAMUR_ETUDE PAYSAGERE\4_URBA\32_GRAPHIQUE\4-Coupes\bornet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47664" y="3933057"/>
            <a:ext cx="4680520" cy="2520279"/>
          </a:xfrm>
          <a:prstGeom prst="rect">
            <a:avLst/>
          </a:prstGeom>
          <a:noFill/>
        </p:spPr>
      </p:pic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Détails des sections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Rue </a:t>
            </a:r>
            <a:r>
              <a:rPr lang="fr-FR" i="1" u="sng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Borgnet</a:t>
            </a:r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Coupes 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2675086" y="69330"/>
            <a:ext cx="2473479" cy="5304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152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Projet – Détails des sections</a:t>
            </a:r>
          </a:p>
          <a:p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Rue </a:t>
            </a:r>
            <a:r>
              <a:rPr lang="fr-FR" i="1" u="sng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Borgnet</a:t>
            </a:r>
            <a:r>
              <a:rPr lang="fr-FR" i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Perspectives </a:t>
            </a:r>
          </a:p>
          <a:p>
            <a:endParaRPr lang="fr-FR" i="1" u="sng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2" descr="©AIRDIASOL.Rothan_DSC_466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6779" y="1628800"/>
            <a:ext cx="7383653" cy="457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©AIRDIASOL.Rothan_DSC_466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pic>
        <p:nvPicPr>
          <p:cNvPr id="4" name="Image 3" descr="Skope_Baseline_Logo_PMS_re╠üserv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55576" y="44624"/>
            <a:ext cx="1656184" cy="776901"/>
          </a:xfrm>
          <a:prstGeom prst="rect">
            <a:avLst/>
          </a:prstGeom>
        </p:spPr>
      </p:pic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63500">
            <a:solidFill>
              <a:srgbClr val="DDDDDD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51720" y="1052736"/>
            <a:ext cx="6840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Merci de votre attention!</a:t>
            </a:r>
            <a:endParaRPr lang="fr-FR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 10" descr="LOGO_LATERAL_THINKING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328644"/>
            <a:ext cx="924954" cy="296055"/>
          </a:xfrm>
          <a:prstGeom prst="rect">
            <a:avLst/>
          </a:prstGeom>
        </p:spPr>
      </p:pic>
      <p:pic>
        <p:nvPicPr>
          <p:cNvPr id="13" name="Image 12" descr="LOGO_LATERAL_THINKING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774" y="328644"/>
            <a:ext cx="635901" cy="296055"/>
          </a:xfrm>
          <a:prstGeom prst="rect">
            <a:avLst/>
          </a:prstGeom>
        </p:spPr>
      </p:pic>
      <p:pic>
        <p:nvPicPr>
          <p:cNvPr id="17" name="Image 16" descr="LOGO_LATERAL_THINKING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79512" y="260648"/>
            <a:ext cx="557577" cy="529226"/>
          </a:xfrm>
          <a:prstGeom prst="rect">
            <a:avLst/>
          </a:prstGeom>
        </p:spPr>
      </p:pic>
      <p:pic>
        <p:nvPicPr>
          <p:cNvPr id="20" name="Image 19" descr="LOGO_LATERAL_THINKING.pn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5940152" y="0"/>
            <a:ext cx="898026" cy="764704"/>
          </a:xfrm>
          <a:prstGeom prst="rect">
            <a:avLst/>
          </a:prstGeom>
        </p:spPr>
      </p:pic>
      <p:pic>
        <p:nvPicPr>
          <p:cNvPr id="14" name="Picture 2" descr="Résultat de recherche d'images pour &quot;logo ville namur&quot;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555776" y="116632"/>
            <a:ext cx="389089" cy="749233"/>
          </a:xfrm>
          <a:prstGeom prst="rect">
            <a:avLst/>
          </a:prstGeom>
          <a:noFill/>
        </p:spPr>
      </p:pic>
      <p:pic>
        <p:nvPicPr>
          <p:cNvPr id="15" name="Image 3" descr="image001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0825" y="6165304"/>
            <a:ext cx="17982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2" descr="image002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98590" y="6142999"/>
            <a:ext cx="1018398" cy="71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kope_Stam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6" name="Picture 2" descr="V:\2617 PORTE DE L ORNE\Docs travail carto\03- JPG\2617 130319 Situation à l'échelle de l'Eurorégio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34" t="2052" r="5144" b="978"/>
          <a:stretch>
            <a:fillRect/>
          </a:stretch>
        </p:blipFill>
        <p:spPr bwMode="auto">
          <a:xfrm rot="16200000">
            <a:off x="2430662" y="-694358"/>
            <a:ext cx="4498700" cy="8568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90872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Avenue de la Gare</a:t>
            </a:r>
            <a:endParaRPr lang="fr-FR" b="1" dirty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 10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  <p:pic>
        <p:nvPicPr>
          <p:cNvPr id="14" name="Picture 3" descr="K:\GESTION des DOSSIERS\C130000_PAYSAGES\C13062_NAMUR_ETUDE PAYSAGERE\4_URBA\32_GRAPHIQUE\3-Photo reportage\Station\DSC_020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3663025"/>
            <a:ext cx="2952328" cy="2196385"/>
          </a:xfrm>
          <a:prstGeom prst="rect">
            <a:avLst/>
          </a:prstGeom>
          <a:noFill/>
        </p:spPr>
      </p:pic>
      <p:pic>
        <p:nvPicPr>
          <p:cNvPr id="15" name="Picture 4" descr="K:\GESTION des DOSSIERS\C130000_PAYSAGES\C13062_NAMUR_ETUDE PAYSAGERE\4_URBA\32_GRAPHIQUE\3-Photo reportage\Station\P1190626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0400" y="1410891"/>
            <a:ext cx="2795389" cy="2160985"/>
          </a:xfrm>
          <a:prstGeom prst="rect">
            <a:avLst/>
          </a:prstGeom>
          <a:noFill/>
        </p:spPr>
      </p:pic>
      <p:pic>
        <p:nvPicPr>
          <p:cNvPr id="16" name="Picture 5" descr="K:\GESTION des DOSSIERS\C130000_PAYSAGES\C13062_NAMUR_ETUDE PAYSAGERE\4_URBA\32_GRAPHIQUE\3-Photo reportage\Station\P1190638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0400" y="3663026"/>
            <a:ext cx="2811760" cy="2196384"/>
          </a:xfrm>
          <a:prstGeom prst="rect">
            <a:avLst/>
          </a:prstGeom>
          <a:noFill/>
        </p:spPr>
      </p:pic>
      <p:pic>
        <p:nvPicPr>
          <p:cNvPr id="17" name="Picture 6" descr="K:\GESTION des DOSSIERS\C130000_PAYSAGES\C13062_NAMUR_ETUDE PAYSAGERE\4_URBA\32_GRAPHIQUE\3-Photo reportage\Station\Sans titre-1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8557" y="1412777"/>
            <a:ext cx="2978927" cy="4446634"/>
          </a:xfrm>
          <a:prstGeom prst="rect">
            <a:avLst/>
          </a:prstGeom>
          <a:noFill/>
        </p:spPr>
      </p:pic>
      <p:pic>
        <p:nvPicPr>
          <p:cNvPr id="18" name="Picture 3" descr="K:\GESTION des DOSSIERS\C130000_PAYSAGES\C13062_NAMUR_ETUDE PAYSAGERE\4_URBA\32_GRAPHIQUE\3-Photo reportage\Station\DSC_0202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412776"/>
            <a:ext cx="2952328" cy="21590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199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90872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51341D"/>
                </a:solidFill>
                <a:latin typeface="Arial" pitchFamily="34" charset="0"/>
                <a:cs typeface="Arial" pitchFamily="34" charset="0"/>
              </a:rPr>
              <a:t>Porte de Fer</a:t>
            </a:r>
            <a:endParaRPr lang="fr-FR" b="1" dirty="0">
              <a:solidFill>
                <a:srgbClr val="51341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K:\GESTION des DOSSIERS\C130000_PAYSAGES\C13062_NAMUR_ETUDE PAYSAGERE\4_URBA\32_GRAPHIQUE\3-Photo reportage\Station\P1110315.JPG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1502533" y="1772816"/>
            <a:ext cx="6144682" cy="4085559"/>
          </a:xfrm>
          <a:prstGeom prst="rect">
            <a:avLst/>
          </a:prstGeom>
          <a:noFill/>
        </p:spPr>
      </p:pic>
      <p:pic>
        <p:nvPicPr>
          <p:cNvPr id="7" name="Image 6" descr="Skope_Stam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8" y="6021288"/>
            <a:ext cx="54198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9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12700">
          <a:noFill/>
          <a:miter lim="800000"/>
          <a:headEnd/>
          <a:tailEnd/>
        </a:ln>
      </a:spPr>
      <a:bodyPr lIns="357175" tIns="357175" rIns="357175" bIns="357175" anchor="ctr"/>
      <a:lstStyle>
        <a:defPPr>
          <a:spcBef>
            <a:spcPts val="1406"/>
          </a:spcBef>
          <a:buClr>
            <a:srgbClr val="E50E63"/>
          </a:buClr>
          <a:buSzPct val="170000"/>
          <a:defRPr sz="1400" b="1" dirty="0" smtClean="0">
            <a:solidFill>
              <a:schemeClr val="bg1">
                <a:lumMod val="50000"/>
              </a:schemeClr>
            </a:solidFill>
            <a:latin typeface="Helvetica Condensed" charset="0"/>
            <a:sym typeface="Helvetica Condensed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5809</TotalTime>
  <Words>837</Words>
  <Application>Microsoft Macintosh PowerPoint</Application>
  <PresentationFormat>Présentation à l'écran (4:3)</PresentationFormat>
  <Paragraphs>252</Paragraphs>
  <Slides>76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76</vt:i4>
      </vt:variant>
    </vt:vector>
  </HeadingPairs>
  <TitlesOfParts>
    <vt:vector size="80" baseType="lpstr">
      <vt:lpstr>Arial</vt:lpstr>
      <vt:lpstr>Calibri</vt:lpstr>
      <vt:lpstr>Helvetica Condensed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elodie santacana</dc:creator>
  <cp:lastModifiedBy>Serge COLIN</cp:lastModifiedBy>
  <cp:revision>366</cp:revision>
  <dcterms:created xsi:type="dcterms:W3CDTF">2013-03-04T17:11:01Z</dcterms:created>
  <dcterms:modified xsi:type="dcterms:W3CDTF">2016-10-10T14:00:08Z</dcterms:modified>
</cp:coreProperties>
</file>