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9"/>
  </p:notesMasterIdLst>
  <p:handoutMasterIdLst>
    <p:handoutMasterId r:id="rId20"/>
  </p:handoutMasterIdLst>
  <p:sldIdLst>
    <p:sldId id="292" r:id="rId3"/>
    <p:sldId id="293" r:id="rId4"/>
    <p:sldId id="294" r:id="rId5"/>
    <p:sldId id="295" r:id="rId6"/>
    <p:sldId id="296" r:id="rId7"/>
    <p:sldId id="297" r:id="rId8"/>
    <p:sldId id="298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</p:sldIdLst>
  <p:sldSz cx="9144000" cy="6858000" type="screen4x3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70"/>
    <a:srgbClr val="CC0066"/>
    <a:srgbClr val="31859C"/>
    <a:srgbClr val="FF3399"/>
    <a:srgbClr val="00759E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260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2" d="100"/>
          <a:sy n="92" d="100"/>
        </p:scale>
        <p:origin x="-2986" y="-101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BE" smtClean="0"/>
              <a:t>MIPIM 2016 - Séminaire du BEP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BE" smtClean="0"/>
              <a:t>16 mars 2016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59DD9-E88A-4D9E-B7FC-49E252D6C63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2941585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BE" smtClean="0"/>
              <a:t>MIPIM 2016 - Séminaire du BEP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BE" smtClean="0"/>
              <a:t>16 mars 2016</a:t>
            </a:r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3AD73-501C-4F20-B52A-5B56119EF27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61606743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52475"/>
            <a:ext cx="4967288" cy="3725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 smtClean="0">
              <a:latin typeface="Calibri" pitchFamily="-104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BE" smtClean="0"/>
              <a:t>16 mars 2016</a:t>
            </a:r>
            <a:endParaRPr lang="fr-BE"/>
          </a:p>
        </p:txBody>
      </p:sp>
      <p:sp>
        <p:nvSpPr>
          <p:cNvPr id="3" name="Espace réservé de l'en-tête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BE" smtClean="0"/>
              <a:t>MIPIM 2016 - Séminaire du BEP</a:t>
            </a:r>
            <a:endParaRPr lang="fr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A506E-6575-4766-8C5B-E816A3E5A1B5}" type="slidenum">
              <a:rPr lang="fr-FR" altLang="fr-FR" smtClean="0">
                <a:solidFill>
                  <a:prstClr val="black"/>
                </a:solidFill>
              </a:rPr>
              <a:pPr/>
              <a:t>9</a:t>
            </a:fld>
            <a:endParaRPr lang="fr-FR" altLang="fr-FR">
              <a:solidFill>
                <a:prstClr val="black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BE" smtClean="0"/>
              <a:t>16 mars 2016</a:t>
            </a:r>
            <a:endParaRPr lang="fr-BE"/>
          </a:p>
        </p:txBody>
      </p:sp>
      <p:sp>
        <p:nvSpPr>
          <p:cNvPr id="6" name="Espace réservé de l'en-têt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fr-BE" smtClean="0"/>
              <a:t>MIPIM 2016 - Séminaire du BEP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26539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A506E-6575-4766-8C5B-E816A3E5A1B5}" type="slidenum">
              <a:rPr lang="fr-FR" altLang="fr-FR" smtClean="0">
                <a:solidFill>
                  <a:prstClr val="black"/>
                </a:solidFill>
              </a:rPr>
              <a:pPr/>
              <a:t>13</a:t>
            </a:fld>
            <a:endParaRPr lang="fr-FR" altLang="fr-FR">
              <a:solidFill>
                <a:prstClr val="black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BE" smtClean="0"/>
              <a:t>16 mars 2016</a:t>
            </a:r>
            <a:endParaRPr lang="fr-BE"/>
          </a:p>
        </p:txBody>
      </p:sp>
      <p:sp>
        <p:nvSpPr>
          <p:cNvPr id="6" name="Espace réservé de l'en-têt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fr-BE" smtClean="0"/>
              <a:t>MIPIM 2016 - Séminaire du BEP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26539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68658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re seul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7106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re seul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7295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re seul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06200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re seul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887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re seul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0311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7195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61266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45852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0031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48783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4429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7662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A276-906C-454C-BA99-DE3BD74007C2}" type="datetime1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14/03/2016</a:t>
            </a:fld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5958D-D59C-4E1A-A09F-888609088E7D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47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2A99-E83A-4178-8F9D-CEB7F6D2D7C6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BC5F-D50C-455C-9B81-F97375A901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07446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2A99-E83A-4178-8F9D-CEB7F6D2D7C6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BC5F-D50C-455C-9B81-F97375A901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311903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2A99-E83A-4178-8F9D-CEB7F6D2D7C6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BC5F-D50C-455C-9B81-F97375A901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59412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2A99-E83A-4178-8F9D-CEB7F6D2D7C6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BC5F-D50C-455C-9B81-F97375A901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55811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2A99-E83A-4178-8F9D-CEB7F6D2D7C6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BC5F-D50C-455C-9B81-F97375A901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64473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2A99-E83A-4178-8F9D-CEB7F6D2D7C6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BC5F-D50C-455C-9B81-F97375A901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48064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2A99-E83A-4178-8F9D-CEB7F6D2D7C6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BC5F-D50C-455C-9B81-F97375A901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84462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2A99-E83A-4178-8F9D-CEB7F6D2D7C6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BC5F-D50C-455C-9B81-F97375A901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60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1508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2A99-E83A-4178-8F9D-CEB7F6D2D7C6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BC5F-D50C-455C-9B81-F97375A901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92200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2A99-E83A-4178-8F9D-CEB7F6D2D7C6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BC5F-D50C-455C-9B81-F97375A901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855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2A99-E83A-4178-8F9D-CEB7F6D2D7C6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4BC5F-D50C-455C-9B81-F97375A901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93369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28387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sec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5420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8807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81199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re seul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5219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re seul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80642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7F34D-17CB-4105-BCBF-380CE1783C5C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75270-36AE-4BFC-9287-C34B311D7A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9531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49" r:id="rId2"/>
    <p:sldLayoutId id="2147483650" r:id="rId3"/>
    <p:sldLayoutId id="2147483651" r:id="rId4"/>
    <p:sldLayoutId id="2147483681" r:id="rId5"/>
    <p:sldLayoutId id="2147483654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2" r:id="rId13"/>
    <p:sldLayoutId id="2147483683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  <p:sldLayoutId id="2147483680" r:id="rId2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52A99-E83A-4178-8F9D-CEB7F6D2D7C6}" type="datetimeFigureOut">
              <a:rPr lang="fr-BE" smtClean="0"/>
              <a:t>14/03/2016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4BC5F-D50C-455C-9B81-F97375A9011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531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hyperlink" Target="Video%20Maxime%20Prevot.mov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>
                <a:solidFill>
                  <a:srgbClr val="CC0066"/>
                </a:solidFill>
              </a:rPr>
              <a:t>Présentation des projets de la Ville de Namur</a:t>
            </a:r>
            <a:r>
              <a:rPr lang="fr-BE" dirty="0" smtClean="0">
                <a:solidFill>
                  <a:srgbClr val="CC0066"/>
                </a:solidFill>
              </a:rPr>
              <a:t> </a:t>
            </a:r>
            <a:br>
              <a:rPr lang="fr-BE" dirty="0" smtClean="0">
                <a:solidFill>
                  <a:srgbClr val="CC0066"/>
                </a:solidFill>
              </a:rPr>
            </a:br>
            <a:r>
              <a:rPr lang="fr-BE" dirty="0" smtClean="0">
                <a:solidFill>
                  <a:srgbClr val="CC0066"/>
                </a:solidFill>
              </a:rPr>
              <a:t>par Monsieur Maxime PREVOT, Bourgmestre en titre</a:t>
            </a:r>
            <a:endParaRPr lang="fr-BE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603448"/>
            <a:ext cx="8229600" cy="6624736"/>
          </a:xfrm>
        </p:spPr>
        <p:txBody>
          <a:bodyPr>
            <a:noAutofit/>
          </a:bodyPr>
          <a:lstStyle/>
          <a:p>
            <a:pPr algn="l"/>
            <a:r>
              <a:rPr lang="fr-BE" sz="1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r-BE" sz="1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BE" sz="1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r-BE" sz="1800" dirty="0">
                <a:solidFill>
                  <a:schemeClr val="accent5">
                    <a:lumMod val="75000"/>
                  </a:schemeClr>
                </a:solidFill>
              </a:rPr>
            </a:br>
            <a:endParaRPr lang="fr-BE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5536" y="404664"/>
            <a:ext cx="792088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CC0066"/>
                </a:solidFill>
              </a:rPr>
              <a:t>Description</a:t>
            </a:r>
          </a:p>
          <a:p>
            <a:r>
              <a:rPr lang="fr-BE" b="1" dirty="0" smtClean="0">
                <a:solidFill>
                  <a:srgbClr val="005370"/>
                </a:solidFill>
              </a:rPr>
              <a:t>Phase </a:t>
            </a:r>
            <a:r>
              <a:rPr lang="fr-BE" b="1" dirty="0">
                <a:solidFill>
                  <a:srgbClr val="005370"/>
                </a:solidFill>
              </a:rPr>
              <a:t>1 </a:t>
            </a:r>
          </a:p>
          <a:p>
            <a:r>
              <a:rPr lang="fr-BE" dirty="0">
                <a:solidFill>
                  <a:srgbClr val="005370"/>
                </a:solidFill>
              </a:rPr>
              <a:t>Conception et réalisation (12 000 000 € TTC) pour :</a:t>
            </a:r>
          </a:p>
          <a:p>
            <a:pPr marL="539750"/>
            <a:r>
              <a:rPr lang="fr-BE" dirty="0" smtClean="0">
                <a:solidFill>
                  <a:srgbClr val="005370"/>
                </a:solidFill>
              </a:rPr>
              <a:t>•	un </a:t>
            </a:r>
            <a:r>
              <a:rPr lang="fr-BE" dirty="0">
                <a:solidFill>
                  <a:srgbClr val="005370"/>
                </a:solidFill>
              </a:rPr>
              <a:t>nouveau Conservatoire de musique (3 000 m²</a:t>
            </a:r>
            <a:r>
              <a:rPr lang="fr-BE" dirty="0" smtClean="0">
                <a:solidFill>
                  <a:srgbClr val="005370"/>
                </a:solidFill>
              </a:rPr>
              <a:t>);</a:t>
            </a:r>
            <a:endParaRPr lang="fr-BE" dirty="0">
              <a:solidFill>
                <a:srgbClr val="005370"/>
              </a:solidFill>
            </a:endParaRPr>
          </a:p>
          <a:p>
            <a:pPr marL="539750"/>
            <a:r>
              <a:rPr lang="fr-BE" dirty="0">
                <a:solidFill>
                  <a:srgbClr val="005370"/>
                </a:solidFill>
              </a:rPr>
              <a:t>•	une salle de spectacle (800 places, grande qualité acoustique</a:t>
            </a:r>
            <a:r>
              <a:rPr lang="fr-BE" dirty="0" smtClean="0">
                <a:solidFill>
                  <a:srgbClr val="005370"/>
                </a:solidFill>
              </a:rPr>
              <a:t>);</a:t>
            </a:r>
            <a:endParaRPr lang="fr-BE" dirty="0">
              <a:solidFill>
                <a:srgbClr val="005370"/>
              </a:solidFill>
            </a:endParaRPr>
          </a:p>
          <a:p>
            <a:pPr marL="539750"/>
            <a:r>
              <a:rPr lang="fr-BE" dirty="0">
                <a:solidFill>
                  <a:srgbClr val="005370"/>
                </a:solidFill>
              </a:rPr>
              <a:t>•	un espace HORECA. </a:t>
            </a:r>
          </a:p>
          <a:p>
            <a:endParaRPr lang="fr-BE" dirty="0">
              <a:solidFill>
                <a:srgbClr val="005370"/>
              </a:solidFill>
            </a:endParaRPr>
          </a:p>
          <a:p>
            <a:r>
              <a:rPr lang="fr-BE" b="1" dirty="0">
                <a:solidFill>
                  <a:srgbClr val="005370"/>
                </a:solidFill>
              </a:rPr>
              <a:t>Phase 2</a:t>
            </a:r>
          </a:p>
          <a:p>
            <a:pPr marL="539750"/>
            <a:r>
              <a:rPr lang="fr-BE" dirty="0">
                <a:solidFill>
                  <a:srgbClr val="005370"/>
                </a:solidFill>
              </a:rPr>
              <a:t>•	Cité des Métiers (2 000m²</a:t>
            </a:r>
            <a:r>
              <a:rPr lang="fr-BE" dirty="0" smtClean="0">
                <a:solidFill>
                  <a:srgbClr val="005370"/>
                </a:solidFill>
              </a:rPr>
              <a:t>);</a:t>
            </a:r>
            <a:endParaRPr lang="fr-BE" dirty="0">
              <a:solidFill>
                <a:srgbClr val="005370"/>
              </a:solidFill>
            </a:endParaRPr>
          </a:p>
          <a:p>
            <a:pPr marL="539750"/>
            <a:r>
              <a:rPr lang="fr-BE" dirty="0">
                <a:solidFill>
                  <a:srgbClr val="005370"/>
                </a:solidFill>
              </a:rPr>
              <a:t>•	logements publics locatifs (2 000m²</a:t>
            </a:r>
            <a:r>
              <a:rPr lang="fr-BE" dirty="0" smtClean="0">
                <a:solidFill>
                  <a:srgbClr val="005370"/>
                </a:solidFill>
              </a:rPr>
              <a:t>);</a:t>
            </a:r>
            <a:endParaRPr lang="fr-BE" dirty="0">
              <a:solidFill>
                <a:srgbClr val="005370"/>
              </a:solidFill>
            </a:endParaRPr>
          </a:p>
          <a:p>
            <a:pPr marL="539750"/>
            <a:r>
              <a:rPr lang="fr-BE" dirty="0">
                <a:solidFill>
                  <a:srgbClr val="005370"/>
                </a:solidFill>
              </a:rPr>
              <a:t>•	logements privés (2 000m²</a:t>
            </a:r>
            <a:r>
              <a:rPr lang="fr-BE" dirty="0" smtClean="0">
                <a:solidFill>
                  <a:srgbClr val="005370"/>
                </a:solidFill>
              </a:rPr>
              <a:t>);</a:t>
            </a:r>
            <a:endParaRPr lang="fr-BE" dirty="0">
              <a:solidFill>
                <a:srgbClr val="005370"/>
              </a:solidFill>
            </a:endParaRPr>
          </a:p>
          <a:p>
            <a:pPr marL="539750"/>
            <a:r>
              <a:rPr lang="fr-BE" dirty="0">
                <a:solidFill>
                  <a:srgbClr val="005370"/>
                </a:solidFill>
              </a:rPr>
              <a:t>•	parking souterrain (160 places).</a:t>
            </a:r>
          </a:p>
          <a:p>
            <a:endParaRPr lang="fr-BE" dirty="0">
              <a:solidFill>
                <a:srgbClr val="4BACC6">
                  <a:lumMod val="75000"/>
                </a:srgbClr>
              </a:solidFill>
            </a:endParaRPr>
          </a:p>
          <a:p>
            <a:r>
              <a:rPr lang="fr-BE" sz="3200" b="1" dirty="0" smtClean="0">
                <a:solidFill>
                  <a:srgbClr val="CC0066"/>
                </a:solidFill>
              </a:rPr>
              <a:t>Timing</a:t>
            </a:r>
            <a:endParaRPr lang="fr-BE" sz="3200" b="1" dirty="0">
              <a:solidFill>
                <a:srgbClr val="CC0066"/>
              </a:solidFill>
            </a:endParaRPr>
          </a:p>
          <a:p>
            <a:r>
              <a:rPr lang="en-US" b="1" dirty="0">
                <a:solidFill>
                  <a:srgbClr val="005370"/>
                </a:solidFill>
              </a:rPr>
              <a:t>Phase 1: </a:t>
            </a:r>
            <a:r>
              <a:rPr lang="en-US" dirty="0" err="1">
                <a:solidFill>
                  <a:srgbClr val="005370"/>
                </a:solidFill>
              </a:rPr>
              <a:t>ouverture</a:t>
            </a:r>
            <a:r>
              <a:rPr lang="en-US" dirty="0">
                <a:solidFill>
                  <a:srgbClr val="005370"/>
                </a:solidFill>
              </a:rPr>
              <a:t> des </a:t>
            </a:r>
            <a:r>
              <a:rPr lang="en-US" dirty="0" err="1">
                <a:solidFill>
                  <a:srgbClr val="005370"/>
                </a:solidFill>
              </a:rPr>
              <a:t>offres</a:t>
            </a:r>
            <a:r>
              <a:rPr lang="en-US" dirty="0">
                <a:solidFill>
                  <a:srgbClr val="005370"/>
                </a:solidFill>
              </a:rPr>
              <a:t> </a:t>
            </a:r>
            <a:r>
              <a:rPr lang="en-US" dirty="0" err="1">
                <a:solidFill>
                  <a:srgbClr val="005370"/>
                </a:solidFill>
              </a:rPr>
              <a:t>en</a:t>
            </a:r>
            <a:r>
              <a:rPr lang="en-US" dirty="0">
                <a:solidFill>
                  <a:srgbClr val="005370"/>
                </a:solidFill>
              </a:rPr>
              <a:t> </a:t>
            </a:r>
            <a:r>
              <a:rPr lang="en-US" dirty="0" err="1">
                <a:solidFill>
                  <a:srgbClr val="005370"/>
                </a:solidFill>
              </a:rPr>
              <a:t>avril</a:t>
            </a:r>
            <a:r>
              <a:rPr lang="en-US" dirty="0">
                <a:solidFill>
                  <a:srgbClr val="005370"/>
                </a:solidFill>
              </a:rPr>
              <a:t> 2016.</a:t>
            </a:r>
          </a:p>
          <a:p>
            <a:r>
              <a:rPr lang="en-US" b="1" dirty="0">
                <a:solidFill>
                  <a:srgbClr val="005370"/>
                </a:solidFill>
              </a:rPr>
              <a:t>Phase 2 : </a:t>
            </a:r>
            <a:r>
              <a:rPr lang="en-US" dirty="0" err="1">
                <a:solidFill>
                  <a:srgbClr val="005370"/>
                </a:solidFill>
              </a:rPr>
              <a:t>lancement</a:t>
            </a:r>
            <a:r>
              <a:rPr lang="en-US" dirty="0">
                <a:solidFill>
                  <a:srgbClr val="005370"/>
                </a:solidFill>
              </a:rPr>
              <a:t> du </a:t>
            </a:r>
            <a:r>
              <a:rPr lang="en-US" dirty="0" err="1">
                <a:solidFill>
                  <a:srgbClr val="005370"/>
                </a:solidFill>
              </a:rPr>
              <a:t>marché</a:t>
            </a:r>
            <a:r>
              <a:rPr lang="en-US" dirty="0">
                <a:solidFill>
                  <a:srgbClr val="005370"/>
                </a:solidFill>
              </a:rPr>
              <a:t> public </a:t>
            </a:r>
            <a:r>
              <a:rPr lang="en-US" dirty="0" smtClean="0">
                <a:solidFill>
                  <a:srgbClr val="005370"/>
                </a:solidFill>
              </a:rPr>
              <a:t>(conception et </a:t>
            </a:r>
            <a:r>
              <a:rPr lang="en-US" dirty="0" err="1" smtClean="0">
                <a:solidFill>
                  <a:srgbClr val="005370"/>
                </a:solidFill>
              </a:rPr>
              <a:t>réalisation</a:t>
            </a:r>
            <a:r>
              <a:rPr lang="en-US" dirty="0" smtClean="0">
                <a:solidFill>
                  <a:srgbClr val="005370"/>
                </a:solidFill>
              </a:rPr>
              <a:t>) </a:t>
            </a:r>
            <a:r>
              <a:rPr lang="en-US" dirty="0" err="1" smtClean="0">
                <a:solidFill>
                  <a:srgbClr val="005370"/>
                </a:solidFill>
              </a:rPr>
              <a:t>en</a:t>
            </a:r>
            <a:r>
              <a:rPr lang="en-US" dirty="0" smtClean="0">
                <a:solidFill>
                  <a:srgbClr val="005370"/>
                </a:solidFill>
              </a:rPr>
              <a:t> </a:t>
            </a:r>
            <a:r>
              <a:rPr lang="en-US" dirty="0" err="1">
                <a:solidFill>
                  <a:srgbClr val="005370"/>
                </a:solidFill>
              </a:rPr>
              <a:t>mai</a:t>
            </a:r>
            <a:r>
              <a:rPr lang="en-US" dirty="0">
                <a:solidFill>
                  <a:srgbClr val="005370"/>
                </a:solidFill>
              </a:rPr>
              <a:t> 2016.</a:t>
            </a:r>
          </a:p>
          <a:p>
            <a:endParaRPr lang="fr-BE" u="sng" dirty="0">
              <a:solidFill>
                <a:srgbClr val="4BAC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908720"/>
            <a:ext cx="7643192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fr-BE" sz="2400" dirty="0"/>
          </a:p>
          <a:p>
            <a:pPr lvl="2">
              <a:buFont typeface="Wingdings" panose="05000000000000000000" pitchFamily="2" charset="2"/>
              <a:buChar char="§"/>
            </a:pPr>
            <a:endParaRPr lang="fr-BE" sz="2000" dirty="0" smtClean="0"/>
          </a:p>
          <a:p>
            <a:pPr lvl="2">
              <a:buFont typeface="Wingdings" panose="05000000000000000000" pitchFamily="2" charset="2"/>
              <a:buChar char="§"/>
            </a:pPr>
            <a:endParaRPr lang="fr-BE" sz="1800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063DD0-289E-4204-9D8E-4D8C029EE561}" type="slidenum">
              <a:rPr lang="fr-FR" altLang="fr-F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fr-FR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D858552-224B-4953-B759-A52DDD04FD32}" type="datetime1">
              <a:rPr lang="fr-FR" altLang="fr-FR" smtClean="0">
                <a:solidFill>
                  <a:prstClr val="black">
                    <a:tint val="75000"/>
                  </a:prstClr>
                </a:solidFill>
              </a:rPr>
              <a:pPr/>
              <a:t>14/03/2016</a:t>
            </a:fld>
            <a:endParaRPr lang="fr-FR" alt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210" y="270611"/>
            <a:ext cx="7542238" cy="495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07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504040" cy="6925841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84213" y="-234280"/>
            <a:ext cx="8002587" cy="1143000"/>
          </a:xfrm>
        </p:spPr>
        <p:txBody>
          <a:bodyPr>
            <a:normAutofit/>
          </a:bodyPr>
          <a:lstStyle/>
          <a:p>
            <a:r>
              <a:rPr lang="fr-BE" sz="2900" u="sng" dirty="0" smtClean="0">
                <a:solidFill>
                  <a:schemeClr val="bg1"/>
                </a:solidFill>
              </a:rPr>
              <a:t>		</a:t>
            </a:r>
            <a:r>
              <a:rPr lang="fr-BE" sz="2900" u="sng" dirty="0">
                <a:solidFill>
                  <a:schemeClr val="bg1"/>
                </a:solidFill>
              </a:rPr>
              <a:t> </a:t>
            </a:r>
            <a:r>
              <a:rPr lang="fr-BE" sz="2900" u="sng" dirty="0" smtClean="0">
                <a:solidFill>
                  <a:schemeClr val="bg1"/>
                </a:solidFill>
              </a:rPr>
              <a:t>       Projet 3 – Quartier des Casernes</a:t>
            </a:r>
            <a:endParaRPr lang="fr-BE" sz="29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1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3" y="-234280"/>
            <a:ext cx="8002587" cy="1143000"/>
          </a:xfrm>
        </p:spPr>
        <p:txBody>
          <a:bodyPr>
            <a:normAutofit/>
          </a:bodyPr>
          <a:lstStyle/>
          <a:p>
            <a:pPr algn="l"/>
            <a:r>
              <a:rPr lang="fr-BE" sz="2000" b="1" dirty="0">
                <a:solidFill>
                  <a:srgbClr val="CC0066"/>
                </a:solidFill>
              </a:rPr>
              <a:t>Le site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3" y="1268760"/>
            <a:ext cx="8002587" cy="4525963"/>
          </a:xfrm>
        </p:spPr>
        <p:txBody>
          <a:bodyPr/>
          <a:lstStyle/>
          <a:p>
            <a:pPr marL="0" indent="0">
              <a:buNone/>
            </a:pPr>
            <a:endParaRPr lang="fr-BE" dirty="0" smtClean="0"/>
          </a:p>
          <a:p>
            <a:endParaRPr lang="fr-BE" dirty="0" smtClean="0"/>
          </a:p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063DD0-289E-4204-9D8E-4D8C029EE561}" type="slidenum">
              <a:rPr lang="fr-FR" altLang="fr-F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fr-FR" alt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1" y="692696"/>
            <a:ext cx="2462951" cy="27363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22581"/>
            <a:ext cx="9144000" cy="33677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88640"/>
            <a:ext cx="6155942" cy="409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1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67544" y="260648"/>
            <a:ext cx="835292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CC0066"/>
                </a:solidFill>
              </a:rPr>
              <a:t>Description</a:t>
            </a:r>
            <a:r>
              <a:rPr lang="fr-BE" dirty="0"/>
              <a:t> </a:t>
            </a:r>
            <a:br>
              <a:rPr lang="fr-BE" dirty="0"/>
            </a:br>
            <a:r>
              <a:rPr lang="fr-BE" dirty="0" smtClean="0">
                <a:solidFill>
                  <a:srgbClr val="005370"/>
                </a:solidFill>
              </a:rPr>
              <a:t>Projet </a:t>
            </a:r>
            <a:r>
              <a:rPr lang="fr-BE" dirty="0">
                <a:solidFill>
                  <a:srgbClr val="005370"/>
                </a:solidFill>
              </a:rPr>
              <a:t>immobilier mixte, idéalement  situé à côté du futur palais de justice et proche de la gare et du centre-ville historique. Le projet comprend : </a:t>
            </a:r>
            <a:endParaRPr lang="fr-BE" dirty="0" smtClean="0">
              <a:solidFill>
                <a:srgbClr val="00537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>
                <a:solidFill>
                  <a:srgbClr val="005370"/>
                </a:solidFill>
              </a:rPr>
              <a:t>Un </a:t>
            </a:r>
            <a:r>
              <a:rPr lang="fr-BE" dirty="0">
                <a:solidFill>
                  <a:srgbClr val="005370"/>
                </a:solidFill>
              </a:rPr>
              <a:t>palais de justice (construction en 2016</a:t>
            </a:r>
            <a:r>
              <a:rPr lang="fr-BE" dirty="0" smtClean="0">
                <a:solidFill>
                  <a:srgbClr val="005370"/>
                </a:solidFill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>
                <a:solidFill>
                  <a:srgbClr val="005370"/>
                </a:solidFill>
              </a:rPr>
              <a:t>Un </a:t>
            </a:r>
            <a:r>
              <a:rPr lang="fr-BE" dirty="0">
                <a:solidFill>
                  <a:srgbClr val="005370"/>
                </a:solidFill>
              </a:rPr>
              <a:t>parking souterrain (2 niveaux, 500 places</a:t>
            </a:r>
            <a:r>
              <a:rPr lang="fr-BE" dirty="0" smtClean="0">
                <a:solidFill>
                  <a:srgbClr val="005370"/>
                </a:solidFill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>
                <a:solidFill>
                  <a:srgbClr val="005370"/>
                </a:solidFill>
              </a:rPr>
              <a:t> </a:t>
            </a:r>
            <a:r>
              <a:rPr lang="fr-BE" dirty="0">
                <a:solidFill>
                  <a:srgbClr val="005370"/>
                </a:solidFill>
              </a:rPr>
              <a:t>Plusieurs niveaux d'appartements, bureaux et commerces de proximité (60 ares de surface au sol</a:t>
            </a:r>
            <a:r>
              <a:rPr lang="fr-BE" dirty="0" smtClean="0">
                <a:solidFill>
                  <a:srgbClr val="005370"/>
                </a:solidFill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>
                <a:solidFill>
                  <a:srgbClr val="005370"/>
                </a:solidFill>
              </a:rPr>
              <a:t> </a:t>
            </a:r>
            <a:r>
              <a:rPr lang="fr-BE" dirty="0">
                <a:solidFill>
                  <a:srgbClr val="005370"/>
                </a:solidFill>
              </a:rPr>
              <a:t>Un parc public (40 ares</a:t>
            </a:r>
            <a:r>
              <a:rPr lang="fr-BE" dirty="0" smtClean="0">
                <a:solidFill>
                  <a:srgbClr val="005370"/>
                </a:solidFill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>
                <a:solidFill>
                  <a:srgbClr val="005370"/>
                </a:solidFill>
              </a:rPr>
              <a:t> </a:t>
            </a:r>
            <a:r>
              <a:rPr lang="fr-BE" dirty="0">
                <a:solidFill>
                  <a:srgbClr val="005370"/>
                </a:solidFill>
              </a:rPr>
              <a:t>Une ancienne caserne de pompiers à </a:t>
            </a:r>
            <a:r>
              <a:rPr lang="fr-BE" dirty="0" smtClean="0">
                <a:solidFill>
                  <a:srgbClr val="005370"/>
                </a:solidFill>
              </a:rPr>
              <a:t>reconvertir.</a:t>
            </a:r>
          </a:p>
          <a:p>
            <a:endParaRPr lang="fr-BE" dirty="0">
              <a:solidFill>
                <a:srgbClr val="005370"/>
              </a:solidFill>
            </a:endParaRPr>
          </a:p>
          <a:p>
            <a:r>
              <a:rPr lang="fr-BE" dirty="0" smtClean="0">
                <a:solidFill>
                  <a:srgbClr val="005370"/>
                </a:solidFill>
              </a:rPr>
              <a:t>La </a:t>
            </a:r>
            <a:r>
              <a:rPr lang="fr-BE" dirty="0">
                <a:solidFill>
                  <a:srgbClr val="005370"/>
                </a:solidFill>
              </a:rPr>
              <a:t>Ville recherche des investisseurs pour : </a:t>
            </a:r>
            <a:endParaRPr lang="fr-BE" dirty="0" smtClean="0">
              <a:solidFill>
                <a:srgbClr val="00537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>
                <a:solidFill>
                  <a:srgbClr val="005370"/>
                </a:solidFill>
              </a:rPr>
              <a:t>le parking;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>
                <a:solidFill>
                  <a:srgbClr val="005370"/>
                </a:solidFill>
              </a:rPr>
              <a:t>les </a:t>
            </a:r>
            <a:r>
              <a:rPr lang="fr-BE" dirty="0">
                <a:solidFill>
                  <a:srgbClr val="005370"/>
                </a:solidFill>
              </a:rPr>
              <a:t>logements, bureaux et </a:t>
            </a:r>
            <a:r>
              <a:rPr lang="fr-BE" dirty="0" smtClean="0">
                <a:solidFill>
                  <a:srgbClr val="005370"/>
                </a:solidFill>
              </a:rPr>
              <a:t>commerces;</a:t>
            </a:r>
            <a:endParaRPr lang="fr-BE" dirty="0">
              <a:solidFill>
                <a:srgbClr val="00537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>
                <a:solidFill>
                  <a:srgbClr val="005370"/>
                </a:solidFill>
              </a:rPr>
              <a:t> </a:t>
            </a:r>
            <a:r>
              <a:rPr lang="fr-BE" dirty="0">
                <a:solidFill>
                  <a:srgbClr val="005370"/>
                </a:solidFill>
              </a:rPr>
              <a:t>le parc public (40 ares</a:t>
            </a:r>
            <a:r>
              <a:rPr lang="fr-BE" dirty="0" smtClean="0">
                <a:solidFill>
                  <a:srgbClr val="005370"/>
                </a:solidFill>
              </a:rPr>
              <a:t>);</a:t>
            </a:r>
            <a:r>
              <a:rPr lang="fr-BE" dirty="0">
                <a:solidFill>
                  <a:srgbClr val="005370"/>
                </a:solidFill>
              </a:rPr>
              <a:t/>
            </a:r>
            <a:br>
              <a:rPr lang="fr-BE" dirty="0">
                <a:solidFill>
                  <a:srgbClr val="005370"/>
                </a:solidFill>
              </a:rPr>
            </a:br>
            <a:r>
              <a:rPr lang="fr-BE" dirty="0">
                <a:solidFill>
                  <a:srgbClr val="005370"/>
                </a:solidFill>
              </a:rPr>
              <a:t>et un acheteur potentiel pour l'ancienne caserne de </a:t>
            </a:r>
            <a:r>
              <a:rPr lang="fr-BE" dirty="0" smtClean="0">
                <a:solidFill>
                  <a:srgbClr val="005370"/>
                </a:solidFill>
              </a:rPr>
              <a:t>pompiers.</a:t>
            </a:r>
          </a:p>
          <a:p>
            <a:r>
              <a:rPr lang="fr-BE" sz="3200" b="1" dirty="0" smtClean="0">
                <a:solidFill>
                  <a:srgbClr val="CC0066"/>
                </a:solidFill>
              </a:rPr>
              <a:t>Timing</a:t>
            </a:r>
            <a:r>
              <a:rPr lang="fr-BE" dirty="0"/>
              <a:t/>
            </a:r>
            <a:br>
              <a:rPr lang="fr-BE" dirty="0"/>
            </a:br>
            <a:r>
              <a:rPr lang="fr-BE" dirty="0">
                <a:solidFill>
                  <a:srgbClr val="005370"/>
                </a:solidFill>
              </a:rPr>
              <a:t>L’appel d’offres sera lancé en juin </a:t>
            </a:r>
            <a:r>
              <a:rPr lang="fr-BE" dirty="0" smtClean="0">
                <a:solidFill>
                  <a:srgbClr val="005370"/>
                </a:solidFill>
              </a:rPr>
              <a:t>2016.</a:t>
            </a:r>
            <a:endParaRPr lang="fr-BE" dirty="0">
              <a:solidFill>
                <a:srgbClr val="0053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1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120624" y="-243408"/>
            <a:ext cx="8002587" cy="1143000"/>
          </a:xfrm>
        </p:spPr>
        <p:txBody>
          <a:bodyPr>
            <a:normAutofit/>
          </a:bodyPr>
          <a:lstStyle/>
          <a:p>
            <a:r>
              <a:rPr lang="fr-BE" sz="2900" u="sng" dirty="0" smtClean="0">
                <a:solidFill>
                  <a:schemeClr val="bg1"/>
                </a:solidFill>
              </a:rPr>
              <a:t>		</a:t>
            </a:r>
            <a:r>
              <a:rPr lang="fr-BE" sz="2900" u="sng" dirty="0">
                <a:solidFill>
                  <a:schemeClr val="bg1"/>
                </a:solidFill>
              </a:rPr>
              <a:t> </a:t>
            </a:r>
            <a:r>
              <a:rPr lang="fr-BE" sz="2900" u="sng" dirty="0" smtClean="0">
                <a:solidFill>
                  <a:schemeClr val="bg1"/>
                </a:solidFill>
              </a:rPr>
              <a:t>       Projet 4 – Pavillon belge</a:t>
            </a:r>
            <a:endParaRPr lang="fr-BE" sz="29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7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496944" cy="6624736"/>
          </a:xfrm>
        </p:spPr>
        <p:txBody>
          <a:bodyPr>
            <a:noAutofit/>
          </a:bodyPr>
          <a:lstStyle/>
          <a:p>
            <a:pPr algn="l"/>
            <a:r>
              <a:rPr lang="fr-BE" sz="3200" b="1" dirty="0">
                <a:solidFill>
                  <a:srgbClr val="CC0066"/>
                </a:solidFill>
                <a:latin typeface="+mn-lt"/>
                <a:ea typeface="+mn-ea"/>
                <a:cs typeface="+mn-cs"/>
              </a:rPr>
              <a:t>Description </a:t>
            </a: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>Acquisition par la Ville et la Région du pavillon belge construit pour l’Exposition universelle 2015 (architecte : Patrick </a:t>
            </a:r>
            <a:r>
              <a:rPr lang="fr-BE" sz="1800" dirty="0" err="1" smtClean="0">
                <a:solidFill>
                  <a:schemeClr val="accent5">
                    <a:lumMod val="75000"/>
                  </a:schemeClr>
                </a:solidFill>
              </a:rPr>
              <a:t>Genard</a:t>
            </a: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>).</a:t>
            </a:r>
            <a:b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>Le </a:t>
            </a:r>
            <a:r>
              <a:rPr lang="fr-BE" sz="1800" dirty="0">
                <a:solidFill>
                  <a:schemeClr val="accent5">
                    <a:lumMod val="75000"/>
                  </a:schemeClr>
                </a:solidFill>
              </a:rPr>
              <a:t>pavillon sera </a:t>
            </a: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>installé sur </a:t>
            </a:r>
            <a:r>
              <a:rPr lang="fr-BE" sz="1800" dirty="0">
                <a:solidFill>
                  <a:schemeClr val="accent5">
                    <a:lumMod val="75000"/>
                  </a:schemeClr>
                </a:solidFill>
              </a:rPr>
              <a:t>le site majestueux de la Citadelle et deviendra </a:t>
            </a: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>la </a:t>
            </a:r>
            <a:r>
              <a:rPr lang="fr-BE" sz="1800" b="1" dirty="0">
                <a:solidFill>
                  <a:schemeClr val="accent5">
                    <a:lumMod val="75000"/>
                  </a:schemeClr>
                </a:solidFill>
              </a:rPr>
              <a:t>vitrine </a:t>
            </a:r>
            <a:r>
              <a:rPr lang="fr-BE" sz="1800" b="1" dirty="0" smtClean="0">
                <a:solidFill>
                  <a:schemeClr val="accent5">
                    <a:lumMod val="75000"/>
                  </a:schemeClr>
                </a:solidFill>
              </a:rPr>
              <a:t>des nouvelles </a:t>
            </a:r>
            <a:r>
              <a:rPr lang="fr-BE" sz="1800" b="1" dirty="0">
                <a:solidFill>
                  <a:schemeClr val="accent5">
                    <a:lumMod val="75000"/>
                  </a:schemeClr>
                </a:solidFill>
              </a:rPr>
              <a:t>technologies </a:t>
            </a:r>
            <a:r>
              <a:rPr lang="fr-BE" sz="1800" b="1" dirty="0" smtClean="0">
                <a:solidFill>
                  <a:schemeClr val="accent5">
                    <a:lumMod val="75000"/>
                  </a:schemeClr>
                </a:solidFill>
              </a:rPr>
              <a:t>wallonnes</a:t>
            </a: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>. </a:t>
            </a:r>
            <a:b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>Le </a:t>
            </a:r>
            <a:r>
              <a:rPr lang="fr-BE" sz="1800" dirty="0">
                <a:solidFill>
                  <a:schemeClr val="accent5">
                    <a:lumMod val="75000"/>
                  </a:schemeClr>
                </a:solidFill>
              </a:rPr>
              <a:t>pavillon </a:t>
            </a: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>présente +/- 2 500 </a:t>
            </a:r>
            <a:r>
              <a:rPr lang="fr-BE" sz="1800" dirty="0">
                <a:solidFill>
                  <a:schemeClr val="accent5">
                    <a:lumMod val="75000"/>
                  </a:schemeClr>
                </a:solidFill>
              </a:rPr>
              <a:t>m² </a:t>
            </a: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b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>- Rez-de-chaussée : espace d’exposition et locaux de stockage (882,5 m²),</a:t>
            </a:r>
            <a:b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>- Rez-de-jardin : espace d’exposition (1076,3 m²),</a:t>
            </a:r>
            <a:b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>- 2 étages : bureaux , salle modulable réunion/réception,  accueil VIP, sanitaires (320 </a:t>
            </a:r>
            <a:r>
              <a:rPr lang="fr-BE" sz="1800" dirty="0">
                <a:solidFill>
                  <a:schemeClr val="accent5">
                    <a:lumMod val="75000"/>
                  </a:schemeClr>
                </a:solidFill>
              </a:rPr>
              <a:t>et 190 m²</a:t>
            </a: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>),</a:t>
            </a:r>
            <a:b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>- Terrasse en toiture pour réceptions en plein air (105 m²).</a:t>
            </a:r>
            <a:b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BE" sz="1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r-BE" sz="1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>La Ville et la Région recherchent des entreprises </a:t>
            </a:r>
            <a:r>
              <a:rPr lang="fr-BE" sz="1800" dirty="0">
                <a:solidFill>
                  <a:schemeClr val="accent5">
                    <a:lumMod val="75000"/>
                  </a:schemeClr>
                </a:solidFill>
              </a:rPr>
              <a:t>wallonnes actives dans le secteur des nouvelles </a:t>
            </a: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>technologies.</a:t>
            </a:r>
            <a:b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BE" sz="1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r-BE" sz="1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rgbClr val="CC0066"/>
                </a:solidFill>
                <a:latin typeface="+mn-lt"/>
                <a:ea typeface="+mn-ea"/>
                <a:cs typeface="+mn-cs"/>
              </a:rPr>
              <a:t>Timing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1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  <a:t>L’appel sera lancé en 2016.</a:t>
            </a:r>
            <a:br>
              <a:rPr lang="fr-BE" sz="1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BE" sz="1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r-BE" sz="1800" dirty="0">
                <a:solidFill>
                  <a:schemeClr val="accent5">
                    <a:lumMod val="75000"/>
                  </a:schemeClr>
                </a:solidFill>
              </a:rPr>
            </a:br>
            <a:endParaRPr lang="fr-BE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2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8" y="764705"/>
            <a:ext cx="6323561" cy="421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16" r="96414">
                        <a14:foregroundMark x1="46835" y1="53086" x2="46835" y2="53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2" y="2204864"/>
            <a:ext cx="134841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rId5" action="ppaction://hlinkfile"/>
          </p:cNvPr>
          <p:cNvSpPr/>
          <p:nvPr/>
        </p:nvSpPr>
        <p:spPr>
          <a:xfrm>
            <a:off x="323528" y="332656"/>
            <a:ext cx="8352928" cy="6264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8861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15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51505" cy="6858000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27584" y="-79666"/>
            <a:ext cx="8002587" cy="1143000"/>
          </a:xfrm>
        </p:spPr>
        <p:txBody>
          <a:bodyPr>
            <a:normAutofit/>
          </a:bodyPr>
          <a:lstStyle/>
          <a:p>
            <a:r>
              <a:rPr lang="fr-BE" sz="2900" u="sng" dirty="0" smtClean="0">
                <a:solidFill>
                  <a:schemeClr val="bg1"/>
                </a:solidFill>
              </a:rPr>
              <a:t>		</a:t>
            </a:r>
            <a:r>
              <a:rPr lang="fr-BE" sz="2900" u="sng" dirty="0">
                <a:solidFill>
                  <a:schemeClr val="bg1"/>
                </a:solidFill>
              </a:rPr>
              <a:t> </a:t>
            </a:r>
            <a:r>
              <a:rPr lang="fr-BE" sz="2900" u="sng" dirty="0" smtClean="0">
                <a:solidFill>
                  <a:schemeClr val="bg1"/>
                </a:solidFill>
              </a:rPr>
              <a:t>       Projet 1 – Espace Confluence</a:t>
            </a:r>
            <a:endParaRPr lang="fr-BE" sz="29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6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fr-BE" sz="4000" dirty="0" smtClean="0">
                <a:solidFill>
                  <a:srgbClr val="005370"/>
                </a:solidFill>
              </a:rPr>
              <a:t>Un site, 5 projets</a:t>
            </a:r>
            <a:endParaRPr lang="fr-BE" sz="4000" dirty="0">
              <a:solidFill>
                <a:srgbClr val="005370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fr-BE" dirty="0" smtClean="0"/>
              <a:t>Modification des voiries</a:t>
            </a:r>
          </a:p>
          <a:p>
            <a:r>
              <a:rPr lang="fr-BE" dirty="0" smtClean="0"/>
              <a:t>Nouvelle esplanade</a:t>
            </a:r>
          </a:p>
          <a:p>
            <a:r>
              <a:rPr lang="fr-BE" dirty="0" smtClean="0"/>
              <a:t>Port numérique : accueil, horeca et expo</a:t>
            </a:r>
          </a:p>
          <a:p>
            <a:r>
              <a:rPr lang="fr-BE" dirty="0" smtClean="0"/>
              <a:t>Parking souterrain</a:t>
            </a:r>
          </a:p>
          <a:p>
            <a:r>
              <a:rPr lang="fr-BE" dirty="0" smtClean="0"/>
              <a:t>Passerelle cyclo-piétonne</a:t>
            </a:r>
            <a:endParaRPr lang="fr-BE" dirty="0"/>
          </a:p>
        </p:txBody>
      </p:sp>
      <p:pic>
        <p:nvPicPr>
          <p:cNvPr id="7" name="Picture 4" descr="Nouvelle image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084" y="1196752"/>
            <a:ext cx="9181129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5434000" y="235062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CC0066"/>
                </a:solidFill>
              </a:rPr>
              <a:t>Esplanade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4860032" y="2780928"/>
            <a:ext cx="432048" cy="720080"/>
          </a:xfrm>
          <a:prstGeom prst="straightConnector1">
            <a:avLst/>
          </a:prstGeom>
          <a:ln w="25400"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928096" y="4797152"/>
            <a:ext cx="173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CC0066"/>
                </a:solidFill>
              </a:rPr>
              <a:t>Port numérique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flipH="1" flipV="1">
            <a:off x="5796136" y="4293096"/>
            <a:ext cx="1169886" cy="646650"/>
          </a:xfrm>
          <a:prstGeom prst="straightConnector1">
            <a:avLst/>
          </a:prstGeom>
          <a:ln w="25400"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39552" y="2350621"/>
            <a:ext cx="1925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CC0066"/>
                </a:solidFill>
              </a:rPr>
              <a:t>Passerelle cyclo-piétonne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1619672" y="2827949"/>
            <a:ext cx="1152128" cy="1609163"/>
          </a:xfrm>
          <a:prstGeom prst="straightConnector1">
            <a:avLst/>
          </a:prstGeom>
          <a:ln w="25400"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4286064" y="1901585"/>
            <a:ext cx="114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CC0066"/>
                </a:solidFill>
              </a:rPr>
              <a:t>Voiries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4628961" y="2269237"/>
            <a:ext cx="78671" cy="727715"/>
          </a:xfrm>
          <a:prstGeom prst="straightConnector1">
            <a:avLst/>
          </a:prstGeom>
          <a:ln w="25400"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2354799" y="250478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CC0066"/>
                </a:solidFill>
              </a:rPr>
              <a:t>Parking en sous-sol (hors Feder)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3749161" y="2789799"/>
            <a:ext cx="911779" cy="635954"/>
          </a:xfrm>
          <a:prstGeom prst="straightConnector1">
            <a:avLst/>
          </a:prstGeom>
          <a:ln w="25400"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580112" y="6385481"/>
            <a:ext cx="3459722" cy="369332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prstClr val="white"/>
                </a:solidFill>
              </a:rPr>
              <a:t>Illustration du dossier FEDER</a:t>
            </a:r>
          </a:p>
        </p:txBody>
      </p:sp>
    </p:spTree>
    <p:extLst>
      <p:ext uri="{BB962C8B-B14F-4D97-AF65-F5344CB8AC3E}">
        <p14:creationId xmlns:p14="http://schemas.microsoft.com/office/powerpoint/2010/main" val="355718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altLang="fr-FR" smtClean="0"/>
          </a:p>
        </p:txBody>
      </p:sp>
      <p:pic>
        <p:nvPicPr>
          <p:cNvPr id="52227" name="Picture 4" descr="R:\dossier\4573\30_Avant-projet\40_Plans\15_Infographie\Rendus\Jpeg\Cam 01_Sol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4394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8070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90887" y="0"/>
            <a:ext cx="9791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3"/>
          <p:cNvSpPr>
            <a:spLocks noGrp="1"/>
          </p:cNvSpPr>
          <p:nvPr>
            <p:ph sz="half" idx="2"/>
          </p:nvPr>
        </p:nvSpPr>
        <p:spPr>
          <a:xfrm>
            <a:off x="1187624" y="332657"/>
            <a:ext cx="4248472" cy="1152128"/>
          </a:xfrm>
          <a:solidFill>
            <a:srgbClr val="CC0066">
              <a:alpha val="23000"/>
            </a:srgb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BE" sz="2000" b="1" dirty="0" smtClean="0">
                <a:solidFill>
                  <a:schemeClr val="bg1"/>
                </a:solidFill>
              </a:rPr>
              <a:t>Modification des voiries </a:t>
            </a:r>
            <a:r>
              <a:rPr lang="fr-BE" sz="2000" dirty="0" smtClean="0">
                <a:solidFill>
                  <a:schemeClr val="bg1"/>
                </a:solidFill>
              </a:rPr>
              <a:t>(SPW – DGO1)</a:t>
            </a:r>
          </a:p>
          <a:p>
            <a:pPr indent="19050">
              <a:buFont typeface="Wingdings"/>
              <a:buChar char="ð"/>
            </a:pPr>
            <a:r>
              <a:rPr lang="fr-BE" sz="2000" dirty="0" smtClean="0">
                <a:solidFill>
                  <a:schemeClr val="bg1"/>
                </a:solidFill>
                <a:sym typeface="Wingdings"/>
              </a:rPr>
              <a:t>Permis d’urbanisme en cours</a:t>
            </a:r>
          </a:p>
          <a:p>
            <a:pPr indent="19050">
              <a:buFont typeface="Wingdings"/>
              <a:buChar char="ð"/>
            </a:pPr>
            <a:r>
              <a:rPr lang="fr-BE" sz="2000" dirty="0" smtClean="0">
                <a:solidFill>
                  <a:schemeClr val="bg1"/>
                </a:solidFill>
                <a:sym typeface="Wingdings"/>
              </a:rPr>
              <a:t>Adjudication 2017  </a:t>
            </a:r>
            <a:endParaRPr lang="fr-BE" sz="2000" dirty="0" smtClean="0">
              <a:solidFill>
                <a:schemeClr val="bg1"/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2"/>
          </p:nvPr>
        </p:nvSpPr>
        <p:spPr>
          <a:xfrm>
            <a:off x="4860032" y="2299678"/>
            <a:ext cx="4283968" cy="1109881"/>
          </a:xfrm>
          <a:solidFill>
            <a:srgbClr val="CC0066">
              <a:alpha val="23000"/>
            </a:srgb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BE" sz="2000" b="1" dirty="0" smtClean="0">
                <a:solidFill>
                  <a:schemeClr val="bg1"/>
                </a:solidFill>
              </a:rPr>
              <a:t>Esplanade et « Port numérique »</a:t>
            </a:r>
            <a:r>
              <a:rPr lang="fr-BE" sz="2000" dirty="0" smtClean="0">
                <a:solidFill>
                  <a:schemeClr val="bg1"/>
                </a:solidFill>
              </a:rPr>
              <a:t> (Ville)</a:t>
            </a:r>
            <a:endParaRPr lang="fr-BE" sz="2000" dirty="0" smtClean="0">
              <a:solidFill>
                <a:schemeClr val="bg1"/>
              </a:solidFill>
              <a:sym typeface="Wingdings"/>
            </a:endParaRPr>
          </a:p>
          <a:p>
            <a:pPr indent="19050">
              <a:buFont typeface="Wingdings"/>
              <a:buChar char="ð"/>
            </a:pPr>
            <a:r>
              <a:rPr lang="fr-BE" sz="2000" dirty="0">
                <a:solidFill>
                  <a:schemeClr val="bg1"/>
                </a:solidFill>
                <a:sym typeface="Wingdings"/>
              </a:rPr>
              <a:t>5</a:t>
            </a:r>
            <a:r>
              <a:rPr lang="fr-BE" sz="2000" dirty="0" smtClean="0">
                <a:solidFill>
                  <a:schemeClr val="bg1"/>
                </a:solidFill>
                <a:sym typeface="Wingdings"/>
              </a:rPr>
              <a:t> candidats en concurrence</a:t>
            </a:r>
          </a:p>
          <a:p>
            <a:pPr indent="19050">
              <a:buFont typeface="Wingdings"/>
              <a:buChar char="ð"/>
            </a:pPr>
            <a:r>
              <a:rPr lang="fr-BE" sz="2000" dirty="0">
                <a:solidFill>
                  <a:schemeClr val="bg1"/>
                </a:solidFill>
                <a:sym typeface="Wingdings"/>
              </a:rPr>
              <a:t> A</a:t>
            </a:r>
            <a:r>
              <a:rPr lang="fr-BE" sz="2000" dirty="0" smtClean="0">
                <a:solidFill>
                  <a:schemeClr val="bg1"/>
                </a:solidFill>
                <a:sym typeface="Wingdings"/>
              </a:rPr>
              <a:t>ttribution fin 2016 </a:t>
            </a:r>
            <a:endParaRPr lang="fr-BE" sz="2000" dirty="0" smtClean="0">
              <a:solidFill>
                <a:schemeClr val="bg1"/>
              </a:solidFill>
            </a:endParaRPr>
          </a:p>
        </p:txBody>
      </p:sp>
      <p:sp>
        <p:nvSpPr>
          <p:cNvPr id="9" name="Espace réservé du contenu 3"/>
          <p:cNvSpPr txBox="1">
            <a:spLocks/>
          </p:cNvSpPr>
          <p:nvPr/>
        </p:nvSpPr>
        <p:spPr>
          <a:xfrm>
            <a:off x="2554887" y="4592624"/>
            <a:ext cx="4034226" cy="1284648"/>
          </a:xfrm>
          <a:prstGeom prst="rect">
            <a:avLst/>
          </a:prstGeom>
          <a:solidFill>
            <a:srgbClr val="CC0066">
              <a:alpha val="23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000" b="1" dirty="0" smtClean="0">
                <a:solidFill>
                  <a:prstClr val="white"/>
                </a:solidFill>
              </a:rPr>
              <a:t>Passerelle </a:t>
            </a:r>
            <a:r>
              <a:rPr lang="fr-BE" sz="2000" dirty="0" smtClean="0">
                <a:solidFill>
                  <a:prstClr val="white"/>
                </a:solidFill>
              </a:rPr>
              <a:t>(SPW – DGO2)</a:t>
            </a:r>
          </a:p>
          <a:p>
            <a:pPr indent="19050">
              <a:buFont typeface="Wingdings"/>
              <a:buChar char="ð"/>
            </a:pPr>
            <a:r>
              <a:rPr lang="fr-BE" sz="2000" dirty="0">
                <a:solidFill>
                  <a:prstClr val="white"/>
                </a:solidFill>
                <a:sym typeface="Wingdings"/>
              </a:rPr>
              <a:t>P</a:t>
            </a:r>
            <a:r>
              <a:rPr lang="fr-BE" sz="2000" dirty="0" smtClean="0">
                <a:solidFill>
                  <a:prstClr val="white"/>
                </a:solidFill>
                <a:sym typeface="Wingdings"/>
              </a:rPr>
              <a:t>ermis d’urbanisme en cours</a:t>
            </a:r>
          </a:p>
          <a:p>
            <a:pPr indent="19050">
              <a:buFont typeface="Wingdings"/>
              <a:buChar char="ð"/>
            </a:pPr>
            <a:r>
              <a:rPr lang="fr-BE" sz="2000" dirty="0" smtClean="0">
                <a:solidFill>
                  <a:prstClr val="white"/>
                </a:solidFill>
                <a:sym typeface="Wingdings"/>
              </a:rPr>
              <a:t>Adjudication 2016</a:t>
            </a:r>
            <a:endParaRPr lang="fr-BE" sz="2000" dirty="0" smtClean="0">
              <a:solidFill>
                <a:prstClr val="white"/>
              </a:solidFill>
            </a:endParaRP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/>
          </p:nvPr>
        </p:nvSpPr>
        <p:spPr>
          <a:xfrm>
            <a:off x="-23432" y="2276872"/>
            <a:ext cx="3943073" cy="1509271"/>
          </a:xfrm>
          <a:solidFill>
            <a:srgbClr val="CC0066">
              <a:alpha val="23000"/>
            </a:srgb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BE" sz="2000" b="1" dirty="0" smtClean="0">
                <a:solidFill>
                  <a:schemeClr val="bg1"/>
                </a:solidFill>
              </a:rPr>
              <a:t>Parking</a:t>
            </a:r>
            <a:r>
              <a:rPr lang="fr-BE" sz="2000" dirty="0" smtClean="0">
                <a:solidFill>
                  <a:schemeClr val="bg1"/>
                </a:solidFill>
              </a:rPr>
              <a:t> (Ville)</a:t>
            </a:r>
            <a:endParaRPr lang="fr-BE" sz="2000" dirty="0" smtClean="0">
              <a:solidFill>
                <a:schemeClr val="bg1"/>
              </a:solidFill>
              <a:sym typeface="Wingdings"/>
            </a:endParaRPr>
          </a:p>
          <a:p>
            <a:pPr indent="19050">
              <a:buFont typeface="Wingdings"/>
              <a:buChar char="ð"/>
            </a:pPr>
            <a:r>
              <a:rPr lang="fr-BE" sz="2000" dirty="0">
                <a:solidFill>
                  <a:schemeClr val="bg1"/>
                </a:solidFill>
                <a:sym typeface="Wingdings"/>
              </a:rPr>
              <a:t>5</a:t>
            </a:r>
            <a:r>
              <a:rPr lang="fr-BE" sz="2000" dirty="0" smtClean="0">
                <a:solidFill>
                  <a:schemeClr val="bg1"/>
                </a:solidFill>
                <a:sym typeface="Wingdings"/>
              </a:rPr>
              <a:t> candidats en concurrence</a:t>
            </a:r>
          </a:p>
          <a:p>
            <a:pPr indent="19050">
              <a:buFont typeface="Wingdings"/>
              <a:buChar char="ð"/>
            </a:pPr>
            <a:r>
              <a:rPr lang="fr-BE" sz="2000" dirty="0">
                <a:solidFill>
                  <a:schemeClr val="bg1"/>
                </a:solidFill>
                <a:sym typeface="Wingdings"/>
              </a:rPr>
              <a:t> A</a:t>
            </a:r>
            <a:r>
              <a:rPr lang="fr-BE" sz="2000" dirty="0" smtClean="0">
                <a:solidFill>
                  <a:schemeClr val="bg1"/>
                </a:solidFill>
                <a:sym typeface="Wingdings"/>
              </a:rPr>
              <a:t>ttribution été 2016 </a:t>
            </a:r>
          </a:p>
          <a:p>
            <a:pPr indent="19050">
              <a:buFont typeface="Wingdings"/>
              <a:buChar char="ð"/>
            </a:pPr>
            <a:r>
              <a:rPr lang="fr-BE" sz="2000" dirty="0" smtClean="0">
                <a:solidFill>
                  <a:schemeClr val="bg1"/>
                </a:solidFill>
                <a:sym typeface="Wingdings"/>
              </a:rPr>
              <a:t>Déplacement des impétrants en août 2016</a:t>
            </a:r>
            <a:endParaRPr lang="fr-BE" sz="2000" dirty="0" smtClean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5958D-D59C-4E1A-A09F-888609088E7D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9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build="p" animBg="1"/>
      <p:bldP spid="9" grpId="0" animBg="1"/>
      <p:bldP spid="10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688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84213" y="-234280"/>
            <a:ext cx="8002587" cy="1143000"/>
          </a:xfrm>
        </p:spPr>
        <p:txBody>
          <a:bodyPr>
            <a:normAutofit/>
          </a:bodyPr>
          <a:lstStyle/>
          <a:p>
            <a:r>
              <a:rPr lang="fr-BE" sz="2900" u="sng" dirty="0" smtClean="0">
                <a:solidFill>
                  <a:schemeClr val="bg1"/>
                </a:solidFill>
              </a:rPr>
              <a:t>			</a:t>
            </a:r>
            <a:r>
              <a:rPr lang="fr-BE" sz="2900" u="sng" dirty="0">
                <a:solidFill>
                  <a:schemeClr val="bg1"/>
                </a:solidFill>
              </a:rPr>
              <a:t> </a:t>
            </a:r>
            <a:r>
              <a:rPr lang="fr-BE" sz="2900" u="sng" dirty="0" smtClean="0">
                <a:solidFill>
                  <a:schemeClr val="bg1"/>
                </a:solidFill>
              </a:rPr>
              <a:t>       Projet 2 – Espace Rogier</a:t>
            </a:r>
            <a:endParaRPr lang="fr-BE" sz="29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1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3" y="-234280"/>
            <a:ext cx="8002587" cy="1143000"/>
          </a:xfrm>
        </p:spPr>
        <p:txBody>
          <a:bodyPr>
            <a:normAutofit/>
          </a:bodyPr>
          <a:lstStyle/>
          <a:p>
            <a:pPr algn="l"/>
            <a:r>
              <a:rPr lang="fr-BE" sz="2000" b="1" dirty="0" smtClean="0">
                <a:solidFill>
                  <a:srgbClr val="CC0066"/>
                </a:solidFill>
              </a:rPr>
              <a:t>Le site</a:t>
            </a:r>
            <a:endParaRPr lang="fr-BE" sz="2000" b="1" dirty="0">
              <a:solidFill>
                <a:srgbClr val="CC0066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3" y="1268760"/>
            <a:ext cx="8002587" cy="4525963"/>
          </a:xfrm>
        </p:spPr>
        <p:txBody>
          <a:bodyPr/>
          <a:lstStyle/>
          <a:p>
            <a:pPr marL="0" indent="0">
              <a:buNone/>
            </a:pPr>
            <a:endParaRPr lang="fr-BE" dirty="0" smtClean="0"/>
          </a:p>
          <a:p>
            <a:endParaRPr lang="fr-BE" dirty="0" smtClean="0"/>
          </a:p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063DD0-289E-4204-9D8E-4D8C029EE561}" type="slidenum">
              <a:rPr lang="fr-FR" altLang="fr-F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fr-FR" alt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870" y="548680"/>
            <a:ext cx="3377505" cy="3125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364" y="3140968"/>
            <a:ext cx="4177272" cy="4078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620688"/>
            <a:ext cx="3996605" cy="265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74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150</Words>
  <Application>Microsoft Office PowerPoint</Application>
  <PresentationFormat>Affichage à l'écran (4:3)</PresentationFormat>
  <Paragraphs>78</Paragraphs>
  <Slides>16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18" baseType="lpstr">
      <vt:lpstr>Thème Office</vt:lpstr>
      <vt:lpstr>Conception personnalisée</vt:lpstr>
      <vt:lpstr>Présentation des projets de la Ville de Namur  par Monsieur Maxime PREVOT, Bourgmestre en titre</vt:lpstr>
      <vt:lpstr>Présentation PowerPoint</vt:lpstr>
      <vt:lpstr>Présentation PowerPoint</vt:lpstr>
      <vt:lpstr>          Projet 1 – Espace Confluence</vt:lpstr>
      <vt:lpstr>Un site, 5 projets</vt:lpstr>
      <vt:lpstr>Présentation PowerPoint</vt:lpstr>
      <vt:lpstr>Présentation PowerPoint</vt:lpstr>
      <vt:lpstr>           Projet 2 – Espace Rogier</vt:lpstr>
      <vt:lpstr>Le site</vt:lpstr>
      <vt:lpstr>    </vt:lpstr>
      <vt:lpstr>Présentation PowerPoint</vt:lpstr>
      <vt:lpstr>          Projet 3 – Quartier des Casernes</vt:lpstr>
      <vt:lpstr>Le site</vt:lpstr>
      <vt:lpstr>Présentation PowerPoint</vt:lpstr>
      <vt:lpstr>          Projet 4 – Pavillon belge</vt:lpstr>
      <vt:lpstr>Description  Acquisition par la Ville et la Région du pavillon belge construit pour l’Exposition universelle 2015 (architecte : Patrick Genard).  Le pavillon sera installé sur le site majestueux de la Citadelle et deviendra la vitrine des nouvelles technologies wallonnes.   Le pavillon présente +/- 2 500 m² :  - Rez-de-chaussée : espace d’exposition et locaux de stockage (882,5 m²), - Rez-de-jardin : espace d’exposition (1076,3 m²), - 2 étages : bureaux , salle modulable réunion/réception,  accueil VIP, sanitaires (320 et 190 m²), - Terrasse en toiture pour réceptions en plein air (105 m²).  La Ville et la Région recherchent des entreprises wallonnes actives dans le secteur des nouvelles technologies.  Timing L’appel sera lancé en 2016.  </vt:lpstr>
    </vt:vector>
  </TitlesOfParts>
  <Company>BEP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Administrateur</dc:creator>
  <cp:lastModifiedBy>Vandenbroeck Sylvie</cp:lastModifiedBy>
  <cp:revision>23</cp:revision>
  <dcterms:created xsi:type="dcterms:W3CDTF">2016-02-23T08:14:48Z</dcterms:created>
  <dcterms:modified xsi:type="dcterms:W3CDTF">2016-03-14T13:12:06Z</dcterms:modified>
</cp:coreProperties>
</file>