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72" r:id="rId2"/>
    <p:sldId id="288" r:id="rId3"/>
    <p:sldId id="286" r:id="rId4"/>
    <p:sldId id="294" r:id="rId5"/>
    <p:sldId id="289" r:id="rId6"/>
    <p:sldId id="295" r:id="rId7"/>
    <p:sldId id="284" r:id="rId8"/>
    <p:sldId id="283" r:id="rId9"/>
    <p:sldId id="292" r:id="rId10"/>
    <p:sldId id="297" r:id="rId11"/>
    <p:sldId id="299" r:id="rId12"/>
    <p:sldId id="301" r:id="rId13"/>
    <p:sldId id="303" r:id="rId14"/>
    <p:sldId id="305" r:id="rId15"/>
    <p:sldId id="307" r:id="rId16"/>
    <p:sldId id="309" r:id="rId17"/>
    <p:sldId id="311" r:id="rId18"/>
    <p:sldId id="313" r:id="rId19"/>
    <p:sldId id="315" r:id="rId20"/>
    <p:sldId id="317" r:id="rId21"/>
    <p:sldId id="319" r:id="rId22"/>
    <p:sldId id="321" r:id="rId23"/>
    <p:sldId id="323" r:id="rId24"/>
    <p:sldId id="281" r:id="rId25"/>
    <p:sldId id="325" r:id="rId26"/>
    <p:sldId id="327" r:id="rId27"/>
    <p:sldId id="329" r:id="rId28"/>
    <p:sldId id="277" r:id="rId29"/>
    <p:sldId id="275" r:id="rId30"/>
    <p:sldId id="274" r:id="rId31"/>
    <p:sldId id="278" r:id="rId32"/>
    <p:sldId id="279" r:id="rId33"/>
    <p:sldId id="280" r:id="rId34"/>
    <p:sldId id="287" r:id="rId35"/>
    <p:sldId id="290" r:id="rId36"/>
  </p:sldIdLst>
  <p:sldSz cx="9144000" cy="6858000" type="screen4x3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240"/>
    <a:srgbClr val="F3F3F3"/>
    <a:srgbClr val="DFE8F7"/>
    <a:srgbClr val="2C3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B7856-2D9E-4F6D-B7C6-E20122656DAB}" type="datetimeFigureOut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2FD74-F0F6-4BC0-A951-500AC799B50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8943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180E8-D93F-490E-9BF8-A18986C0893C}" type="datetimeFigureOut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B04F1-DC7C-4139-BAFA-C76A1B7EB3C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9555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tê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3752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28650" y="3429000"/>
            <a:ext cx="6460958" cy="1676077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  <a:latin typeface="Montserrat" panose="00000500000000000000"/>
              </a:defRPr>
            </a:lvl1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sur 2 lignes.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28650" y="2695412"/>
            <a:ext cx="3609474" cy="500730"/>
          </a:xfrm>
        </p:spPr>
        <p:txBody>
          <a:bodyPr/>
          <a:lstStyle>
            <a:lvl1pPr marL="0" indent="0" algn="l">
              <a:buNone/>
              <a:defRPr lang="fr-FR" sz="2400" kern="1200" dirty="0" smtClean="0">
                <a:solidFill>
                  <a:srgbClr val="F5C5F2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Thème ou Service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7BB69-3C19-477F-92BA-DBE38C3546C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970024" cy="14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5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u +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/>
          <p:nvPr userDrawn="1"/>
        </p:nvSpPr>
        <p:spPr>
          <a:xfrm>
            <a:off x="-7511" y="4275743"/>
            <a:ext cx="9146407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DFE8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7975798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6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9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e + Image &amp;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F8CE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4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250825" y="203200"/>
            <a:ext cx="5997575" cy="3975100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520700"/>
            <a:ext cx="1746250" cy="30353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rgbClr val="2C3D57"/>
                </a:solidFill>
              </a:defRPr>
            </a:lvl1pPr>
          </a:lstStyle>
          <a:p>
            <a:pPr lvl="0"/>
            <a:r>
              <a:rPr lang="fr-BE" dirty="0"/>
              <a:t>Légende:</a:t>
            </a:r>
            <a:br>
              <a:rPr lang="fr-BE" dirty="0"/>
            </a:br>
            <a:r>
              <a:rPr lang="fr-BE" dirty="0"/>
              <a:t>- Test 1</a:t>
            </a:r>
            <a:br>
              <a:rPr lang="fr-BE" dirty="0"/>
            </a:br>
            <a:r>
              <a:rPr lang="fr-BE" dirty="0"/>
              <a:t>- Test 2</a:t>
            </a:r>
            <a:br>
              <a:rPr lang="fr-BE" dirty="0"/>
            </a:br>
            <a:r>
              <a:rPr lang="fr-BE" dirty="0"/>
              <a:t>- Test 3</a:t>
            </a:r>
            <a:br>
              <a:rPr lang="fr-BE" dirty="0"/>
            </a:br>
            <a:r>
              <a:rPr lang="fr-BE" dirty="0"/>
              <a:t>- Test 4</a:t>
            </a:r>
          </a:p>
        </p:txBody>
      </p:sp>
    </p:spTree>
    <p:extLst>
      <p:ext uri="{BB962C8B-B14F-4D97-AF65-F5344CB8AC3E}">
        <p14:creationId xmlns:p14="http://schemas.microsoft.com/office/powerpoint/2010/main" val="581271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+ Image &amp;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4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250825" y="203200"/>
            <a:ext cx="5997575" cy="3975100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520700"/>
            <a:ext cx="1746250" cy="30353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rgbClr val="2C3D57"/>
                </a:solidFill>
              </a:defRPr>
            </a:lvl1pPr>
          </a:lstStyle>
          <a:p>
            <a:pPr lvl="0"/>
            <a:r>
              <a:rPr lang="fr-BE" dirty="0"/>
              <a:t>Légende:</a:t>
            </a:r>
            <a:br>
              <a:rPr lang="fr-BE" dirty="0"/>
            </a:br>
            <a:r>
              <a:rPr lang="fr-BE" dirty="0"/>
              <a:t>- Test 1</a:t>
            </a:r>
            <a:br>
              <a:rPr lang="fr-BE" dirty="0"/>
            </a:br>
            <a:r>
              <a:rPr lang="fr-BE" dirty="0"/>
              <a:t>- Test 2</a:t>
            </a:r>
            <a:br>
              <a:rPr lang="fr-BE" dirty="0"/>
            </a:br>
            <a:r>
              <a:rPr lang="fr-BE" dirty="0"/>
              <a:t>- Test 3</a:t>
            </a:r>
            <a:br>
              <a:rPr lang="fr-BE" dirty="0"/>
            </a:br>
            <a:r>
              <a:rPr lang="fr-BE" dirty="0"/>
              <a:t>- Test 4</a:t>
            </a:r>
          </a:p>
        </p:txBody>
      </p:sp>
    </p:spTree>
    <p:extLst>
      <p:ext uri="{BB962C8B-B14F-4D97-AF65-F5344CB8AC3E}">
        <p14:creationId xmlns:p14="http://schemas.microsoft.com/office/powerpoint/2010/main" val="190032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u + Image &amp;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/>
          <p:nvPr userDrawn="1"/>
        </p:nvSpPr>
        <p:spPr>
          <a:xfrm>
            <a:off x="-7511" y="4275743"/>
            <a:ext cx="9146407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DFE8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4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250825" y="203200"/>
            <a:ext cx="5997575" cy="3975100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520700"/>
            <a:ext cx="1746250" cy="30353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rgbClr val="2C3D57"/>
                </a:solidFill>
              </a:defRPr>
            </a:lvl1pPr>
          </a:lstStyle>
          <a:p>
            <a:pPr lvl="0"/>
            <a:r>
              <a:rPr lang="fr-BE" dirty="0"/>
              <a:t>Légende:</a:t>
            </a:r>
            <a:br>
              <a:rPr lang="fr-BE" dirty="0"/>
            </a:br>
            <a:r>
              <a:rPr lang="fr-BE" dirty="0"/>
              <a:t>- Test 1</a:t>
            </a:r>
            <a:br>
              <a:rPr lang="fr-BE" dirty="0"/>
            </a:br>
            <a:r>
              <a:rPr lang="fr-BE" dirty="0"/>
              <a:t>- Test 2</a:t>
            </a:r>
            <a:br>
              <a:rPr lang="fr-BE" dirty="0"/>
            </a:br>
            <a:r>
              <a:rPr lang="fr-BE" dirty="0"/>
              <a:t>- Test 3</a:t>
            </a:r>
            <a:br>
              <a:rPr lang="fr-BE" dirty="0"/>
            </a:br>
            <a:r>
              <a:rPr lang="fr-BE" dirty="0"/>
              <a:t>- Test 4</a:t>
            </a:r>
          </a:p>
        </p:txBody>
      </p:sp>
    </p:spTree>
    <p:extLst>
      <p:ext uri="{BB962C8B-B14F-4D97-AF65-F5344CB8AC3E}">
        <p14:creationId xmlns:p14="http://schemas.microsoft.com/office/powerpoint/2010/main" val="1314753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250825" y="203200"/>
            <a:ext cx="6403975" cy="5232604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520700"/>
            <a:ext cx="1746250" cy="30353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rgbClr val="2C3D57"/>
                </a:solidFill>
              </a:defRPr>
            </a:lvl1pPr>
          </a:lstStyle>
          <a:p>
            <a:pPr lvl="0"/>
            <a:r>
              <a:rPr lang="fr-BE" dirty="0"/>
              <a:t>Légende:</a:t>
            </a:r>
            <a:br>
              <a:rPr lang="fr-BE" dirty="0"/>
            </a:br>
            <a:r>
              <a:rPr lang="fr-BE" dirty="0"/>
              <a:t>- Test 1</a:t>
            </a:r>
            <a:br>
              <a:rPr lang="fr-BE" dirty="0"/>
            </a:br>
            <a:r>
              <a:rPr lang="fr-BE" dirty="0"/>
              <a:t>- Test 2</a:t>
            </a:r>
            <a:br>
              <a:rPr lang="fr-BE" dirty="0"/>
            </a:br>
            <a:r>
              <a:rPr lang="fr-BE" dirty="0"/>
              <a:t>- Test 3</a:t>
            </a:r>
            <a:br>
              <a:rPr lang="fr-BE" dirty="0"/>
            </a:br>
            <a:r>
              <a:rPr lang="fr-BE" dirty="0"/>
              <a:t>- Test 4</a:t>
            </a:r>
          </a:p>
        </p:txBody>
      </p:sp>
    </p:spTree>
    <p:extLst>
      <p:ext uri="{BB962C8B-B14F-4D97-AF65-F5344CB8AC3E}">
        <p14:creationId xmlns:p14="http://schemas.microsoft.com/office/powerpoint/2010/main" val="378316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492873"/>
            <a:ext cx="2057400" cy="365125"/>
          </a:xfrm>
        </p:spPr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492875"/>
            <a:ext cx="2057400" cy="365125"/>
          </a:xfrm>
        </p:spPr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66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ste à puces (2 colon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8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492873"/>
            <a:ext cx="2057400" cy="365125"/>
          </a:xfrm>
        </p:spPr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492875"/>
            <a:ext cx="2057400" cy="365125"/>
          </a:xfrm>
        </p:spPr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2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783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4648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492873"/>
            <a:ext cx="2057400" cy="365125"/>
          </a:xfrm>
        </p:spPr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492875"/>
            <a:ext cx="2057400" cy="365125"/>
          </a:xfrm>
        </p:spPr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7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106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1454150" y="2349500"/>
            <a:ext cx="6235700" cy="1244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2C3D57"/>
                </a:solidFill>
                <a:latin typeface="+mn-lt"/>
              </a:defRPr>
            </a:lvl1pPr>
          </a:lstStyle>
          <a:p>
            <a:r>
              <a:rPr lang="fr-BE" sz="2800" dirty="0">
                <a:solidFill>
                  <a:srgbClr val="0E213F"/>
                </a:solidFill>
              </a:rPr>
              <a:t>Remerciements</a:t>
            </a:r>
            <a:br>
              <a:rPr lang="fr-BE" sz="2800" dirty="0">
                <a:solidFill>
                  <a:srgbClr val="0E213F"/>
                </a:solidFill>
              </a:rPr>
            </a:br>
            <a:r>
              <a:rPr lang="fr-B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infos de contact</a:t>
            </a:r>
            <a:br>
              <a:rPr lang="fr-B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B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où trouver l’info</a:t>
            </a:r>
          </a:p>
        </p:txBody>
      </p:sp>
    </p:spTree>
    <p:extLst>
      <p:ext uri="{BB962C8B-B14F-4D97-AF65-F5344CB8AC3E}">
        <p14:creationId xmlns:p14="http://schemas.microsoft.com/office/powerpoint/2010/main" val="222837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e + image par déf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6" t="5251" r="22245"/>
          <a:stretch/>
        </p:blipFill>
        <p:spPr>
          <a:xfrm>
            <a:off x="6330887" y="-1"/>
            <a:ext cx="2808010" cy="5783571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F8CE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5486400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7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8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+ image par déf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6" t="5251" r="22245"/>
          <a:stretch/>
        </p:blipFill>
        <p:spPr>
          <a:xfrm>
            <a:off x="6330887" y="-1"/>
            <a:ext cx="2808010" cy="5783571"/>
          </a:xfrm>
          <a:prstGeom prst="rect">
            <a:avLst/>
          </a:prstGeom>
        </p:spPr>
      </p:pic>
      <p:sp>
        <p:nvSpPr>
          <p:cNvPr id="14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5486400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6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6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u + image par déf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6" t="5251" r="22245"/>
          <a:stretch/>
        </p:blipFill>
        <p:spPr>
          <a:xfrm>
            <a:off x="6330887" y="-1"/>
            <a:ext cx="2808010" cy="5783571"/>
          </a:xfrm>
          <a:prstGeom prst="rect">
            <a:avLst/>
          </a:prstGeom>
        </p:spPr>
      </p:pic>
      <p:sp>
        <p:nvSpPr>
          <p:cNvPr id="17" name="Rectangle 3"/>
          <p:cNvSpPr/>
          <p:nvPr userDrawn="1"/>
        </p:nvSpPr>
        <p:spPr>
          <a:xfrm>
            <a:off x="-7511" y="4275743"/>
            <a:ext cx="9146407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DFE8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5486400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6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8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e + image 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/>
          <p:cNvSpPr>
            <a:spLocks noGrp="1"/>
          </p:cNvSpPr>
          <p:nvPr>
            <p:ph type="pic" sz="quarter" idx="14"/>
          </p:nvPr>
        </p:nvSpPr>
        <p:spPr>
          <a:xfrm>
            <a:off x="6347966" y="953"/>
            <a:ext cx="2799708" cy="5569256"/>
          </a:xfrm>
          <a:custGeom>
            <a:avLst/>
            <a:gdLst>
              <a:gd name="connsiteX0" fmla="*/ 3 w 2826072"/>
              <a:gd name="connsiteY0" fmla="*/ 2469624 h 6465575"/>
              <a:gd name="connsiteX1" fmla="*/ 1413036 w 2826072"/>
              <a:gd name="connsiteY1" fmla="*/ 0 h 6465575"/>
              <a:gd name="connsiteX2" fmla="*/ 2826069 w 2826072"/>
              <a:gd name="connsiteY2" fmla="*/ 2469624 h 6465575"/>
              <a:gd name="connsiteX3" fmla="*/ 2286338 w 2826072"/>
              <a:gd name="connsiteY3" fmla="*/ 6465559 h 6465575"/>
              <a:gd name="connsiteX4" fmla="*/ 539734 w 2826072"/>
              <a:gd name="connsiteY4" fmla="*/ 6465559 h 6465575"/>
              <a:gd name="connsiteX5" fmla="*/ 3 w 2826072"/>
              <a:gd name="connsiteY5" fmla="*/ 2469624 h 6465575"/>
              <a:gd name="connsiteX0" fmla="*/ 0 w 2949891"/>
              <a:gd name="connsiteY0" fmla="*/ 12174 h 6465559"/>
              <a:gd name="connsiteX1" fmla="*/ 1536858 w 2949891"/>
              <a:gd name="connsiteY1" fmla="*/ 0 h 6465559"/>
              <a:gd name="connsiteX2" fmla="*/ 2949891 w 2949891"/>
              <a:gd name="connsiteY2" fmla="*/ 2469624 h 6465559"/>
              <a:gd name="connsiteX3" fmla="*/ 2410160 w 2949891"/>
              <a:gd name="connsiteY3" fmla="*/ 6465559 h 6465559"/>
              <a:gd name="connsiteX4" fmla="*/ 663556 w 2949891"/>
              <a:gd name="connsiteY4" fmla="*/ 6465559 h 6465559"/>
              <a:gd name="connsiteX5" fmla="*/ 0 w 2949891"/>
              <a:gd name="connsiteY5" fmla="*/ 12174 h 6465559"/>
              <a:gd name="connsiteX0" fmla="*/ 0 w 2949891"/>
              <a:gd name="connsiteY0" fmla="*/ 12174 h 6465559"/>
              <a:gd name="connsiteX1" fmla="*/ 1536858 w 2949891"/>
              <a:gd name="connsiteY1" fmla="*/ 0 h 6465559"/>
              <a:gd name="connsiteX2" fmla="*/ 2949891 w 2949891"/>
              <a:gd name="connsiteY2" fmla="*/ 2469624 h 6465559"/>
              <a:gd name="connsiteX3" fmla="*/ 2410160 w 2949891"/>
              <a:gd name="connsiteY3" fmla="*/ 6465559 h 6465559"/>
              <a:gd name="connsiteX4" fmla="*/ 158731 w 2949891"/>
              <a:gd name="connsiteY4" fmla="*/ 4293859 h 6465559"/>
              <a:gd name="connsiteX5" fmla="*/ 0 w 2949891"/>
              <a:gd name="connsiteY5" fmla="*/ 12174 h 6465559"/>
              <a:gd name="connsiteX0" fmla="*/ 0 w 2949891"/>
              <a:gd name="connsiteY0" fmla="*/ 12174 h 5570209"/>
              <a:gd name="connsiteX1" fmla="*/ 1536858 w 2949891"/>
              <a:gd name="connsiteY1" fmla="*/ 0 h 5570209"/>
              <a:gd name="connsiteX2" fmla="*/ 2949891 w 2949891"/>
              <a:gd name="connsiteY2" fmla="*/ 2469624 h 5570209"/>
              <a:gd name="connsiteX3" fmla="*/ 1762460 w 2949891"/>
              <a:gd name="connsiteY3" fmla="*/ 5570209 h 5570209"/>
              <a:gd name="connsiteX4" fmla="*/ 158731 w 2949891"/>
              <a:gd name="connsiteY4" fmla="*/ 4293859 h 5570209"/>
              <a:gd name="connsiteX5" fmla="*/ 0 w 2949891"/>
              <a:gd name="connsiteY5" fmla="*/ 12174 h 5570209"/>
              <a:gd name="connsiteX0" fmla="*/ 0 w 2959416"/>
              <a:gd name="connsiteY0" fmla="*/ 12174 h 5570209"/>
              <a:gd name="connsiteX1" fmla="*/ 1536858 w 2959416"/>
              <a:gd name="connsiteY1" fmla="*/ 0 h 5570209"/>
              <a:gd name="connsiteX2" fmla="*/ 2959416 w 2959416"/>
              <a:gd name="connsiteY2" fmla="*/ 5441424 h 5570209"/>
              <a:gd name="connsiteX3" fmla="*/ 1762460 w 2959416"/>
              <a:gd name="connsiteY3" fmla="*/ 5570209 h 5570209"/>
              <a:gd name="connsiteX4" fmla="*/ 158731 w 2959416"/>
              <a:gd name="connsiteY4" fmla="*/ 4293859 h 5570209"/>
              <a:gd name="connsiteX5" fmla="*/ 0 w 2959416"/>
              <a:gd name="connsiteY5" fmla="*/ 12174 h 5570209"/>
              <a:gd name="connsiteX0" fmla="*/ 0 w 2959416"/>
              <a:gd name="connsiteY0" fmla="*/ 12174 h 5570209"/>
              <a:gd name="connsiteX1" fmla="*/ 2946558 w 2959416"/>
              <a:gd name="connsiteY1" fmla="*/ 0 h 5570209"/>
              <a:gd name="connsiteX2" fmla="*/ 2959416 w 2959416"/>
              <a:gd name="connsiteY2" fmla="*/ 5441424 h 5570209"/>
              <a:gd name="connsiteX3" fmla="*/ 1762460 w 2959416"/>
              <a:gd name="connsiteY3" fmla="*/ 5570209 h 5570209"/>
              <a:gd name="connsiteX4" fmla="*/ 158731 w 2959416"/>
              <a:gd name="connsiteY4" fmla="*/ 4293859 h 5570209"/>
              <a:gd name="connsiteX5" fmla="*/ 0 w 2959416"/>
              <a:gd name="connsiteY5" fmla="*/ 12174 h 5570209"/>
              <a:gd name="connsiteX0" fmla="*/ 0 w 2959416"/>
              <a:gd name="connsiteY0" fmla="*/ 0 h 5558035"/>
              <a:gd name="connsiteX1" fmla="*/ 2896070 w 2959416"/>
              <a:gd name="connsiteY1" fmla="*/ 43924 h 5558035"/>
              <a:gd name="connsiteX2" fmla="*/ 2959416 w 2959416"/>
              <a:gd name="connsiteY2" fmla="*/ 5429250 h 5558035"/>
              <a:gd name="connsiteX3" fmla="*/ 1762460 w 2959416"/>
              <a:gd name="connsiteY3" fmla="*/ 5558035 h 5558035"/>
              <a:gd name="connsiteX4" fmla="*/ 158731 w 2959416"/>
              <a:gd name="connsiteY4" fmla="*/ 4281685 h 5558035"/>
              <a:gd name="connsiteX5" fmla="*/ 0 w 2959416"/>
              <a:gd name="connsiteY5" fmla="*/ 0 h 5558035"/>
              <a:gd name="connsiteX0" fmla="*/ 0 w 2959416"/>
              <a:gd name="connsiteY0" fmla="*/ 656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58731 w 2959416"/>
              <a:gd name="connsiteY4" fmla="*/ 4288249 h 5564599"/>
              <a:gd name="connsiteX5" fmla="*/ 0 w 2959416"/>
              <a:gd name="connsiteY5" fmla="*/ 6564 h 5564599"/>
              <a:gd name="connsiteX0" fmla="*/ 0 w 2959416"/>
              <a:gd name="connsiteY0" fmla="*/ 95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58731 w 2959416"/>
              <a:gd name="connsiteY4" fmla="*/ 4288249 h 5564599"/>
              <a:gd name="connsiteX5" fmla="*/ 0 w 2959416"/>
              <a:gd name="connsiteY5" fmla="*/ 954 h 5564599"/>
              <a:gd name="connsiteX0" fmla="*/ 0 w 2959416"/>
              <a:gd name="connsiteY0" fmla="*/ 95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47511 w 2959416"/>
              <a:gd name="connsiteY4" fmla="*/ 4293859 h 5564599"/>
              <a:gd name="connsiteX5" fmla="*/ 0 w 2959416"/>
              <a:gd name="connsiteY5" fmla="*/ 954 h 5564599"/>
              <a:gd name="connsiteX0" fmla="*/ 0 w 2819171"/>
              <a:gd name="connsiteY0" fmla="*/ 12173 h 5564599"/>
              <a:gd name="connsiteX1" fmla="*/ 2806314 w 2819171"/>
              <a:gd name="connsiteY1" fmla="*/ 0 h 5564599"/>
              <a:gd name="connsiteX2" fmla="*/ 2819171 w 2819171"/>
              <a:gd name="connsiteY2" fmla="*/ 5435814 h 5564599"/>
              <a:gd name="connsiteX3" fmla="*/ 1622215 w 2819171"/>
              <a:gd name="connsiteY3" fmla="*/ 5564599 h 5564599"/>
              <a:gd name="connsiteX4" fmla="*/ 7266 w 2819171"/>
              <a:gd name="connsiteY4" fmla="*/ 4293859 h 5564599"/>
              <a:gd name="connsiteX5" fmla="*/ 0 w 2819171"/>
              <a:gd name="connsiteY5" fmla="*/ 12173 h 5564599"/>
              <a:gd name="connsiteX0" fmla="*/ 2639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26393 w 2811905"/>
              <a:gd name="connsiteY5" fmla="*/ 0 h 5569256"/>
              <a:gd name="connsiteX0" fmla="*/ 1517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15173 w 2811905"/>
              <a:gd name="connsiteY5" fmla="*/ 0 h 5569256"/>
              <a:gd name="connsiteX0" fmla="*/ 395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3953 w 2811905"/>
              <a:gd name="connsiteY5" fmla="*/ 0 h 5569256"/>
              <a:gd name="connsiteX0" fmla="*/ 395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3953 w 2811905"/>
              <a:gd name="connsiteY5" fmla="*/ 0 h 5569256"/>
              <a:gd name="connsiteX0" fmla="*/ 3953 w 2799954"/>
              <a:gd name="connsiteY0" fmla="*/ 0 h 5569256"/>
              <a:gd name="connsiteX1" fmla="*/ 2799048 w 2799954"/>
              <a:gd name="connsiteY1" fmla="*/ 4657 h 5569256"/>
              <a:gd name="connsiteX2" fmla="*/ 2795076 w 2799954"/>
              <a:gd name="connsiteY2" fmla="*/ 5446081 h 5569256"/>
              <a:gd name="connsiteX3" fmla="*/ 1614949 w 2799954"/>
              <a:gd name="connsiteY3" fmla="*/ 5569256 h 5569256"/>
              <a:gd name="connsiteX4" fmla="*/ 0 w 2799954"/>
              <a:gd name="connsiteY4" fmla="*/ 4298516 h 5569256"/>
              <a:gd name="connsiteX5" fmla="*/ 3953 w 2799954"/>
              <a:gd name="connsiteY5" fmla="*/ 0 h 5569256"/>
              <a:gd name="connsiteX0" fmla="*/ 3953 w 2799476"/>
              <a:gd name="connsiteY0" fmla="*/ 0 h 5569256"/>
              <a:gd name="connsiteX1" fmla="*/ 2799048 w 2799476"/>
              <a:gd name="connsiteY1" fmla="*/ 4657 h 5569256"/>
              <a:gd name="connsiteX2" fmla="*/ 2778246 w 2799476"/>
              <a:gd name="connsiteY2" fmla="*/ 5440472 h 5569256"/>
              <a:gd name="connsiteX3" fmla="*/ 1614949 w 2799476"/>
              <a:gd name="connsiteY3" fmla="*/ 5569256 h 5569256"/>
              <a:gd name="connsiteX4" fmla="*/ 0 w 2799476"/>
              <a:gd name="connsiteY4" fmla="*/ 4298516 h 5569256"/>
              <a:gd name="connsiteX5" fmla="*/ 3953 w 2799476"/>
              <a:gd name="connsiteY5" fmla="*/ 0 h 5569256"/>
              <a:gd name="connsiteX0" fmla="*/ 3953 w 2799708"/>
              <a:gd name="connsiteY0" fmla="*/ 0 h 5569256"/>
              <a:gd name="connsiteX1" fmla="*/ 2799048 w 2799708"/>
              <a:gd name="connsiteY1" fmla="*/ 4657 h 5569256"/>
              <a:gd name="connsiteX2" fmla="*/ 2789465 w 2799708"/>
              <a:gd name="connsiteY2" fmla="*/ 5412423 h 5569256"/>
              <a:gd name="connsiteX3" fmla="*/ 1614949 w 2799708"/>
              <a:gd name="connsiteY3" fmla="*/ 5569256 h 5569256"/>
              <a:gd name="connsiteX4" fmla="*/ 0 w 2799708"/>
              <a:gd name="connsiteY4" fmla="*/ 4298516 h 5569256"/>
              <a:gd name="connsiteX5" fmla="*/ 3953 w 2799708"/>
              <a:gd name="connsiteY5" fmla="*/ 0 h 5569256"/>
              <a:gd name="connsiteX0" fmla="*/ 3953 w 2799708"/>
              <a:gd name="connsiteY0" fmla="*/ 0 h 5569256"/>
              <a:gd name="connsiteX1" fmla="*/ 2799048 w 2799708"/>
              <a:gd name="connsiteY1" fmla="*/ 4657 h 5569256"/>
              <a:gd name="connsiteX2" fmla="*/ 2789465 w 2799708"/>
              <a:gd name="connsiteY2" fmla="*/ 5440472 h 5569256"/>
              <a:gd name="connsiteX3" fmla="*/ 1614949 w 2799708"/>
              <a:gd name="connsiteY3" fmla="*/ 5569256 h 5569256"/>
              <a:gd name="connsiteX4" fmla="*/ 0 w 2799708"/>
              <a:gd name="connsiteY4" fmla="*/ 4298516 h 5569256"/>
              <a:gd name="connsiteX5" fmla="*/ 3953 w 2799708"/>
              <a:gd name="connsiteY5" fmla="*/ 0 h 556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9708" h="5569256">
                <a:moveTo>
                  <a:pt x="3953" y="0"/>
                </a:moveTo>
                <a:lnTo>
                  <a:pt x="2799048" y="4657"/>
                </a:lnTo>
                <a:cubicBezTo>
                  <a:pt x="2803334" y="1816595"/>
                  <a:pt x="2785179" y="3628534"/>
                  <a:pt x="2789465" y="5440472"/>
                </a:cubicBezTo>
                <a:lnTo>
                  <a:pt x="1614949" y="5569256"/>
                </a:lnTo>
                <a:lnTo>
                  <a:pt x="0" y="4298516"/>
                </a:lnTo>
                <a:cubicBezTo>
                  <a:pt x="5058" y="2865677"/>
                  <a:pt x="-1105" y="1432839"/>
                  <a:pt x="3953" y="0"/>
                </a:cubicBezTo>
                <a:close/>
              </a:path>
            </a:pathLst>
          </a:custGeom>
        </p:spPr>
        <p:txBody>
          <a:bodyPr/>
          <a:lstStyle/>
          <a:p>
            <a:endParaRPr lang="fr-BE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5486400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F8CE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1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492873"/>
            <a:ext cx="2057400" cy="365125"/>
          </a:xfrm>
        </p:spPr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492875"/>
            <a:ext cx="2057400" cy="365125"/>
          </a:xfrm>
        </p:spPr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2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25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6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+ image 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42F95-F37D-4915-BB5E-1CA830FFC103}" type="datetime1">
              <a:rPr lang="fr-BE" smtClean="0"/>
              <a:t>07-03-23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6" name="Espace réservé pour une image  16"/>
          <p:cNvSpPr>
            <a:spLocks noGrp="1"/>
          </p:cNvSpPr>
          <p:nvPr>
            <p:ph type="pic" sz="quarter" idx="14"/>
          </p:nvPr>
        </p:nvSpPr>
        <p:spPr>
          <a:xfrm>
            <a:off x="6347966" y="953"/>
            <a:ext cx="2799708" cy="5569256"/>
          </a:xfrm>
          <a:custGeom>
            <a:avLst/>
            <a:gdLst>
              <a:gd name="connsiteX0" fmla="*/ 3 w 2826072"/>
              <a:gd name="connsiteY0" fmla="*/ 2469624 h 6465575"/>
              <a:gd name="connsiteX1" fmla="*/ 1413036 w 2826072"/>
              <a:gd name="connsiteY1" fmla="*/ 0 h 6465575"/>
              <a:gd name="connsiteX2" fmla="*/ 2826069 w 2826072"/>
              <a:gd name="connsiteY2" fmla="*/ 2469624 h 6465575"/>
              <a:gd name="connsiteX3" fmla="*/ 2286338 w 2826072"/>
              <a:gd name="connsiteY3" fmla="*/ 6465559 h 6465575"/>
              <a:gd name="connsiteX4" fmla="*/ 539734 w 2826072"/>
              <a:gd name="connsiteY4" fmla="*/ 6465559 h 6465575"/>
              <a:gd name="connsiteX5" fmla="*/ 3 w 2826072"/>
              <a:gd name="connsiteY5" fmla="*/ 2469624 h 6465575"/>
              <a:gd name="connsiteX0" fmla="*/ 0 w 2949891"/>
              <a:gd name="connsiteY0" fmla="*/ 12174 h 6465559"/>
              <a:gd name="connsiteX1" fmla="*/ 1536858 w 2949891"/>
              <a:gd name="connsiteY1" fmla="*/ 0 h 6465559"/>
              <a:gd name="connsiteX2" fmla="*/ 2949891 w 2949891"/>
              <a:gd name="connsiteY2" fmla="*/ 2469624 h 6465559"/>
              <a:gd name="connsiteX3" fmla="*/ 2410160 w 2949891"/>
              <a:gd name="connsiteY3" fmla="*/ 6465559 h 6465559"/>
              <a:gd name="connsiteX4" fmla="*/ 663556 w 2949891"/>
              <a:gd name="connsiteY4" fmla="*/ 6465559 h 6465559"/>
              <a:gd name="connsiteX5" fmla="*/ 0 w 2949891"/>
              <a:gd name="connsiteY5" fmla="*/ 12174 h 6465559"/>
              <a:gd name="connsiteX0" fmla="*/ 0 w 2949891"/>
              <a:gd name="connsiteY0" fmla="*/ 12174 h 6465559"/>
              <a:gd name="connsiteX1" fmla="*/ 1536858 w 2949891"/>
              <a:gd name="connsiteY1" fmla="*/ 0 h 6465559"/>
              <a:gd name="connsiteX2" fmla="*/ 2949891 w 2949891"/>
              <a:gd name="connsiteY2" fmla="*/ 2469624 h 6465559"/>
              <a:gd name="connsiteX3" fmla="*/ 2410160 w 2949891"/>
              <a:gd name="connsiteY3" fmla="*/ 6465559 h 6465559"/>
              <a:gd name="connsiteX4" fmla="*/ 158731 w 2949891"/>
              <a:gd name="connsiteY4" fmla="*/ 4293859 h 6465559"/>
              <a:gd name="connsiteX5" fmla="*/ 0 w 2949891"/>
              <a:gd name="connsiteY5" fmla="*/ 12174 h 6465559"/>
              <a:gd name="connsiteX0" fmla="*/ 0 w 2949891"/>
              <a:gd name="connsiteY0" fmla="*/ 12174 h 5570209"/>
              <a:gd name="connsiteX1" fmla="*/ 1536858 w 2949891"/>
              <a:gd name="connsiteY1" fmla="*/ 0 h 5570209"/>
              <a:gd name="connsiteX2" fmla="*/ 2949891 w 2949891"/>
              <a:gd name="connsiteY2" fmla="*/ 2469624 h 5570209"/>
              <a:gd name="connsiteX3" fmla="*/ 1762460 w 2949891"/>
              <a:gd name="connsiteY3" fmla="*/ 5570209 h 5570209"/>
              <a:gd name="connsiteX4" fmla="*/ 158731 w 2949891"/>
              <a:gd name="connsiteY4" fmla="*/ 4293859 h 5570209"/>
              <a:gd name="connsiteX5" fmla="*/ 0 w 2949891"/>
              <a:gd name="connsiteY5" fmla="*/ 12174 h 5570209"/>
              <a:gd name="connsiteX0" fmla="*/ 0 w 2959416"/>
              <a:gd name="connsiteY0" fmla="*/ 12174 h 5570209"/>
              <a:gd name="connsiteX1" fmla="*/ 1536858 w 2959416"/>
              <a:gd name="connsiteY1" fmla="*/ 0 h 5570209"/>
              <a:gd name="connsiteX2" fmla="*/ 2959416 w 2959416"/>
              <a:gd name="connsiteY2" fmla="*/ 5441424 h 5570209"/>
              <a:gd name="connsiteX3" fmla="*/ 1762460 w 2959416"/>
              <a:gd name="connsiteY3" fmla="*/ 5570209 h 5570209"/>
              <a:gd name="connsiteX4" fmla="*/ 158731 w 2959416"/>
              <a:gd name="connsiteY4" fmla="*/ 4293859 h 5570209"/>
              <a:gd name="connsiteX5" fmla="*/ 0 w 2959416"/>
              <a:gd name="connsiteY5" fmla="*/ 12174 h 5570209"/>
              <a:gd name="connsiteX0" fmla="*/ 0 w 2959416"/>
              <a:gd name="connsiteY0" fmla="*/ 12174 h 5570209"/>
              <a:gd name="connsiteX1" fmla="*/ 2946558 w 2959416"/>
              <a:gd name="connsiteY1" fmla="*/ 0 h 5570209"/>
              <a:gd name="connsiteX2" fmla="*/ 2959416 w 2959416"/>
              <a:gd name="connsiteY2" fmla="*/ 5441424 h 5570209"/>
              <a:gd name="connsiteX3" fmla="*/ 1762460 w 2959416"/>
              <a:gd name="connsiteY3" fmla="*/ 5570209 h 5570209"/>
              <a:gd name="connsiteX4" fmla="*/ 158731 w 2959416"/>
              <a:gd name="connsiteY4" fmla="*/ 4293859 h 5570209"/>
              <a:gd name="connsiteX5" fmla="*/ 0 w 2959416"/>
              <a:gd name="connsiteY5" fmla="*/ 12174 h 5570209"/>
              <a:gd name="connsiteX0" fmla="*/ 0 w 2959416"/>
              <a:gd name="connsiteY0" fmla="*/ 0 h 5558035"/>
              <a:gd name="connsiteX1" fmla="*/ 2896070 w 2959416"/>
              <a:gd name="connsiteY1" fmla="*/ 43924 h 5558035"/>
              <a:gd name="connsiteX2" fmla="*/ 2959416 w 2959416"/>
              <a:gd name="connsiteY2" fmla="*/ 5429250 h 5558035"/>
              <a:gd name="connsiteX3" fmla="*/ 1762460 w 2959416"/>
              <a:gd name="connsiteY3" fmla="*/ 5558035 h 5558035"/>
              <a:gd name="connsiteX4" fmla="*/ 158731 w 2959416"/>
              <a:gd name="connsiteY4" fmla="*/ 4281685 h 5558035"/>
              <a:gd name="connsiteX5" fmla="*/ 0 w 2959416"/>
              <a:gd name="connsiteY5" fmla="*/ 0 h 5558035"/>
              <a:gd name="connsiteX0" fmla="*/ 0 w 2959416"/>
              <a:gd name="connsiteY0" fmla="*/ 656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58731 w 2959416"/>
              <a:gd name="connsiteY4" fmla="*/ 4288249 h 5564599"/>
              <a:gd name="connsiteX5" fmla="*/ 0 w 2959416"/>
              <a:gd name="connsiteY5" fmla="*/ 6564 h 5564599"/>
              <a:gd name="connsiteX0" fmla="*/ 0 w 2959416"/>
              <a:gd name="connsiteY0" fmla="*/ 95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58731 w 2959416"/>
              <a:gd name="connsiteY4" fmla="*/ 4288249 h 5564599"/>
              <a:gd name="connsiteX5" fmla="*/ 0 w 2959416"/>
              <a:gd name="connsiteY5" fmla="*/ 954 h 5564599"/>
              <a:gd name="connsiteX0" fmla="*/ 0 w 2959416"/>
              <a:gd name="connsiteY0" fmla="*/ 95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47511 w 2959416"/>
              <a:gd name="connsiteY4" fmla="*/ 4293859 h 5564599"/>
              <a:gd name="connsiteX5" fmla="*/ 0 w 2959416"/>
              <a:gd name="connsiteY5" fmla="*/ 954 h 5564599"/>
              <a:gd name="connsiteX0" fmla="*/ 0 w 2819171"/>
              <a:gd name="connsiteY0" fmla="*/ 12173 h 5564599"/>
              <a:gd name="connsiteX1" fmla="*/ 2806314 w 2819171"/>
              <a:gd name="connsiteY1" fmla="*/ 0 h 5564599"/>
              <a:gd name="connsiteX2" fmla="*/ 2819171 w 2819171"/>
              <a:gd name="connsiteY2" fmla="*/ 5435814 h 5564599"/>
              <a:gd name="connsiteX3" fmla="*/ 1622215 w 2819171"/>
              <a:gd name="connsiteY3" fmla="*/ 5564599 h 5564599"/>
              <a:gd name="connsiteX4" fmla="*/ 7266 w 2819171"/>
              <a:gd name="connsiteY4" fmla="*/ 4293859 h 5564599"/>
              <a:gd name="connsiteX5" fmla="*/ 0 w 2819171"/>
              <a:gd name="connsiteY5" fmla="*/ 12173 h 5564599"/>
              <a:gd name="connsiteX0" fmla="*/ 2639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26393 w 2811905"/>
              <a:gd name="connsiteY5" fmla="*/ 0 h 5569256"/>
              <a:gd name="connsiteX0" fmla="*/ 1517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15173 w 2811905"/>
              <a:gd name="connsiteY5" fmla="*/ 0 h 5569256"/>
              <a:gd name="connsiteX0" fmla="*/ 395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3953 w 2811905"/>
              <a:gd name="connsiteY5" fmla="*/ 0 h 5569256"/>
              <a:gd name="connsiteX0" fmla="*/ 395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3953 w 2811905"/>
              <a:gd name="connsiteY5" fmla="*/ 0 h 5569256"/>
              <a:gd name="connsiteX0" fmla="*/ 3953 w 2799954"/>
              <a:gd name="connsiteY0" fmla="*/ 0 h 5569256"/>
              <a:gd name="connsiteX1" fmla="*/ 2799048 w 2799954"/>
              <a:gd name="connsiteY1" fmla="*/ 4657 h 5569256"/>
              <a:gd name="connsiteX2" fmla="*/ 2795076 w 2799954"/>
              <a:gd name="connsiteY2" fmla="*/ 5446081 h 5569256"/>
              <a:gd name="connsiteX3" fmla="*/ 1614949 w 2799954"/>
              <a:gd name="connsiteY3" fmla="*/ 5569256 h 5569256"/>
              <a:gd name="connsiteX4" fmla="*/ 0 w 2799954"/>
              <a:gd name="connsiteY4" fmla="*/ 4298516 h 5569256"/>
              <a:gd name="connsiteX5" fmla="*/ 3953 w 2799954"/>
              <a:gd name="connsiteY5" fmla="*/ 0 h 5569256"/>
              <a:gd name="connsiteX0" fmla="*/ 3953 w 2799476"/>
              <a:gd name="connsiteY0" fmla="*/ 0 h 5569256"/>
              <a:gd name="connsiteX1" fmla="*/ 2799048 w 2799476"/>
              <a:gd name="connsiteY1" fmla="*/ 4657 h 5569256"/>
              <a:gd name="connsiteX2" fmla="*/ 2778246 w 2799476"/>
              <a:gd name="connsiteY2" fmla="*/ 5440472 h 5569256"/>
              <a:gd name="connsiteX3" fmla="*/ 1614949 w 2799476"/>
              <a:gd name="connsiteY3" fmla="*/ 5569256 h 5569256"/>
              <a:gd name="connsiteX4" fmla="*/ 0 w 2799476"/>
              <a:gd name="connsiteY4" fmla="*/ 4298516 h 5569256"/>
              <a:gd name="connsiteX5" fmla="*/ 3953 w 2799476"/>
              <a:gd name="connsiteY5" fmla="*/ 0 h 5569256"/>
              <a:gd name="connsiteX0" fmla="*/ 3953 w 2799708"/>
              <a:gd name="connsiteY0" fmla="*/ 0 h 5569256"/>
              <a:gd name="connsiteX1" fmla="*/ 2799048 w 2799708"/>
              <a:gd name="connsiteY1" fmla="*/ 4657 h 5569256"/>
              <a:gd name="connsiteX2" fmla="*/ 2789465 w 2799708"/>
              <a:gd name="connsiteY2" fmla="*/ 5412423 h 5569256"/>
              <a:gd name="connsiteX3" fmla="*/ 1614949 w 2799708"/>
              <a:gd name="connsiteY3" fmla="*/ 5569256 h 5569256"/>
              <a:gd name="connsiteX4" fmla="*/ 0 w 2799708"/>
              <a:gd name="connsiteY4" fmla="*/ 4298516 h 5569256"/>
              <a:gd name="connsiteX5" fmla="*/ 3953 w 2799708"/>
              <a:gd name="connsiteY5" fmla="*/ 0 h 5569256"/>
              <a:gd name="connsiteX0" fmla="*/ 3953 w 2799708"/>
              <a:gd name="connsiteY0" fmla="*/ 0 h 5569256"/>
              <a:gd name="connsiteX1" fmla="*/ 2799048 w 2799708"/>
              <a:gd name="connsiteY1" fmla="*/ 4657 h 5569256"/>
              <a:gd name="connsiteX2" fmla="*/ 2789465 w 2799708"/>
              <a:gd name="connsiteY2" fmla="*/ 5440472 h 5569256"/>
              <a:gd name="connsiteX3" fmla="*/ 1614949 w 2799708"/>
              <a:gd name="connsiteY3" fmla="*/ 5569256 h 5569256"/>
              <a:gd name="connsiteX4" fmla="*/ 0 w 2799708"/>
              <a:gd name="connsiteY4" fmla="*/ 4298516 h 5569256"/>
              <a:gd name="connsiteX5" fmla="*/ 3953 w 2799708"/>
              <a:gd name="connsiteY5" fmla="*/ 0 h 556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9708" h="5569256">
                <a:moveTo>
                  <a:pt x="3953" y="0"/>
                </a:moveTo>
                <a:lnTo>
                  <a:pt x="2799048" y="4657"/>
                </a:lnTo>
                <a:cubicBezTo>
                  <a:pt x="2803334" y="1816595"/>
                  <a:pt x="2785179" y="3628534"/>
                  <a:pt x="2789465" y="5440472"/>
                </a:cubicBezTo>
                <a:lnTo>
                  <a:pt x="1614949" y="5569256"/>
                </a:lnTo>
                <a:lnTo>
                  <a:pt x="0" y="4298516"/>
                </a:lnTo>
                <a:cubicBezTo>
                  <a:pt x="5058" y="2865677"/>
                  <a:pt x="-1105" y="1432839"/>
                  <a:pt x="3953" y="0"/>
                </a:cubicBezTo>
                <a:close/>
              </a:path>
            </a:pathLst>
          </a:custGeom>
        </p:spPr>
        <p:txBody>
          <a:bodyPr/>
          <a:lstStyle/>
          <a:p>
            <a:endParaRPr lang="fr-BE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5486400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pic>
        <p:nvPicPr>
          <p:cNvPr id="9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11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2" name="Espace réservé de la date 3"/>
          <p:cNvSpPr txBox="1">
            <a:spLocks/>
          </p:cNvSpPr>
          <p:nvPr userDrawn="1"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7857FF-F414-4E34-83F0-688E3DB51F91}" type="datetime1">
              <a:rPr lang="fr-BE" smtClean="0"/>
              <a:pPr/>
              <a:t>07-03-23</a:t>
            </a:fld>
            <a:endParaRPr lang="fr-BE"/>
          </a:p>
        </p:txBody>
      </p:sp>
      <p:sp>
        <p:nvSpPr>
          <p:cNvPr id="13" name="Espace réservé du numéro de diapositive 5"/>
          <p:cNvSpPr txBox="1">
            <a:spLocks/>
          </p:cNvSpPr>
          <p:nvPr userDrawn="1"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4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6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32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u + image 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492873"/>
            <a:ext cx="2057400" cy="365125"/>
          </a:xfrm>
        </p:spPr>
        <p:txBody>
          <a:bodyPr/>
          <a:lstStyle/>
          <a:p>
            <a:fld id="{0B942F95-F37D-4915-BB5E-1CA830FFC103}" type="datetime1">
              <a:rPr lang="fr-BE" smtClean="0"/>
              <a:t>07-03-23</a:t>
            </a:fld>
            <a:endParaRPr lang="fr-BE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6492874"/>
            <a:ext cx="3086100" cy="365125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492875"/>
            <a:ext cx="2057400" cy="365125"/>
          </a:xfrm>
        </p:spPr>
        <p:txBody>
          <a:bodyPr/>
          <a:lstStyle/>
          <a:p>
            <a:fld id="{EA871FE0-C4E9-4C40-B2A1-32CF4DCACC06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9" name="Espace réservé pour une image  16"/>
          <p:cNvSpPr>
            <a:spLocks noGrp="1"/>
          </p:cNvSpPr>
          <p:nvPr>
            <p:ph type="pic" sz="quarter" idx="14"/>
          </p:nvPr>
        </p:nvSpPr>
        <p:spPr>
          <a:xfrm>
            <a:off x="6347966" y="953"/>
            <a:ext cx="2799708" cy="5569256"/>
          </a:xfrm>
          <a:custGeom>
            <a:avLst/>
            <a:gdLst>
              <a:gd name="connsiteX0" fmla="*/ 3 w 2826072"/>
              <a:gd name="connsiteY0" fmla="*/ 2469624 h 6465575"/>
              <a:gd name="connsiteX1" fmla="*/ 1413036 w 2826072"/>
              <a:gd name="connsiteY1" fmla="*/ 0 h 6465575"/>
              <a:gd name="connsiteX2" fmla="*/ 2826069 w 2826072"/>
              <a:gd name="connsiteY2" fmla="*/ 2469624 h 6465575"/>
              <a:gd name="connsiteX3" fmla="*/ 2286338 w 2826072"/>
              <a:gd name="connsiteY3" fmla="*/ 6465559 h 6465575"/>
              <a:gd name="connsiteX4" fmla="*/ 539734 w 2826072"/>
              <a:gd name="connsiteY4" fmla="*/ 6465559 h 6465575"/>
              <a:gd name="connsiteX5" fmla="*/ 3 w 2826072"/>
              <a:gd name="connsiteY5" fmla="*/ 2469624 h 6465575"/>
              <a:gd name="connsiteX0" fmla="*/ 0 w 2949891"/>
              <a:gd name="connsiteY0" fmla="*/ 12174 h 6465559"/>
              <a:gd name="connsiteX1" fmla="*/ 1536858 w 2949891"/>
              <a:gd name="connsiteY1" fmla="*/ 0 h 6465559"/>
              <a:gd name="connsiteX2" fmla="*/ 2949891 w 2949891"/>
              <a:gd name="connsiteY2" fmla="*/ 2469624 h 6465559"/>
              <a:gd name="connsiteX3" fmla="*/ 2410160 w 2949891"/>
              <a:gd name="connsiteY3" fmla="*/ 6465559 h 6465559"/>
              <a:gd name="connsiteX4" fmla="*/ 663556 w 2949891"/>
              <a:gd name="connsiteY4" fmla="*/ 6465559 h 6465559"/>
              <a:gd name="connsiteX5" fmla="*/ 0 w 2949891"/>
              <a:gd name="connsiteY5" fmla="*/ 12174 h 6465559"/>
              <a:gd name="connsiteX0" fmla="*/ 0 w 2949891"/>
              <a:gd name="connsiteY0" fmla="*/ 12174 h 6465559"/>
              <a:gd name="connsiteX1" fmla="*/ 1536858 w 2949891"/>
              <a:gd name="connsiteY1" fmla="*/ 0 h 6465559"/>
              <a:gd name="connsiteX2" fmla="*/ 2949891 w 2949891"/>
              <a:gd name="connsiteY2" fmla="*/ 2469624 h 6465559"/>
              <a:gd name="connsiteX3" fmla="*/ 2410160 w 2949891"/>
              <a:gd name="connsiteY3" fmla="*/ 6465559 h 6465559"/>
              <a:gd name="connsiteX4" fmla="*/ 158731 w 2949891"/>
              <a:gd name="connsiteY4" fmla="*/ 4293859 h 6465559"/>
              <a:gd name="connsiteX5" fmla="*/ 0 w 2949891"/>
              <a:gd name="connsiteY5" fmla="*/ 12174 h 6465559"/>
              <a:gd name="connsiteX0" fmla="*/ 0 w 2949891"/>
              <a:gd name="connsiteY0" fmla="*/ 12174 h 5570209"/>
              <a:gd name="connsiteX1" fmla="*/ 1536858 w 2949891"/>
              <a:gd name="connsiteY1" fmla="*/ 0 h 5570209"/>
              <a:gd name="connsiteX2" fmla="*/ 2949891 w 2949891"/>
              <a:gd name="connsiteY2" fmla="*/ 2469624 h 5570209"/>
              <a:gd name="connsiteX3" fmla="*/ 1762460 w 2949891"/>
              <a:gd name="connsiteY3" fmla="*/ 5570209 h 5570209"/>
              <a:gd name="connsiteX4" fmla="*/ 158731 w 2949891"/>
              <a:gd name="connsiteY4" fmla="*/ 4293859 h 5570209"/>
              <a:gd name="connsiteX5" fmla="*/ 0 w 2949891"/>
              <a:gd name="connsiteY5" fmla="*/ 12174 h 5570209"/>
              <a:gd name="connsiteX0" fmla="*/ 0 w 2959416"/>
              <a:gd name="connsiteY0" fmla="*/ 12174 h 5570209"/>
              <a:gd name="connsiteX1" fmla="*/ 1536858 w 2959416"/>
              <a:gd name="connsiteY1" fmla="*/ 0 h 5570209"/>
              <a:gd name="connsiteX2" fmla="*/ 2959416 w 2959416"/>
              <a:gd name="connsiteY2" fmla="*/ 5441424 h 5570209"/>
              <a:gd name="connsiteX3" fmla="*/ 1762460 w 2959416"/>
              <a:gd name="connsiteY3" fmla="*/ 5570209 h 5570209"/>
              <a:gd name="connsiteX4" fmla="*/ 158731 w 2959416"/>
              <a:gd name="connsiteY4" fmla="*/ 4293859 h 5570209"/>
              <a:gd name="connsiteX5" fmla="*/ 0 w 2959416"/>
              <a:gd name="connsiteY5" fmla="*/ 12174 h 5570209"/>
              <a:gd name="connsiteX0" fmla="*/ 0 w 2959416"/>
              <a:gd name="connsiteY0" fmla="*/ 12174 h 5570209"/>
              <a:gd name="connsiteX1" fmla="*/ 2946558 w 2959416"/>
              <a:gd name="connsiteY1" fmla="*/ 0 h 5570209"/>
              <a:gd name="connsiteX2" fmla="*/ 2959416 w 2959416"/>
              <a:gd name="connsiteY2" fmla="*/ 5441424 h 5570209"/>
              <a:gd name="connsiteX3" fmla="*/ 1762460 w 2959416"/>
              <a:gd name="connsiteY3" fmla="*/ 5570209 h 5570209"/>
              <a:gd name="connsiteX4" fmla="*/ 158731 w 2959416"/>
              <a:gd name="connsiteY4" fmla="*/ 4293859 h 5570209"/>
              <a:gd name="connsiteX5" fmla="*/ 0 w 2959416"/>
              <a:gd name="connsiteY5" fmla="*/ 12174 h 5570209"/>
              <a:gd name="connsiteX0" fmla="*/ 0 w 2959416"/>
              <a:gd name="connsiteY0" fmla="*/ 0 h 5558035"/>
              <a:gd name="connsiteX1" fmla="*/ 2896070 w 2959416"/>
              <a:gd name="connsiteY1" fmla="*/ 43924 h 5558035"/>
              <a:gd name="connsiteX2" fmla="*/ 2959416 w 2959416"/>
              <a:gd name="connsiteY2" fmla="*/ 5429250 h 5558035"/>
              <a:gd name="connsiteX3" fmla="*/ 1762460 w 2959416"/>
              <a:gd name="connsiteY3" fmla="*/ 5558035 h 5558035"/>
              <a:gd name="connsiteX4" fmla="*/ 158731 w 2959416"/>
              <a:gd name="connsiteY4" fmla="*/ 4281685 h 5558035"/>
              <a:gd name="connsiteX5" fmla="*/ 0 w 2959416"/>
              <a:gd name="connsiteY5" fmla="*/ 0 h 5558035"/>
              <a:gd name="connsiteX0" fmla="*/ 0 w 2959416"/>
              <a:gd name="connsiteY0" fmla="*/ 656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58731 w 2959416"/>
              <a:gd name="connsiteY4" fmla="*/ 4288249 h 5564599"/>
              <a:gd name="connsiteX5" fmla="*/ 0 w 2959416"/>
              <a:gd name="connsiteY5" fmla="*/ 6564 h 5564599"/>
              <a:gd name="connsiteX0" fmla="*/ 0 w 2959416"/>
              <a:gd name="connsiteY0" fmla="*/ 95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58731 w 2959416"/>
              <a:gd name="connsiteY4" fmla="*/ 4288249 h 5564599"/>
              <a:gd name="connsiteX5" fmla="*/ 0 w 2959416"/>
              <a:gd name="connsiteY5" fmla="*/ 954 h 5564599"/>
              <a:gd name="connsiteX0" fmla="*/ 0 w 2959416"/>
              <a:gd name="connsiteY0" fmla="*/ 95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47511 w 2959416"/>
              <a:gd name="connsiteY4" fmla="*/ 4293859 h 5564599"/>
              <a:gd name="connsiteX5" fmla="*/ 0 w 2959416"/>
              <a:gd name="connsiteY5" fmla="*/ 954 h 5564599"/>
              <a:gd name="connsiteX0" fmla="*/ 0 w 2819171"/>
              <a:gd name="connsiteY0" fmla="*/ 12173 h 5564599"/>
              <a:gd name="connsiteX1" fmla="*/ 2806314 w 2819171"/>
              <a:gd name="connsiteY1" fmla="*/ 0 h 5564599"/>
              <a:gd name="connsiteX2" fmla="*/ 2819171 w 2819171"/>
              <a:gd name="connsiteY2" fmla="*/ 5435814 h 5564599"/>
              <a:gd name="connsiteX3" fmla="*/ 1622215 w 2819171"/>
              <a:gd name="connsiteY3" fmla="*/ 5564599 h 5564599"/>
              <a:gd name="connsiteX4" fmla="*/ 7266 w 2819171"/>
              <a:gd name="connsiteY4" fmla="*/ 4293859 h 5564599"/>
              <a:gd name="connsiteX5" fmla="*/ 0 w 2819171"/>
              <a:gd name="connsiteY5" fmla="*/ 12173 h 5564599"/>
              <a:gd name="connsiteX0" fmla="*/ 2639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26393 w 2811905"/>
              <a:gd name="connsiteY5" fmla="*/ 0 h 5569256"/>
              <a:gd name="connsiteX0" fmla="*/ 1517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15173 w 2811905"/>
              <a:gd name="connsiteY5" fmla="*/ 0 h 5569256"/>
              <a:gd name="connsiteX0" fmla="*/ 395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3953 w 2811905"/>
              <a:gd name="connsiteY5" fmla="*/ 0 h 5569256"/>
              <a:gd name="connsiteX0" fmla="*/ 395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3953 w 2811905"/>
              <a:gd name="connsiteY5" fmla="*/ 0 h 5569256"/>
              <a:gd name="connsiteX0" fmla="*/ 3953 w 2799954"/>
              <a:gd name="connsiteY0" fmla="*/ 0 h 5569256"/>
              <a:gd name="connsiteX1" fmla="*/ 2799048 w 2799954"/>
              <a:gd name="connsiteY1" fmla="*/ 4657 h 5569256"/>
              <a:gd name="connsiteX2" fmla="*/ 2795076 w 2799954"/>
              <a:gd name="connsiteY2" fmla="*/ 5446081 h 5569256"/>
              <a:gd name="connsiteX3" fmla="*/ 1614949 w 2799954"/>
              <a:gd name="connsiteY3" fmla="*/ 5569256 h 5569256"/>
              <a:gd name="connsiteX4" fmla="*/ 0 w 2799954"/>
              <a:gd name="connsiteY4" fmla="*/ 4298516 h 5569256"/>
              <a:gd name="connsiteX5" fmla="*/ 3953 w 2799954"/>
              <a:gd name="connsiteY5" fmla="*/ 0 h 5569256"/>
              <a:gd name="connsiteX0" fmla="*/ 3953 w 2799476"/>
              <a:gd name="connsiteY0" fmla="*/ 0 h 5569256"/>
              <a:gd name="connsiteX1" fmla="*/ 2799048 w 2799476"/>
              <a:gd name="connsiteY1" fmla="*/ 4657 h 5569256"/>
              <a:gd name="connsiteX2" fmla="*/ 2778246 w 2799476"/>
              <a:gd name="connsiteY2" fmla="*/ 5440472 h 5569256"/>
              <a:gd name="connsiteX3" fmla="*/ 1614949 w 2799476"/>
              <a:gd name="connsiteY3" fmla="*/ 5569256 h 5569256"/>
              <a:gd name="connsiteX4" fmla="*/ 0 w 2799476"/>
              <a:gd name="connsiteY4" fmla="*/ 4298516 h 5569256"/>
              <a:gd name="connsiteX5" fmla="*/ 3953 w 2799476"/>
              <a:gd name="connsiteY5" fmla="*/ 0 h 5569256"/>
              <a:gd name="connsiteX0" fmla="*/ 3953 w 2799708"/>
              <a:gd name="connsiteY0" fmla="*/ 0 h 5569256"/>
              <a:gd name="connsiteX1" fmla="*/ 2799048 w 2799708"/>
              <a:gd name="connsiteY1" fmla="*/ 4657 h 5569256"/>
              <a:gd name="connsiteX2" fmla="*/ 2789465 w 2799708"/>
              <a:gd name="connsiteY2" fmla="*/ 5412423 h 5569256"/>
              <a:gd name="connsiteX3" fmla="*/ 1614949 w 2799708"/>
              <a:gd name="connsiteY3" fmla="*/ 5569256 h 5569256"/>
              <a:gd name="connsiteX4" fmla="*/ 0 w 2799708"/>
              <a:gd name="connsiteY4" fmla="*/ 4298516 h 5569256"/>
              <a:gd name="connsiteX5" fmla="*/ 3953 w 2799708"/>
              <a:gd name="connsiteY5" fmla="*/ 0 h 5569256"/>
              <a:gd name="connsiteX0" fmla="*/ 3953 w 2799708"/>
              <a:gd name="connsiteY0" fmla="*/ 0 h 5569256"/>
              <a:gd name="connsiteX1" fmla="*/ 2799048 w 2799708"/>
              <a:gd name="connsiteY1" fmla="*/ 4657 h 5569256"/>
              <a:gd name="connsiteX2" fmla="*/ 2789465 w 2799708"/>
              <a:gd name="connsiteY2" fmla="*/ 5440472 h 5569256"/>
              <a:gd name="connsiteX3" fmla="*/ 1614949 w 2799708"/>
              <a:gd name="connsiteY3" fmla="*/ 5569256 h 5569256"/>
              <a:gd name="connsiteX4" fmla="*/ 0 w 2799708"/>
              <a:gd name="connsiteY4" fmla="*/ 4298516 h 5569256"/>
              <a:gd name="connsiteX5" fmla="*/ 3953 w 2799708"/>
              <a:gd name="connsiteY5" fmla="*/ 0 h 556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9708" h="5569256">
                <a:moveTo>
                  <a:pt x="3953" y="0"/>
                </a:moveTo>
                <a:lnTo>
                  <a:pt x="2799048" y="4657"/>
                </a:lnTo>
                <a:cubicBezTo>
                  <a:pt x="2803334" y="1816595"/>
                  <a:pt x="2785179" y="3628534"/>
                  <a:pt x="2789465" y="5440472"/>
                </a:cubicBezTo>
                <a:lnTo>
                  <a:pt x="1614949" y="5569256"/>
                </a:lnTo>
                <a:lnTo>
                  <a:pt x="0" y="4298516"/>
                </a:lnTo>
                <a:cubicBezTo>
                  <a:pt x="5058" y="2865677"/>
                  <a:pt x="-1105" y="1432839"/>
                  <a:pt x="3953" y="0"/>
                </a:cubicBezTo>
                <a:close/>
              </a:path>
            </a:pathLst>
          </a:custGeom>
        </p:spPr>
        <p:txBody>
          <a:bodyPr/>
          <a:lstStyle/>
          <a:p>
            <a:endParaRPr lang="fr-BE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5486400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pic>
        <p:nvPicPr>
          <p:cNvPr id="12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DFE8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14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5" name="Espace réservé de la date 3"/>
          <p:cNvSpPr txBox="1">
            <a:spLocks/>
          </p:cNvSpPr>
          <p:nvPr userDrawn="1"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7857FF-F414-4E34-83F0-688E3DB51F91}" type="datetime1">
              <a:rPr lang="fr-BE" smtClean="0"/>
              <a:pPr/>
              <a:t>07-03-23</a:t>
            </a:fld>
            <a:endParaRPr lang="fr-BE"/>
          </a:p>
        </p:txBody>
      </p:sp>
      <p:sp>
        <p:nvSpPr>
          <p:cNvPr id="16" name="Espace réservé du numéro de diapositive 5"/>
          <p:cNvSpPr txBox="1">
            <a:spLocks/>
          </p:cNvSpPr>
          <p:nvPr userDrawn="1"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7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9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5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e +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F8CE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7975798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4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0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+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/>
          <p:nvPr userDrawn="1"/>
        </p:nvSpPr>
        <p:spPr>
          <a:xfrm>
            <a:off x="0" y="4275743"/>
            <a:ext cx="9138896" cy="218646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51693"/>
              <a:gd name="connsiteY0" fmla="*/ 1667922 h 2085973"/>
              <a:gd name="connsiteX1" fmla="*/ 9151693 w 9151693"/>
              <a:gd name="connsiteY1" fmla="*/ 0 h 2085973"/>
              <a:gd name="connsiteX2" fmla="*/ 9146407 w 9151693"/>
              <a:gd name="connsiteY2" fmla="*/ 2085973 h 2085973"/>
              <a:gd name="connsiteX3" fmla="*/ 2407 w 9151693"/>
              <a:gd name="connsiteY3" fmla="*/ 2085973 h 2085973"/>
              <a:gd name="connsiteX4" fmla="*/ 0 w 9151693"/>
              <a:gd name="connsiteY4" fmla="*/ 1667922 h 2085973"/>
              <a:gd name="connsiteX0" fmla="*/ 0 w 9151693"/>
              <a:gd name="connsiteY0" fmla="*/ 4363414 h 4781465"/>
              <a:gd name="connsiteX1" fmla="*/ 9151693 w 9151693"/>
              <a:gd name="connsiteY1" fmla="*/ 0 h 4781465"/>
              <a:gd name="connsiteX2" fmla="*/ 9146407 w 9151693"/>
              <a:gd name="connsiteY2" fmla="*/ 4781465 h 4781465"/>
              <a:gd name="connsiteX3" fmla="*/ 2407 w 9151693"/>
              <a:gd name="connsiteY3" fmla="*/ 4781465 h 4781465"/>
              <a:gd name="connsiteX4" fmla="*/ 0 w 9151693"/>
              <a:gd name="connsiteY4" fmla="*/ 4363414 h 4781465"/>
              <a:gd name="connsiteX0" fmla="*/ 0 w 9151693"/>
              <a:gd name="connsiteY0" fmla="*/ 2264270 h 2682321"/>
              <a:gd name="connsiteX1" fmla="*/ 9151693 w 9151693"/>
              <a:gd name="connsiteY1" fmla="*/ 0 h 2682321"/>
              <a:gd name="connsiteX2" fmla="*/ 9146407 w 9151693"/>
              <a:gd name="connsiteY2" fmla="*/ 2682321 h 2682321"/>
              <a:gd name="connsiteX3" fmla="*/ 2407 w 9151693"/>
              <a:gd name="connsiteY3" fmla="*/ 2682321 h 2682321"/>
              <a:gd name="connsiteX4" fmla="*/ 0 w 9151693"/>
              <a:gd name="connsiteY4" fmla="*/ 2264270 h 2682321"/>
              <a:gd name="connsiteX0" fmla="*/ 6277 w 9149344"/>
              <a:gd name="connsiteY0" fmla="*/ 1746685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1746685 h 2682321"/>
              <a:gd name="connsiteX0" fmla="*/ 0 w 9151694"/>
              <a:gd name="connsiteY0" fmla="*/ 1220473 h 2682321"/>
              <a:gd name="connsiteX1" fmla="*/ 9151694 w 9151694"/>
              <a:gd name="connsiteY1" fmla="*/ 0 h 2682321"/>
              <a:gd name="connsiteX2" fmla="*/ 9146408 w 9151694"/>
              <a:gd name="connsiteY2" fmla="*/ 2682321 h 2682321"/>
              <a:gd name="connsiteX3" fmla="*/ 2408 w 9151694"/>
              <a:gd name="connsiteY3" fmla="*/ 2682321 h 2682321"/>
              <a:gd name="connsiteX4" fmla="*/ 0 w 9151694"/>
              <a:gd name="connsiteY4" fmla="*/ 1220473 h 2682321"/>
              <a:gd name="connsiteX0" fmla="*/ 6277 w 9149344"/>
              <a:gd name="connsiteY0" fmla="*/ 918549 h 2682321"/>
              <a:gd name="connsiteX1" fmla="*/ 9149344 w 9149344"/>
              <a:gd name="connsiteY1" fmla="*/ 0 h 2682321"/>
              <a:gd name="connsiteX2" fmla="*/ 9144058 w 9149344"/>
              <a:gd name="connsiteY2" fmla="*/ 2682321 h 2682321"/>
              <a:gd name="connsiteX3" fmla="*/ 58 w 9149344"/>
              <a:gd name="connsiteY3" fmla="*/ 2682321 h 2682321"/>
              <a:gd name="connsiteX4" fmla="*/ 6277 w 9149344"/>
              <a:gd name="connsiteY4" fmla="*/ 918549 h 2682321"/>
              <a:gd name="connsiteX0" fmla="*/ 6277 w 9149344"/>
              <a:gd name="connsiteY0" fmla="*/ 0 h 2816195"/>
              <a:gd name="connsiteX1" fmla="*/ 9149344 w 9149344"/>
              <a:gd name="connsiteY1" fmla="*/ 133874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668712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6277 w 9149344"/>
              <a:gd name="connsiteY0" fmla="*/ 0 h 2816195"/>
              <a:gd name="connsiteX1" fmla="*/ 9149344 w 9149344"/>
              <a:gd name="connsiteY1" fmla="*/ 806735 h 2816195"/>
              <a:gd name="connsiteX2" fmla="*/ 9144058 w 9149344"/>
              <a:gd name="connsiteY2" fmla="*/ 2816195 h 2816195"/>
              <a:gd name="connsiteX3" fmla="*/ 58 w 9149344"/>
              <a:gd name="connsiteY3" fmla="*/ 2816195 h 2816195"/>
              <a:gd name="connsiteX4" fmla="*/ 6277 w 9149344"/>
              <a:gd name="connsiteY4" fmla="*/ 0 h 2816195"/>
              <a:gd name="connsiteX0" fmla="*/ 0 w 9151693"/>
              <a:gd name="connsiteY0" fmla="*/ 0 h 2557402"/>
              <a:gd name="connsiteX1" fmla="*/ 9151693 w 9151693"/>
              <a:gd name="connsiteY1" fmla="*/ 547942 h 2557402"/>
              <a:gd name="connsiteX2" fmla="*/ 9146407 w 9151693"/>
              <a:gd name="connsiteY2" fmla="*/ 2557402 h 2557402"/>
              <a:gd name="connsiteX3" fmla="*/ 2407 w 9151693"/>
              <a:gd name="connsiteY3" fmla="*/ 2557402 h 2557402"/>
              <a:gd name="connsiteX4" fmla="*/ 0 w 9151693"/>
              <a:gd name="connsiteY4" fmla="*/ 0 h 2557402"/>
              <a:gd name="connsiteX0" fmla="*/ 0 w 9146407"/>
              <a:gd name="connsiteY0" fmla="*/ 0 h 2557402"/>
              <a:gd name="connsiteX1" fmla="*/ 6330855 w 9146407"/>
              <a:gd name="connsiteY1" fmla="*/ 384040 h 2557402"/>
              <a:gd name="connsiteX2" fmla="*/ 9146407 w 9146407"/>
              <a:gd name="connsiteY2" fmla="*/ 2557402 h 2557402"/>
              <a:gd name="connsiteX3" fmla="*/ 2407 w 9146407"/>
              <a:gd name="connsiteY3" fmla="*/ 2557402 h 2557402"/>
              <a:gd name="connsiteX4" fmla="*/ 0 w 9146407"/>
              <a:gd name="connsiteY4" fmla="*/ 0 h 2557402"/>
              <a:gd name="connsiteX0" fmla="*/ 0 w 9146407"/>
              <a:gd name="connsiteY0" fmla="*/ 0 h 2186467"/>
              <a:gd name="connsiteX1" fmla="*/ 6330855 w 9146407"/>
              <a:gd name="connsiteY1" fmla="*/ 13105 h 2186467"/>
              <a:gd name="connsiteX2" fmla="*/ 9146407 w 9146407"/>
              <a:gd name="connsiteY2" fmla="*/ 2186467 h 2186467"/>
              <a:gd name="connsiteX3" fmla="*/ 2407 w 9146407"/>
              <a:gd name="connsiteY3" fmla="*/ 2186467 h 2186467"/>
              <a:gd name="connsiteX4" fmla="*/ 0 w 9146407"/>
              <a:gd name="connsiteY4" fmla="*/ 0 h 21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407" h="2186467">
                <a:moveTo>
                  <a:pt x="0" y="0"/>
                </a:moveTo>
                <a:lnTo>
                  <a:pt x="6330855" y="13105"/>
                </a:lnTo>
                <a:lnTo>
                  <a:pt x="9146407" y="2186467"/>
                </a:lnTo>
                <a:lnTo>
                  <a:pt x="2407" y="2186467"/>
                </a:lnTo>
                <a:cubicBezTo>
                  <a:pt x="1605" y="2047117"/>
                  <a:pt x="802" y="139350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4328361" cy="4289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8650" y="899194"/>
            <a:ext cx="7975798" cy="3152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eu, pretium nunc.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Fusce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erat,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accumsan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porttitor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diam. 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ultrices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pretium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imperdiet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convallis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leo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egestas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Sed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luctus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venenatis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feugiat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magna a mi.</a:t>
            </a: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Praesent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facilisis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eu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Nunc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libero,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vulputate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dapibus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diam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sollicitudin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auctor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ligula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vestibulum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E213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fr-BE" dirty="0"/>
          </a:p>
        </p:txBody>
      </p:sp>
      <p:sp>
        <p:nvSpPr>
          <p:cNvPr id="9" name="Rectangle 3"/>
          <p:cNvSpPr/>
          <p:nvPr userDrawn="1"/>
        </p:nvSpPr>
        <p:spPr>
          <a:xfrm>
            <a:off x="0" y="5435806"/>
            <a:ext cx="9146545" cy="1422194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4625344"/>
            <a:ext cx="5359400" cy="10983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2C3D57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nunc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pellentesque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lacinia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rhoncus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sed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nibh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molestie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hendrerit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lobortis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rutrum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scelerisque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fr-BE" dirty="0"/>
          </a:p>
        </p:txBody>
      </p:sp>
      <p:pic>
        <p:nvPicPr>
          <p:cNvPr id="16" name="Picture 2" descr="C:\Users\ludovics\Downloads\lamp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645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ludovics\Desktop\NAMU-15-16220-Logo simplifie horiz-Negatif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8" y="5956997"/>
            <a:ext cx="1653580" cy="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B942F95-F37D-4915-BB5E-1CA830FFC103}" type="datetime1">
              <a:rPr lang="fr-BE" smtClean="0"/>
              <a:t>07-03-23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49287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A871FE0-C4E9-4C40-B2A1-32CF4DCACC06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3927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86" r:id="rId4"/>
    <p:sldLayoutId id="2147483695" r:id="rId5"/>
    <p:sldLayoutId id="2147483696" r:id="rId6"/>
    <p:sldLayoutId id="2147483697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84" r:id="rId15"/>
    <p:sldLayoutId id="2147483676" r:id="rId16"/>
    <p:sldLayoutId id="2147483681" r:id="rId17"/>
    <p:sldLayoutId id="2147483694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D45D1E-8CFB-4883-BF78-98FBC81D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42F95-F37D-4915-BB5E-1CA830FFC103}" type="datetime1">
              <a:rPr lang="fr-BE" smtClean="0"/>
              <a:t>07-03-23</a:t>
            </a:fld>
            <a:endParaRPr lang="fr-BE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3D95EC-BEF3-47A0-A5FB-7BD61B32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755BD2-2D2F-411B-AF69-E841CE4E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pPr/>
              <a:t>1</a:t>
            </a:fld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8D630D-42CC-4259-B873-FDBCB5FD9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1860" cy="685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CC2E32-63B8-4D14-BDB3-BB6D23B7E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0" y="292437"/>
            <a:ext cx="1800000" cy="180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9BDE97-F760-4CAC-BDE6-BACE8AF6B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69" y="746521"/>
            <a:ext cx="2251868" cy="9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A305D92-51FC-4D05-BBB6-92202093B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0" y="6020192"/>
            <a:ext cx="2087776" cy="6552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79E06EA-3DFE-4ED3-B2D5-AC74B00C93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03" y="5990495"/>
            <a:ext cx="549209" cy="63092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E7BE18B-C314-471D-9921-56CEA45015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25" y="6322214"/>
            <a:ext cx="1054344" cy="28055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1C57BB4-B287-4AFB-BF53-5023F5126E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82" y="6233898"/>
            <a:ext cx="2575478" cy="36887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7859942A-4A50-4F0F-A2BF-073B4DC85EA8}"/>
              </a:ext>
            </a:extLst>
          </p:cNvPr>
          <p:cNvSpPr txBox="1"/>
          <p:nvPr/>
        </p:nvSpPr>
        <p:spPr>
          <a:xfrm>
            <a:off x="1942331" y="2818701"/>
            <a:ext cx="6159338" cy="216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2F3D6B5-2333-4373-9EAA-1E34F2C0C932}"/>
              </a:ext>
            </a:extLst>
          </p:cNvPr>
          <p:cNvSpPr txBox="1"/>
          <p:nvPr/>
        </p:nvSpPr>
        <p:spPr>
          <a:xfrm>
            <a:off x="1259397" y="3142496"/>
            <a:ext cx="66252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/>
              <a:t>Chantier place de la Station &amp; boulevard Ernest </a:t>
            </a:r>
            <a:r>
              <a:rPr lang="fr-BE" sz="4400" b="1" dirty="0" err="1"/>
              <a:t>Mélot</a:t>
            </a:r>
            <a:endParaRPr lang="fr-BE" sz="4400" b="1" dirty="0"/>
          </a:p>
          <a:p>
            <a:pPr algn="ctr"/>
            <a:r>
              <a:rPr lang="fr-BE" sz="4400" b="1" dirty="0"/>
              <a:t>Conférence de presse</a:t>
            </a:r>
          </a:p>
          <a:p>
            <a:pPr algn="ctr"/>
            <a:r>
              <a:rPr lang="fr-BE" sz="4400" b="1" dirty="0"/>
              <a:t>8 mars 2023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D2DAE18-75D5-4009-9761-AA25D5A6CF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4" y="2166112"/>
            <a:ext cx="2408732" cy="684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7129E5E-E7B8-48A1-8098-AE53BDECC8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30" y="2027193"/>
            <a:ext cx="1656000" cy="83150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4509ED4-6C63-4B7A-9DBB-601C0A150C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80" y="6126467"/>
            <a:ext cx="931684" cy="49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11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10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10</a:t>
            </a:fld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3E167-0252-43F7-84F6-BA4D19990194}"/>
              </a:ext>
            </a:extLst>
          </p:cNvPr>
          <p:cNvSpPr txBox="1"/>
          <p:nvPr/>
        </p:nvSpPr>
        <p:spPr>
          <a:xfrm>
            <a:off x="628649" y="1431925"/>
            <a:ext cx="76927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  <a:lvl2pPr lvl="1"/>
          </a:lstStyle>
          <a:p>
            <a:pPr algn="just">
              <a:buFont typeface="+mj-lt"/>
              <a:buAutoNum type="alphaLcParenR" startAt="3"/>
            </a:pPr>
            <a:r>
              <a:rPr lang="fr-BE" dirty="0"/>
              <a:t>Réseau</a:t>
            </a:r>
          </a:p>
          <a:p>
            <a:pPr marL="0" indent="0" algn="just">
              <a:buNone/>
            </a:pPr>
            <a:endParaRPr lang="fr-BE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Réseau structurant wallon = 2.700 km de voiries</a:t>
            </a:r>
          </a:p>
          <a:p>
            <a:pPr lvl="1" algn="just"/>
            <a:endParaRPr lang="fr-BE" sz="1400" dirty="0"/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fr-BE" sz="1400" dirty="0"/>
              <a:t>876 km d’autoroutes</a:t>
            </a:r>
          </a:p>
          <a:p>
            <a:pPr lvl="2" algn="just"/>
            <a:endParaRPr lang="fr-BE" sz="1400" dirty="0"/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fr-BE" sz="1400" dirty="0"/>
              <a:t>1.455 km de nationales</a:t>
            </a:r>
          </a:p>
          <a:p>
            <a:pPr lvl="2" algn="just"/>
            <a:endParaRPr lang="fr-BE" sz="1400" dirty="0"/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fr-BE" sz="1400" dirty="0"/>
              <a:t>Environ 400 km d’échangeurs</a:t>
            </a:r>
          </a:p>
          <a:p>
            <a:pPr lvl="2" algn="just"/>
            <a:endParaRPr lang="fr-BE" sz="1400" dirty="0"/>
          </a:p>
          <a:p>
            <a:pPr lvl="2" algn="just"/>
            <a:r>
              <a:rPr lang="fr-BE" sz="1600" b="1" dirty="0">
                <a:sym typeface="Wingdings" panose="05000000000000000000" pitchFamily="2" charset="2"/>
              </a:rPr>
              <a:t></a:t>
            </a:r>
            <a:r>
              <a:rPr lang="fr-BE" sz="1400" dirty="0">
                <a:sym typeface="Wingdings" panose="05000000000000000000" pitchFamily="2" charset="2"/>
              </a:rPr>
              <a:t> Soumis à la redevance kilométrique poids lourds</a:t>
            </a:r>
            <a:endParaRPr lang="fr-BE" sz="1400" dirty="0"/>
          </a:p>
          <a:p>
            <a:pPr lvl="1" algn="just"/>
            <a:endParaRPr lang="fr-BE" dirty="0"/>
          </a:p>
          <a:p>
            <a:pPr lvl="1" algn="just"/>
            <a:endParaRPr lang="fr-BE" dirty="0"/>
          </a:p>
          <a:p>
            <a:pPr lvl="1" algn="just"/>
            <a:endParaRPr lang="fr-BE" dirty="0"/>
          </a:p>
          <a:p>
            <a:pPr lvl="1" algn="just"/>
            <a:endParaRPr lang="fr-BE" dirty="0"/>
          </a:p>
          <a:p>
            <a:pPr lvl="1" algn="just"/>
            <a:endParaRPr lang="fr-BE" dirty="0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D9009F3-3444-4BC3-8DB1-E9CABECF61F8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Héloïse WINANDY, Directrice Communications SOFICO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2BB008-3DFE-403E-904F-E7ECC880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6" y="4848360"/>
            <a:ext cx="2164813" cy="934424"/>
          </a:xfrm>
          <a:prstGeom prst="rect">
            <a:avLst/>
          </a:prstGeom>
        </p:spPr>
      </p:pic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926EA70B-4CEB-4538-81BF-3211982E2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7" y="1938336"/>
            <a:ext cx="5738664" cy="3487739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8D6AA442-7FEE-4569-B4E4-72A781FBF24D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600" dirty="0"/>
              <a:t>4. </a:t>
            </a:r>
            <a:r>
              <a:rPr lang="fr-BE" sz="3800" dirty="0"/>
              <a:t>Partenariats</a:t>
            </a:r>
            <a:r>
              <a:rPr lang="fr-BE" sz="3600" dirty="0"/>
              <a:t> et Financement SOFICO</a:t>
            </a:r>
          </a:p>
        </p:txBody>
      </p:sp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A07AA7D4-B18D-480F-8848-D0E46EA3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115300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11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3E167-0252-43F7-84F6-BA4D19990194}"/>
              </a:ext>
            </a:extLst>
          </p:cNvPr>
          <p:cNvSpPr txBox="1"/>
          <p:nvPr/>
        </p:nvSpPr>
        <p:spPr>
          <a:xfrm>
            <a:off x="213918" y="1589949"/>
            <a:ext cx="76927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  <a:lvl2pPr lvl="1"/>
          </a:lstStyle>
          <a:p>
            <a:pPr lvl="1" algn="just">
              <a:buFont typeface="+mj-lt"/>
              <a:buAutoNum type="alphaLcParenR" startAt="3"/>
            </a:pPr>
            <a:r>
              <a:rPr lang="fr-BE" dirty="0"/>
              <a:t>  Réseau</a:t>
            </a:r>
          </a:p>
          <a:p>
            <a:pPr marL="0" indent="0" algn="just">
              <a:buNone/>
            </a:pPr>
            <a:endParaRPr lang="fr-BE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Réseau structurant en province de Namur = 488,53 km de voiries</a:t>
            </a:r>
          </a:p>
          <a:p>
            <a:pPr lvl="1" algn="just"/>
            <a:endParaRPr lang="fr-BE" sz="1400" dirty="0"/>
          </a:p>
          <a:p>
            <a:pPr lvl="1" algn="just"/>
            <a:endParaRPr lang="fr-BE" dirty="0"/>
          </a:p>
          <a:p>
            <a:pPr lvl="1" algn="just"/>
            <a:endParaRPr lang="fr-BE" dirty="0"/>
          </a:p>
          <a:p>
            <a:pPr lvl="1" algn="just"/>
            <a:endParaRPr lang="fr-BE" dirty="0"/>
          </a:p>
          <a:p>
            <a:pPr lvl="1" algn="just"/>
            <a:endParaRPr lang="fr-BE" dirty="0"/>
          </a:p>
          <a:p>
            <a:pPr lvl="1" algn="just"/>
            <a:endParaRPr lang="fr-BE" dirty="0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D9009F3-3444-4BC3-8DB1-E9CABECF61F8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Héloïse WINANDY, Directrice Communications SOFICO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2BB008-3DFE-403E-904F-E7ECC880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6" y="4848360"/>
            <a:ext cx="2164813" cy="934424"/>
          </a:xfrm>
          <a:prstGeom prst="rect">
            <a:avLst/>
          </a:prstGeom>
        </p:spPr>
      </p:pic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0F8A5901-5020-4014-9D96-29FD1F3CB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30" y="898525"/>
            <a:ext cx="3973994" cy="4743844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1F346C3C-1052-42B9-8CDE-DB3C989AC698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600" dirty="0"/>
              <a:t>4. </a:t>
            </a:r>
            <a:r>
              <a:rPr lang="fr-BE" sz="3800" dirty="0"/>
              <a:t>Partenariats</a:t>
            </a:r>
            <a:r>
              <a:rPr lang="fr-BE" sz="3600" dirty="0"/>
              <a:t> et Financement SOFICO</a:t>
            </a:r>
          </a:p>
        </p:txBody>
      </p:sp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482BDDBA-BEC4-433E-AC13-7C4BEE47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52368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12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3E167-0252-43F7-84F6-BA4D19990194}"/>
              </a:ext>
            </a:extLst>
          </p:cNvPr>
          <p:cNvSpPr txBox="1"/>
          <p:nvPr/>
        </p:nvSpPr>
        <p:spPr>
          <a:xfrm>
            <a:off x="628649" y="1431925"/>
            <a:ext cx="7692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  <a:lvl2pPr lvl="1"/>
          </a:lstStyle>
          <a:p>
            <a:pPr>
              <a:buFont typeface="+mj-lt"/>
              <a:buAutoNum type="alphaLcParenR" startAt="4"/>
            </a:pPr>
            <a:r>
              <a:rPr lang="fr-BE" dirty="0"/>
              <a:t>Budget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D9009F3-3444-4BC3-8DB1-E9CABECF61F8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Héloïse WINANDY, Directrice Communications SOFICO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EE7E7091-0B32-43BE-867E-7C8765ED52CB}"/>
              </a:ext>
            </a:extLst>
          </p:cNvPr>
          <p:cNvSpPr txBox="1">
            <a:spLocks/>
          </p:cNvSpPr>
          <p:nvPr/>
        </p:nvSpPr>
        <p:spPr>
          <a:xfrm>
            <a:off x="628649" y="1955094"/>
            <a:ext cx="8357835" cy="38050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Wingdings" panose="05000000000000000000" pitchFamily="2" charset="2"/>
              <a:buChar char="Ø"/>
            </a:pPr>
            <a:r>
              <a:rPr lang="fr-BE" sz="1400" dirty="0"/>
              <a:t>Budget = </a:t>
            </a:r>
            <a:r>
              <a:rPr lang="fr-BE" sz="1400" b="1" dirty="0"/>
              <a:t>près de € 4,5 millions</a:t>
            </a:r>
          </a:p>
          <a:p>
            <a:pPr marL="457200" lvl="1" indent="0" algn="just">
              <a:buNone/>
            </a:pPr>
            <a:endParaRPr lang="fr-BE" sz="14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Dans le cadre du « PIMPT 2020-2027 » ou « Plan Infrastructures et Mobilité Pour Tous 2020-2027 » 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1800" dirty="0">
              <a:latin typeface="Calibri (Corps)"/>
              <a:ea typeface="Verdana" panose="020B0604030504040204" pitchFamily="34" charset="0"/>
            </a:endParaRPr>
          </a:p>
          <a:p>
            <a:pPr lvl="2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Génie civil = près de </a:t>
            </a:r>
            <a:r>
              <a:rPr lang="fr-FR" sz="1400" b="1" dirty="0">
                <a:latin typeface="Calibri (Corps)"/>
                <a:ea typeface="Verdana" panose="020B0604030504040204" pitchFamily="34" charset="0"/>
              </a:rPr>
              <a:t>€ 2 millions HTVA   </a:t>
            </a:r>
          </a:p>
          <a:p>
            <a:pPr marL="914400" lvl="2" indent="0" algn="just">
              <a:spcBef>
                <a:spcPts val="0"/>
              </a:spcBef>
              <a:buNone/>
            </a:pPr>
            <a:r>
              <a:rPr lang="fr-FR" sz="1400" b="1" dirty="0">
                <a:latin typeface="Calibri (Corps)"/>
                <a:ea typeface="Verdana" panose="020B0604030504040204" pitchFamily="34" charset="0"/>
              </a:rPr>
              <a:t> 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        	</a:t>
            </a:r>
            <a:r>
              <a:rPr lang="fr-FR" sz="1600" b="1" dirty="0">
                <a:latin typeface="Calibri (Corps)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sz="1400" dirty="0">
                <a:latin typeface="Calibri (Corps)"/>
                <a:ea typeface="Verdana" panose="020B0604030504040204" pitchFamily="34" charset="0"/>
                <a:sym typeface="Wingdings" panose="05000000000000000000" pitchFamily="2" charset="2"/>
              </a:rPr>
              <a:t>  </a:t>
            </a:r>
            <a:r>
              <a:rPr lang="fr-FR" sz="1400" dirty="0">
                <a:latin typeface="Calibri (Corps)"/>
                <a:ea typeface="Verdana" panose="020B0604030504040204" pitchFamily="34" charset="0"/>
              </a:rPr>
              <a:t>NONET SA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 lvl="2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Electromécanique = </a:t>
            </a:r>
            <a:r>
              <a:rPr lang="fr-FR" sz="1400" b="1" dirty="0">
                <a:latin typeface="Calibri (Corps)"/>
                <a:ea typeface="Verdana" panose="020B0604030504040204" pitchFamily="34" charset="0"/>
              </a:rPr>
              <a:t>€ 65.000 HTVA</a:t>
            </a:r>
          </a:p>
          <a:p>
            <a:pPr marL="914400" lvl="2" indent="0" algn="just">
              <a:spcBef>
                <a:spcPts val="0"/>
              </a:spcBef>
              <a:buNone/>
            </a:pPr>
            <a:endParaRPr lang="fr-FR" sz="1400" b="1" dirty="0">
              <a:latin typeface="Calibri (Corps)"/>
              <a:ea typeface="Verdana" panose="020B060403050404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r-FR" sz="1800" dirty="0">
                <a:latin typeface="Calibri (Corps)"/>
                <a:ea typeface="Verdana" panose="020B0604030504040204" pitchFamily="34" charset="0"/>
              </a:rPr>
              <a:t>	</a:t>
            </a:r>
            <a:r>
              <a:rPr lang="fr-FR" sz="1600" b="1" dirty="0">
                <a:latin typeface="Calibri (Corps)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sz="1400" dirty="0">
                <a:latin typeface="Calibri (Corps)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FR" sz="1400" dirty="0">
                <a:latin typeface="Calibri (Corps)"/>
                <a:ea typeface="Verdana" panose="020B0604030504040204" pitchFamily="34" charset="0"/>
              </a:rPr>
              <a:t>Association momentanée </a:t>
            </a:r>
            <a:r>
              <a:rPr lang="fr-FR" sz="1400" dirty="0" err="1">
                <a:latin typeface="Calibri (Corps)"/>
                <a:ea typeface="Verdana" panose="020B0604030504040204" pitchFamily="34" charset="0"/>
              </a:rPr>
              <a:t>Jacops</a:t>
            </a:r>
            <a:r>
              <a:rPr lang="fr-FR" sz="1400" dirty="0">
                <a:latin typeface="Calibri (Corps)"/>
                <a:ea typeface="Verdana" panose="020B0604030504040204" pitchFamily="34" charset="0"/>
              </a:rPr>
              <a:t>-</a:t>
            </a:r>
            <a:r>
              <a:rPr lang="fr-FR" sz="1400" dirty="0" err="1">
                <a:latin typeface="Calibri (Corps)"/>
                <a:ea typeface="Verdana" panose="020B0604030504040204" pitchFamily="34" charset="0"/>
              </a:rPr>
              <a:t>Genetec</a:t>
            </a:r>
            <a:r>
              <a:rPr lang="fr-FR" sz="1400" dirty="0">
                <a:latin typeface="Calibri (Corps)"/>
                <a:ea typeface="Verdana" panose="020B0604030504040204" pitchFamily="34" charset="0"/>
              </a:rPr>
              <a:t>-Yvan Paque-Collignon et la société simple 		Engie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 lvl="2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Génie civil = </a:t>
            </a:r>
            <a:r>
              <a:rPr lang="fr-FR" sz="1400" b="1" dirty="0">
                <a:latin typeface="Calibri (Corps)"/>
                <a:ea typeface="Verdana" panose="020B0604030504040204" pitchFamily="34" charset="0"/>
              </a:rPr>
              <a:t>près de € 2,45 millions TVAC</a:t>
            </a:r>
          </a:p>
          <a:p>
            <a:pPr marL="914400" lvl="2" indent="0" algn="just">
              <a:spcBef>
                <a:spcPts val="0"/>
              </a:spcBef>
              <a:buNone/>
            </a:pPr>
            <a:endParaRPr lang="fr-FR" sz="1400" b="1" dirty="0">
              <a:latin typeface="Calibri (Corps)"/>
              <a:ea typeface="Verdana" panose="020B0604030504040204" pitchFamily="34" charset="0"/>
            </a:endParaRPr>
          </a:p>
          <a:p>
            <a:pPr marL="914400" lvl="2" indent="0" algn="just">
              <a:spcBef>
                <a:spcPts val="0"/>
              </a:spcBef>
              <a:buNone/>
            </a:pPr>
            <a:r>
              <a:rPr lang="fr-FR" sz="1600" b="1" dirty="0">
                <a:latin typeface="Calibri (Corps)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sz="1400" dirty="0">
                <a:latin typeface="Calibri (Corps)"/>
                <a:ea typeface="Verdana" panose="020B0604030504040204" pitchFamily="34" charset="0"/>
                <a:sym typeface="Wingdings" panose="05000000000000000000" pitchFamily="2" charset="2"/>
              </a:rPr>
              <a:t> NONET SA</a:t>
            </a:r>
            <a:r>
              <a:rPr lang="fr-FR" sz="600" dirty="0">
                <a:latin typeface="Calibri (Corps)"/>
                <a:ea typeface="Verdana" panose="020B0604030504040204" pitchFamily="34" charset="0"/>
              </a:rPr>
              <a:t>		</a:t>
            </a:r>
          </a:p>
          <a:p>
            <a:pPr marL="457200" lvl="1" indent="0" algn="just">
              <a:buNone/>
            </a:pPr>
            <a:endParaRPr lang="fr-BE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9D2023A-F49C-4A1B-8F23-C7EBAD192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42" y="2878518"/>
            <a:ext cx="1924980" cy="8309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34BC4F-972E-4F1D-8435-80623F663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94" y="4442110"/>
            <a:ext cx="1235075" cy="1235075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F17089B5-A122-4193-9FEB-19F442867B2A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600" dirty="0"/>
              <a:t>4. </a:t>
            </a:r>
            <a:r>
              <a:rPr lang="fr-BE" sz="3800" dirty="0"/>
              <a:t>Partenariats</a:t>
            </a:r>
            <a:r>
              <a:rPr lang="fr-BE" sz="3600" dirty="0"/>
              <a:t> et Financement SOFICO</a:t>
            </a:r>
          </a:p>
        </p:txBody>
      </p:sp>
      <p:sp>
        <p:nvSpPr>
          <p:cNvPr id="21" name="Espace réservé du pied de page 2">
            <a:extLst>
              <a:ext uri="{FF2B5EF4-FFF2-40B4-BE49-F238E27FC236}">
                <a16:creationId xmlns:a16="http://schemas.microsoft.com/office/drawing/2014/main" id="{4A6F2DF5-DFA6-4DBA-8358-2A70746B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76845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13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3E167-0252-43F7-84F6-BA4D19990194}"/>
              </a:ext>
            </a:extLst>
          </p:cNvPr>
          <p:cNvSpPr txBox="1"/>
          <p:nvPr/>
        </p:nvSpPr>
        <p:spPr>
          <a:xfrm>
            <a:off x="628649" y="1368824"/>
            <a:ext cx="7692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  <a:lvl2pPr lvl="1"/>
          </a:lstStyle>
          <a:p>
            <a:pPr marL="0" indent="0">
              <a:buNone/>
            </a:pPr>
            <a:r>
              <a:rPr lang="fr-BE" dirty="0"/>
              <a:t>Situation actuelle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D9009F3-3444-4BC3-8DB1-E9CABECF61F8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Héloïse WINANDY, Directrice Communications SOFICO</a:t>
            </a:r>
          </a:p>
        </p:txBody>
      </p:sp>
      <p:pic>
        <p:nvPicPr>
          <p:cNvPr id="13" name="Image 12" descr="Une image contenant cité&#10;&#10;Description générée automatiquement">
            <a:extLst>
              <a:ext uri="{FF2B5EF4-FFF2-40B4-BE49-F238E27FC236}">
                <a16:creationId xmlns:a16="http://schemas.microsoft.com/office/drawing/2014/main" id="{5072F73C-5CEC-4AFD-A7F2-EAA6B4347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814"/>
            <a:ext cx="9144000" cy="394946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D092D190-E3A5-41FD-82A3-23B194CA0264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600" dirty="0"/>
              <a:t>4. </a:t>
            </a:r>
            <a:r>
              <a:rPr lang="fr-BE" sz="3800" dirty="0"/>
              <a:t>Partenariats</a:t>
            </a:r>
            <a:r>
              <a:rPr lang="fr-BE" sz="3600" dirty="0"/>
              <a:t> et Financement SOFICO</a:t>
            </a:r>
          </a:p>
        </p:txBody>
      </p:sp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9EEF1699-65D9-4AFD-BB0B-2E998AB2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79836D0-251A-43F3-9610-B4DCBC747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21" y="896058"/>
            <a:ext cx="1794982" cy="7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14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3E167-0252-43F7-84F6-BA4D19990194}"/>
              </a:ext>
            </a:extLst>
          </p:cNvPr>
          <p:cNvSpPr txBox="1"/>
          <p:nvPr/>
        </p:nvSpPr>
        <p:spPr>
          <a:xfrm>
            <a:off x="628649" y="1431925"/>
            <a:ext cx="7692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  <a:lvl2pPr lvl="1"/>
          </a:lstStyle>
          <a:p>
            <a:pPr marL="0" indent="0">
              <a:buNone/>
            </a:pPr>
            <a:r>
              <a:rPr lang="fr-BE" dirty="0"/>
              <a:t>Plan de projet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D9009F3-3444-4BC3-8DB1-E9CABECF61F8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Héloïse WINANDY, Directrice Communications SOFICO</a:t>
            </a:r>
          </a:p>
        </p:txBody>
      </p:sp>
      <p:pic>
        <p:nvPicPr>
          <p:cNvPr id="11" name="Image 10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94752C8E-B968-4A0D-8342-1BBCC0AD3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1" y="2293099"/>
            <a:ext cx="9206902" cy="2223837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33DE695A-E9D6-41EF-8A81-97F57B29F01B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600" dirty="0"/>
              <a:t>4. </a:t>
            </a:r>
            <a:r>
              <a:rPr lang="fr-BE" sz="3800" dirty="0"/>
              <a:t>Partenariats</a:t>
            </a:r>
            <a:r>
              <a:rPr lang="fr-BE" sz="3600" dirty="0"/>
              <a:t> et Financement SOFICO</a:t>
            </a:r>
          </a:p>
        </p:txBody>
      </p:sp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6FB78AFC-FA98-4176-9136-2C6FBF63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C4957B-9E9F-479B-8A8F-C3E73C4CC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21" y="896058"/>
            <a:ext cx="1794982" cy="7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29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815599-115B-4AA7-B4E7-22E275809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133DE4-42EA-45BA-B602-7775CC73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15</a:t>
            </a:fld>
            <a:endParaRPr lang="fr-BE"/>
          </a:p>
        </p:txBody>
      </p:sp>
      <p:pic>
        <p:nvPicPr>
          <p:cNvPr id="7" name="Espace réservé pour une image  2" descr="Une image contenant texte, bâtiment, terrain, extérieur&#10;&#10;Description générée automatiquement">
            <a:extLst>
              <a:ext uri="{FF2B5EF4-FFF2-40B4-BE49-F238E27FC236}">
                <a16:creationId xmlns:a16="http://schemas.microsoft.com/office/drawing/2014/main" id="{4B7A13E3-BFC9-46CA-B187-DB3184D0D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r="12286"/>
          <a:stretch>
            <a:fillRect/>
          </a:stretch>
        </p:blipFill>
        <p:spPr>
          <a:xfrm>
            <a:off x="6343650" y="0"/>
            <a:ext cx="2800350" cy="5568950"/>
          </a:xfrm>
          <a:custGeom>
            <a:avLst/>
            <a:gdLst>
              <a:gd name="connsiteX0" fmla="*/ 3 w 2826072"/>
              <a:gd name="connsiteY0" fmla="*/ 2469624 h 6465575"/>
              <a:gd name="connsiteX1" fmla="*/ 1413036 w 2826072"/>
              <a:gd name="connsiteY1" fmla="*/ 0 h 6465575"/>
              <a:gd name="connsiteX2" fmla="*/ 2826069 w 2826072"/>
              <a:gd name="connsiteY2" fmla="*/ 2469624 h 6465575"/>
              <a:gd name="connsiteX3" fmla="*/ 2286338 w 2826072"/>
              <a:gd name="connsiteY3" fmla="*/ 6465559 h 6465575"/>
              <a:gd name="connsiteX4" fmla="*/ 539734 w 2826072"/>
              <a:gd name="connsiteY4" fmla="*/ 6465559 h 6465575"/>
              <a:gd name="connsiteX5" fmla="*/ 3 w 2826072"/>
              <a:gd name="connsiteY5" fmla="*/ 2469624 h 6465575"/>
              <a:gd name="connsiteX0" fmla="*/ 0 w 2949891"/>
              <a:gd name="connsiteY0" fmla="*/ 12174 h 6465559"/>
              <a:gd name="connsiteX1" fmla="*/ 1536858 w 2949891"/>
              <a:gd name="connsiteY1" fmla="*/ 0 h 6465559"/>
              <a:gd name="connsiteX2" fmla="*/ 2949891 w 2949891"/>
              <a:gd name="connsiteY2" fmla="*/ 2469624 h 6465559"/>
              <a:gd name="connsiteX3" fmla="*/ 2410160 w 2949891"/>
              <a:gd name="connsiteY3" fmla="*/ 6465559 h 6465559"/>
              <a:gd name="connsiteX4" fmla="*/ 663556 w 2949891"/>
              <a:gd name="connsiteY4" fmla="*/ 6465559 h 6465559"/>
              <a:gd name="connsiteX5" fmla="*/ 0 w 2949891"/>
              <a:gd name="connsiteY5" fmla="*/ 12174 h 6465559"/>
              <a:gd name="connsiteX0" fmla="*/ 0 w 2949891"/>
              <a:gd name="connsiteY0" fmla="*/ 12174 h 6465559"/>
              <a:gd name="connsiteX1" fmla="*/ 1536858 w 2949891"/>
              <a:gd name="connsiteY1" fmla="*/ 0 h 6465559"/>
              <a:gd name="connsiteX2" fmla="*/ 2949891 w 2949891"/>
              <a:gd name="connsiteY2" fmla="*/ 2469624 h 6465559"/>
              <a:gd name="connsiteX3" fmla="*/ 2410160 w 2949891"/>
              <a:gd name="connsiteY3" fmla="*/ 6465559 h 6465559"/>
              <a:gd name="connsiteX4" fmla="*/ 158731 w 2949891"/>
              <a:gd name="connsiteY4" fmla="*/ 4293859 h 6465559"/>
              <a:gd name="connsiteX5" fmla="*/ 0 w 2949891"/>
              <a:gd name="connsiteY5" fmla="*/ 12174 h 6465559"/>
              <a:gd name="connsiteX0" fmla="*/ 0 w 2949891"/>
              <a:gd name="connsiteY0" fmla="*/ 12174 h 5570209"/>
              <a:gd name="connsiteX1" fmla="*/ 1536858 w 2949891"/>
              <a:gd name="connsiteY1" fmla="*/ 0 h 5570209"/>
              <a:gd name="connsiteX2" fmla="*/ 2949891 w 2949891"/>
              <a:gd name="connsiteY2" fmla="*/ 2469624 h 5570209"/>
              <a:gd name="connsiteX3" fmla="*/ 1762460 w 2949891"/>
              <a:gd name="connsiteY3" fmla="*/ 5570209 h 5570209"/>
              <a:gd name="connsiteX4" fmla="*/ 158731 w 2949891"/>
              <a:gd name="connsiteY4" fmla="*/ 4293859 h 5570209"/>
              <a:gd name="connsiteX5" fmla="*/ 0 w 2949891"/>
              <a:gd name="connsiteY5" fmla="*/ 12174 h 5570209"/>
              <a:gd name="connsiteX0" fmla="*/ 0 w 2959416"/>
              <a:gd name="connsiteY0" fmla="*/ 12174 h 5570209"/>
              <a:gd name="connsiteX1" fmla="*/ 1536858 w 2959416"/>
              <a:gd name="connsiteY1" fmla="*/ 0 h 5570209"/>
              <a:gd name="connsiteX2" fmla="*/ 2959416 w 2959416"/>
              <a:gd name="connsiteY2" fmla="*/ 5441424 h 5570209"/>
              <a:gd name="connsiteX3" fmla="*/ 1762460 w 2959416"/>
              <a:gd name="connsiteY3" fmla="*/ 5570209 h 5570209"/>
              <a:gd name="connsiteX4" fmla="*/ 158731 w 2959416"/>
              <a:gd name="connsiteY4" fmla="*/ 4293859 h 5570209"/>
              <a:gd name="connsiteX5" fmla="*/ 0 w 2959416"/>
              <a:gd name="connsiteY5" fmla="*/ 12174 h 5570209"/>
              <a:gd name="connsiteX0" fmla="*/ 0 w 2959416"/>
              <a:gd name="connsiteY0" fmla="*/ 12174 h 5570209"/>
              <a:gd name="connsiteX1" fmla="*/ 2946558 w 2959416"/>
              <a:gd name="connsiteY1" fmla="*/ 0 h 5570209"/>
              <a:gd name="connsiteX2" fmla="*/ 2959416 w 2959416"/>
              <a:gd name="connsiteY2" fmla="*/ 5441424 h 5570209"/>
              <a:gd name="connsiteX3" fmla="*/ 1762460 w 2959416"/>
              <a:gd name="connsiteY3" fmla="*/ 5570209 h 5570209"/>
              <a:gd name="connsiteX4" fmla="*/ 158731 w 2959416"/>
              <a:gd name="connsiteY4" fmla="*/ 4293859 h 5570209"/>
              <a:gd name="connsiteX5" fmla="*/ 0 w 2959416"/>
              <a:gd name="connsiteY5" fmla="*/ 12174 h 5570209"/>
              <a:gd name="connsiteX0" fmla="*/ 0 w 2959416"/>
              <a:gd name="connsiteY0" fmla="*/ 0 h 5558035"/>
              <a:gd name="connsiteX1" fmla="*/ 2896070 w 2959416"/>
              <a:gd name="connsiteY1" fmla="*/ 43924 h 5558035"/>
              <a:gd name="connsiteX2" fmla="*/ 2959416 w 2959416"/>
              <a:gd name="connsiteY2" fmla="*/ 5429250 h 5558035"/>
              <a:gd name="connsiteX3" fmla="*/ 1762460 w 2959416"/>
              <a:gd name="connsiteY3" fmla="*/ 5558035 h 5558035"/>
              <a:gd name="connsiteX4" fmla="*/ 158731 w 2959416"/>
              <a:gd name="connsiteY4" fmla="*/ 4281685 h 5558035"/>
              <a:gd name="connsiteX5" fmla="*/ 0 w 2959416"/>
              <a:gd name="connsiteY5" fmla="*/ 0 h 5558035"/>
              <a:gd name="connsiteX0" fmla="*/ 0 w 2959416"/>
              <a:gd name="connsiteY0" fmla="*/ 656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58731 w 2959416"/>
              <a:gd name="connsiteY4" fmla="*/ 4288249 h 5564599"/>
              <a:gd name="connsiteX5" fmla="*/ 0 w 2959416"/>
              <a:gd name="connsiteY5" fmla="*/ 6564 h 5564599"/>
              <a:gd name="connsiteX0" fmla="*/ 0 w 2959416"/>
              <a:gd name="connsiteY0" fmla="*/ 95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58731 w 2959416"/>
              <a:gd name="connsiteY4" fmla="*/ 4288249 h 5564599"/>
              <a:gd name="connsiteX5" fmla="*/ 0 w 2959416"/>
              <a:gd name="connsiteY5" fmla="*/ 954 h 5564599"/>
              <a:gd name="connsiteX0" fmla="*/ 0 w 2959416"/>
              <a:gd name="connsiteY0" fmla="*/ 954 h 5564599"/>
              <a:gd name="connsiteX1" fmla="*/ 2946559 w 2959416"/>
              <a:gd name="connsiteY1" fmla="*/ 0 h 5564599"/>
              <a:gd name="connsiteX2" fmla="*/ 2959416 w 2959416"/>
              <a:gd name="connsiteY2" fmla="*/ 5435814 h 5564599"/>
              <a:gd name="connsiteX3" fmla="*/ 1762460 w 2959416"/>
              <a:gd name="connsiteY3" fmla="*/ 5564599 h 5564599"/>
              <a:gd name="connsiteX4" fmla="*/ 147511 w 2959416"/>
              <a:gd name="connsiteY4" fmla="*/ 4293859 h 5564599"/>
              <a:gd name="connsiteX5" fmla="*/ 0 w 2959416"/>
              <a:gd name="connsiteY5" fmla="*/ 954 h 5564599"/>
              <a:gd name="connsiteX0" fmla="*/ 0 w 2819171"/>
              <a:gd name="connsiteY0" fmla="*/ 12173 h 5564599"/>
              <a:gd name="connsiteX1" fmla="*/ 2806314 w 2819171"/>
              <a:gd name="connsiteY1" fmla="*/ 0 h 5564599"/>
              <a:gd name="connsiteX2" fmla="*/ 2819171 w 2819171"/>
              <a:gd name="connsiteY2" fmla="*/ 5435814 h 5564599"/>
              <a:gd name="connsiteX3" fmla="*/ 1622215 w 2819171"/>
              <a:gd name="connsiteY3" fmla="*/ 5564599 h 5564599"/>
              <a:gd name="connsiteX4" fmla="*/ 7266 w 2819171"/>
              <a:gd name="connsiteY4" fmla="*/ 4293859 h 5564599"/>
              <a:gd name="connsiteX5" fmla="*/ 0 w 2819171"/>
              <a:gd name="connsiteY5" fmla="*/ 12173 h 5564599"/>
              <a:gd name="connsiteX0" fmla="*/ 2639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26393 w 2811905"/>
              <a:gd name="connsiteY5" fmla="*/ 0 h 5569256"/>
              <a:gd name="connsiteX0" fmla="*/ 1517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15173 w 2811905"/>
              <a:gd name="connsiteY5" fmla="*/ 0 h 5569256"/>
              <a:gd name="connsiteX0" fmla="*/ 395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3953 w 2811905"/>
              <a:gd name="connsiteY5" fmla="*/ 0 h 5569256"/>
              <a:gd name="connsiteX0" fmla="*/ 3953 w 2811905"/>
              <a:gd name="connsiteY0" fmla="*/ 0 h 5569256"/>
              <a:gd name="connsiteX1" fmla="*/ 2799048 w 2811905"/>
              <a:gd name="connsiteY1" fmla="*/ 4657 h 5569256"/>
              <a:gd name="connsiteX2" fmla="*/ 2811905 w 2811905"/>
              <a:gd name="connsiteY2" fmla="*/ 5440471 h 5569256"/>
              <a:gd name="connsiteX3" fmla="*/ 1614949 w 2811905"/>
              <a:gd name="connsiteY3" fmla="*/ 5569256 h 5569256"/>
              <a:gd name="connsiteX4" fmla="*/ 0 w 2811905"/>
              <a:gd name="connsiteY4" fmla="*/ 4298516 h 5569256"/>
              <a:gd name="connsiteX5" fmla="*/ 3953 w 2811905"/>
              <a:gd name="connsiteY5" fmla="*/ 0 h 5569256"/>
              <a:gd name="connsiteX0" fmla="*/ 3953 w 2799954"/>
              <a:gd name="connsiteY0" fmla="*/ 0 h 5569256"/>
              <a:gd name="connsiteX1" fmla="*/ 2799048 w 2799954"/>
              <a:gd name="connsiteY1" fmla="*/ 4657 h 5569256"/>
              <a:gd name="connsiteX2" fmla="*/ 2795076 w 2799954"/>
              <a:gd name="connsiteY2" fmla="*/ 5446081 h 5569256"/>
              <a:gd name="connsiteX3" fmla="*/ 1614949 w 2799954"/>
              <a:gd name="connsiteY3" fmla="*/ 5569256 h 5569256"/>
              <a:gd name="connsiteX4" fmla="*/ 0 w 2799954"/>
              <a:gd name="connsiteY4" fmla="*/ 4298516 h 5569256"/>
              <a:gd name="connsiteX5" fmla="*/ 3953 w 2799954"/>
              <a:gd name="connsiteY5" fmla="*/ 0 h 5569256"/>
              <a:gd name="connsiteX0" fmla="*/ 3953 w 2799476"/>
              <a:gd name="connsiteY0" fmla="*/ 0 h 5569256"/>
              <a:gd name="connsiteX1" fmla="*/ 2799048 w 2799476"/>
              <a:gd name="connsiteY1" fmla="*/ 4657 h 5569256"/>
              <a:gd name="connsiteX2" fmla="*/ 2778246 w 2799476"/>
              <a:gd name="connsiteY2" fmla="*/ 5440472 h 5569256"/>
              <a:gd name="connsiteX3" fmla="*/ 1614949 w 2799476"/>
              <a:gd name="connsiteY3" fmla="*/ 5569256 h 5569256"/>
              <a:gd name="connsiteX4" fmla="*/ 0 w 2799476"/>
              <a:gd name="connsiteY4" fmla="*/ 4298516 h 5569256"/>
              <a:gd name="connsiteX5" fmla="*/ 3953 w 2799476"/>
              <a:gd name="connsiteY5" fmla="*/ 0 h 5569256"/>
              <a:gd name="connsiteX0" fmla="*/ 3953 w 2799708"/>
              <a:gd name="connsiteY0" fmla="*/ 0 h 5569256"/>
              <a:gd name="connsiteX1" fmla="*/ 2799048 w 2799708"/>
              <a:gd name="connsiteY1" fmla="*/ 4657 h 5569256"/>
              <a:gd name="connsiteX2" fmla="*/ 2789465 w 2799708"/>
              <a:gd name="connsiteY2" fmla="*/ 5412423 h 5569256"/>
              <a:gd name="connsiteX3" fmla="*/ 1614949 w 2799708"/>
              <a:gd name="connsiteY3" fmla="*/ 5569256 h 5569256"/>
              <a:gd name="connsiteX4" fmla="*/ 0 w 2799708"/>
              <a:gd name="connsiteY4" fmla="*/ 4298516 h 5569256"/>
              <a:gd name="connsiteX5" fmla="*/ 3953 w 2799708"/>
              <a:gd name="connsiteY5" fmla="*/ 0 h 5569256"/>
              <a:gd name="connsiteX0" fmla="*/ 3953 w 2799708"/>
              <a:gd name="connsiteY0" fmla="*/ 0 h 5569256"/>
              <a:gd name="connsiteX1" fmla="*/ 2799048 w 2799708"/>
              <a:gd name="connsiteY1" fmla="*/ 4657 h 5569256"/>
              <a:gd name="connsiteX2" fmla="*/ 2789465 w 2799708"/>
              <a:gd name="connsiteY2" fmla="*/ 5440472 h 5569256"/>
              <a:gd name="connsiteX3" fmla="*/ 1614949 w 2799708"/>
              <a:gd name="connsiteY3" fmla="*/ 5569256 h 5569256"/>
              <a:gd name="connsiteX4" fmla="*/ 0 w 2799708"/>
              <a:gd name="connsiteY4" fmla="*/ 4298516 h 5569256"/>
              <a:gd name="connsiteX5" fmla="*/ 3953 w 2799708"/>
              <a:gd name="connsiteY5" fmla="*/ 0 h 556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9708" h="5569256">
                <a:moveTo>
                  <a:pt x="3953" y="0"/>
                </a:moveTo>
                <a:lnTo>
                  <a:pt x="2799048" y="4657"/>
                </a:lnTo>
                <a:cubicBezTo>
                  <a:pt x="2803334" y="1816595"/>
                  <a:pt x="2785179" y="3628534"/>
                  <a:pt x="2789465" y="5440472"/>
                </a:cubicBezTo>
                <a:lnTo>
                  <a:pt x="1614949" y="5569256"/>
                </a:lnTo>
                <a:lnTo>
                  <a:pt x="0" y="4298516"/>
                </a:lnTo>
                <a:cubicBezTo>
                  <a:pt x="5058" y="2865677"/>
                  <a:pt x="-1105" y="1432839"/>
                  <a:pt x="3953" y="0"/>
                </a:cubicBezTo>
                <a:close/>
              </a:path>
            </a:pathLst>
          </a:cu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B24BB23-E3EB-4BED-9B96-6D5D223EE956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</a:t>
            </a:r>
          </a:p>
          <a:p>
            <a:r>
              <a:rPr lang="fr-BE" sz="3200" dirty="0"/>
              <a:t>des lignes TEC</a:t>
            </a: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7C94A8BD-6E02-4715-A2E4-924B021C02B7}"/>
              </a:ext>
            </a:extLst>
          </p:cNvPr>
          <p:cNvSpPr txBox="1">
            <a:spLocks/>
          </p:cNvSpPr>
          <p:nvPr/>
        </p:nvSpPr>
        <p:spPr>
          <a:xfrm>
            <a:off x="628651" y="115887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</a:t>
            </a:r>
          </a:p>
          <a:p>
            <a:r>
              <a:rPr lang="fr-BE" dirty="0"/>
              <a:t>TEC Namur - Luxembourg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34CADBD4-FD87-48F5-BB3C-B4F443F785EE}"/>
              </a:ext>
            </a:extLst>
          </p:cNvPr>
          <p:cNvSpPr txBox="1">
            <a:spLocks/>
          </p:cNvSpPr>
          <p:nvPr/>
        </p:nvSpPr>
        <p:spPr>
          <a:xfrm>
            <a:off x="628650" y="2046134"/>
            <a:ext cx="6362954" cy="35523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/>
              <a:t>Le TEC s’adapte (action / réaction)</a:t>
            </a:r>
          </a:p>
          <a:p>
            <a:pPr marL="0" indent="0">
              <a:buNone/>
            </a:pPr>
            <a:endParaRPr lang="fr-FR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Plus grand pôle TEC en province de Namur :</a:t>
            </a:r>
          </a:p>
          <a:p>
            <a:pPr marL="342900" indent="-342900"/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1300" dirty="0">
                <a:latin typeface="Calibri (Corps)"/>
                <a:ea typeface="Verdana" panose="020B0604030504040204" pitchFamily="34" charset="0"/>
              </a:rPr>
              <a:t>Chaque jour, 46 lignes de bus et 2000 passages aux arrêts</a:t>
            </a:r>
          </a:p>
          <a:p>
            <a:endParaRPr lang="fr-FR" sz="1300" dirty="0">
              <a:latin typeface="Calibri (Corps)"/>
              <a:ea typeface="Verdana" panose="020B0604030504040204" pitchFamily="34" charset="0"/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1300" dirty="0">
                <a:latin typeface="Calibri (Corps)"/>
                <a:ea typeface="Verdana" panose="020B0604030504040204" pitchFamily="34" charset="0"/>
              </a:rPr>
              <a:t>Nombreux quais répartis sur et en périphérie de la Place </a:t>
            </a:r>
          </a:p>
          <a:p>
            <a:pPr lvl="1" indent="0">
              <a:buNone/>
            </a:pPr>
            <a:r>
              <a:rPr lang="fr-FR" sz="1300" dirty="0">
                <a:latin typeface="Calibri (Corps)"/>
                <a:ea typeface="Verdana" panose="020B0604030504040204" pitchFamily="34" charset="0"/>
              </a:rPr>
              <a:t>	  de la Station</a:t>
            </a:r>
          </a:p>
          <a:p>
            <a:pPr marL="0" indent="0">
              <a:buNone/>
            </a:pPr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Notre objectif : pour chaque phase de travaux, limiter l’impact voyageurs et communiquer simplement</a:t>
            </a:r>
          </a:p>
          <a:p>
            <a:pPr marL="342900" indent="-342900"/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Collaboration étroite avec Ores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A86212E-A79F-47B0-9149-96A1CC58D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67" y="4704933"/>
            <a:ext cx="1189489" cy="631916"/>
          </a:xfrm>
          <a:prstGeom prst="rect">
            <a:avLst/>
          </a:prstGeom>
        </p:spPr>
      </p:pic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524DF3B7-1D65-4387-94CE-99EFF623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389892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815599-115B-4AA7-B4E7-22E275809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133DE4-42EA-45BA-B602-7775CC73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16</a:t>
            </a:fld>
            <a:endParaRPr lang="fr-BE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B24BB23-E3EB-4BED-9B96-6D5D223EE956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des lignes TEC</a:t>
            </a: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7C94A8BD-6E02-4715-A2E4-924B021C02B7}"/>
              </a:ext>
            </a:extLst>
          </p:cNvPr>
          <p:cNvSpPr txBox="1">
            <a:spLocks/>
          </p:cNvSpPr>
          <p:nvPr/>
        </p:nvSpPr>
        <p:spPr>
          <a:xfrm>
            <a:off x="628651" y="937403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TEC Namur - Luxembourg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34CADBD4-FD87-48F5-BB3C-B4F443F785EE}"/>
              </a:ext>
            </a:extLst>
          </p:cNvPr>
          <p:cNvSpPr txBox="1">
            <a:spLocks/>
          </p:cNvSpPr>
          <p:nvPr/>
        </p:nvSpPr>
        <p:spPr>
          <a:xfrm>
            <a:off x="626474" y="1652838"/>
            <a:ext cx="6362954" cy="35523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/>
              <a:t>Grands principes de circulation</a:t>
            </a:r>
          </a:p>
          <a:p>
            <a:pPr marL="0" indent="0">
              <a:buNone/>
            </a:pPr>
            <a:endParaRPr lang="fr-FR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Impacts lignes urbaines et périphériques</a:t>
            </a:r>
          </a:p>
          <a:p>
            <a:pPr marL="342900" indent="-342900"/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4 flux de lignes périphériques convergent vers la place de la Station</a:t>
            </a:r>
          </a:p>
          <a:p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1400" dirty="0">
                <a:latin typeface="Calibri (Corps)"/>
                <a:ea typeface="Verdana" panose="020B0604030504040204" pitchFamily="34" charset="0"/>
              </a:rPr>
              <a:t>Activation des 2 quais provisoires</a:t>
            </a:r>
          </a:p>
          <a:p>
            <a:pPr lvl="1" indent="0">
              <a:buNone/>
            </a:pPr>
            <a:endParaRPr lang="fr-FR" sz="1300" dirty="0">
              <a:latin typeface="Calibri (Corps)"/>
              <a:ea typeface="Verdana" panose="020B0604030504040204" pitchFamily="34" charset="0"/>
            </a:endParaRPr>
          </a:p>
          <a:p>
            <a:pPr marL="1314450" lvl="2" indent="-171450">
              <a:buFont typeface="Wingdings" panose="05000000000000000000" pitchFamily="2" charset="2"/>
              <a:buChar char="à"/>
            </a:pPr>
            <a:r>
              <a:rPr lang="fr-FR" sz="1400" dirty="0">
                <a:latin typeface="Calibri (Corps)"/>
                <a:ea typeface="Verdana" panose="020B0604030504040204" pitchFamily="34" charset="0"/>
                <a:sym typeface="Wingdings" panose="05000000000000000000" pitchFamily="2" charset="2"/>
              </a:rPr>
              <a:t> Quai Boulevard du Nord</a:t>
            </a:r>
          </a:p>
          <a:p>
            <a:pPr marL="1314450" lvl="2" indent="-171450">
              <a:buFont typeface="Wingdings" panose="05000000000000000000" pitchFamily="2" charset="2"/>
              <a:buChar char="à"/>
            </a:pPr>
            <a:r>
              <a:rPr lang="fr-FR" sz="1400" dirty="0">
                <a:latin typeface="Calibri (Corps)"/>
                <a:ea typeface="Verdana" panose="020B0604030504040204" pitchFamily="34" charset="0"/>
                <a:sym typeface="Wingdings" panose="05000000000000000000" pitchFamily="2" charset="2"/>
              </a:rPr>
              <a:t> Quai rue Godefroid</a:t>
            </a:r>
            <a:endParaRPr lang="fr-FR" sz="1400" dirty="0">
              <a:latin typeface="Calibri (Corps)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fr-FR" sz="1400" dirty="0">
              <a:latin typeface="Calibri (Corps)"/>
              <a:ea typeface="Verdana" panose="020B060403050404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1BB7116-8203-4468-A362-4F7EEFB6D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04" y="4333256"/>
            <a:ext cx="1525922" cy="810646"/>
          </a:xfrm>
          <a:prstGeom prst="rect">
            <a:avLst/>
          </a:prstGeom>
        </p:spPr>
      </p:pic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47479089-0A94-4EE1-8389-C96B94D9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4137799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17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17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2E6A017-45A8-485B-99B5-B591D96C43E6}"/>
              </a:ext>
            </a:extLst>
          </p:cNvPr>
          <p:cNvSpPr txBox="1">
            <a:spLocks/>
          </p:cNvSpPr>
          <p:nvPr/>
        </p:nvSpPr>
        <p:spPr>
          <a:xfrm>
            <a:off x="628648" y="306013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des lignes TEC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19E27004-1D88-4CB8-9FB2-663BD425BF3A}"/>
              </a:ext>
            </a:extLst>
          </p:cNvPr>
          <p:cNvSpPr txBox="1">
            <a:spLocks/>
          </p:cNvSpPr>
          <p:nvPr/>
        </p:nvSpPr>
        <p:spPr>
          <a:xfrm>
            <a:off x="628648" y="868969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TEC Namur - Luxembourg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F950DC41-6659-4E4E-B26A-B48CECC3B9F2}"/>
              </a:ext>
            </a:extLst>
          </p:cNvPr>
          <p:cNvSpPr txBox="1">
            <a:spLocks/>
          </p:cNvSpPr>
          <p:nvPr/>
        </p:nvSpPr>
        <p:spPr>
          <a:xfrm>
            <a:off x="628648" y="1363779"/>
            <a:ext cx="8353895" cy="4289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latin typeface="+mn-lt"/>
                <a:ea typeface="+mn-ea"/>
                <a:cs typeface="+mn-cs"/>
              </a:rPr>
              <a:t>Adaptation provisoire des itinéraires TEC – lignes périphériques</a:t>
            </a:r>
            <a:br>
              <a:rPr lang="fr-FR" sz="1800" dirty="0">
                <a:latin typeface="+mn-lt"/>
                <a:ea typeface="+mn-ea"/>
                <a:cs typeface="+mn-cs"/>
              </a:rPr>
            </a:br>
            <a:endParaRPr lang="fr-FR" sz="1800" dirty="0">
              <a:latin typeface="+mn-lt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flux 1 :  </a:t>
            </a:r>
          </a:p>
          <a:p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Avenue de Stassart / Salzinnes</a:t>
            </a:r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4001C1D-032A-4456-AA1B-638A8EA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19" y="1779701"/>
            <a:ext cx="5664198" cy="400850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36F61AC-55C4-4A48-AC07-C52A2B210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977564"/>
            <a:ext cx="1525922" cy="810646"/>
          </a:xfrm>
          <a:prstGeom prst="rect">
            <a:avLst/>
          </a:prstGeom>
        </p:spPr>
      </p:pic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D2B82E47-79AC-4A8D-B7F8-1F18ABF1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101149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18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18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2E6A017-45A8-485B-99B5-B591D96C43E6}"/>
              </a:ext>
            </a:extLst>
          </p:cNvPr>
          <p:cNvSpPr txBox="1">
            <a:spLocks/>
          </p:cNvSpPr>
          <p:nvPr/>
        </p:nvSpPr>
        <p:spPr>
          <a:xfrm>
            <a:off x="628648" y="306013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des lignes TEC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19E27004-1D88-4CB8-9FB2-663BD425BF3A}"/>
              </a:ext>
            </a:extLst>
          </p:cNvPr>
          <p:cNvSpPr txBox="1">
            <a:spLocks/>
          </p:cNvSpPr>
          <p:nvPr/>
        </p:nvSpPr>
        <p:spPr>
          <a:xfrm>
            <a:off x="628648" y="868969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TEC Namur - Luxembourg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F950DC41-6659-4E4E-B26A-B48CECC3B9F2}"/>
              </a:ext>
            </a:extLst>
          </p:cNvPr>
          <p:cNvSpPr txBox="1">
            <a:spLocks/>
          </p:cNvSpPr>
          <p:nvPr/>
        </p:nvSpPr>
        <p:spPr>
          <a:xfrm>
            <a:off x="628648" y="1363779"/>
            <a:ext cx="8353895" cy="4289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latin typeface="+mn-lt"/>
                <a:ea typeface="+mn-ea"/>
                <a:cs typeface="+mn-cs"/>
              </a:rPr>
              <a:t>Adaptation provisoire des itinéraires TEC – lignes périphériques</a:t>
            </a:r>
            <a:br>
              <a:rPr lang="fr-FR" sz="1800" dirty="0">
                <a:latin typeface="+mn-lt"/>
                <a:ea typeface="+mn-ea"/>
                <a:cs typeface="+mn-cs"/>
              </a:rPr>
            </a:br>
            <a:endParaRPr lang="fr-FR" sz="1800" dirty="0">
              <a:latin typeface="+mn-lt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flux 2 :  </a:t>
            </a:r>
          </a:p>
          <a:p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Boulevard Cauchy</a:t>
            </a:r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36F61AC-55C4-4A48-AC07-C52A2B210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977564"/>
            <a:ext cx="1525922" cy="810646"/>
          </a:xfrm>
          <a:prstGeom prst="rect">
            <a:avLst/>
          </a:prstGeom>
        </p:spPr>
      </p:pic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28060280-2FAA-4F4F-B2D7-5EBD46D8F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68" y="1690553"/>
            <a:ext cx="5790169" cy="4097657"/>
          </a:xfrm>
          <a:prstGeom prst="rect">
            <a:avLst/>
          </a:prstGeom>
        </p:spPr>
      </p:pic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D8BA8E6E-7662-4701-9378-056695F7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637028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19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19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2E6A017-45A8-485B-99B5-B591D96C43E6}"/>
              </a:ext>
            </a:extLst>
          </p:cNvPr>
          <p:cNvSpPr txBox="1">
            <a:spLocks/>
          </p:cNvSpPr>
          <p:nvPr/>
        </p:nvSpPr>
        <p:spPr>
          <a:xfrm>
            <a:off x="628648" y="306013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des lignes TEC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19E27004-1D88-4CB8-9FB2-663BD425BF3A}"/>
              </a:ext>
            </a:extLst>
          </p:cNvPr>
          <p:cNvSpPr txBox="1">
            <a:spLocks/>
          </p:cNvSpPr>
          <p:nvPr/>
        </p:nvSpPr>
        <p:spPr>
          <a:xfrm>
            <a:off x="628648" y="868969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TEC Namur - Luxembourg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F950DC41-6659-4E4E-B26A-B48CECC3B9F2}"/>
              </a:ext>
            </a:extLst>
          </p:cNvPr>
          <p:cNvSpPr txBox="1">
            <a:spLocks/>
          </p:cNvSpPr>
          <p:nvPr/>
        </p:nvSpPr>
        <p:spPr>
          <a:xfrm>
            <a:off x="628648" y="1363779"/>
            <a:ext cx="8353895" cy="4289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latin typeface="+mn-lt"/>
                <a:ea typeface="+mn-ea"/>
                <a:cs typeface="+mn-cs"/>
              </a:rPr>
              <a:t>Adaptation provisoire des itinéraires TEC – lignes périphériques</a:t>
            </a:r>
            <a:br>
              <a:rPr lang="fr-FR" sz="1800" dirty="0">
                <a:latin typeface="+mn-lt"/>
                <a:ea typeface="+mn-ea"/>
                <a:cs typeface="+mn-cs"/>
              </a:rPr>
            </a:br>
            <a:endParaRPr lang="fr-FR" sz="1800" dirty="0">
              <a:latin typeface="+mn-lt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flux 3 :  </a:t>
            </a:r>
          </a:p>
          <a:p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Chaussée de Waterloo</a:t>
            </a:r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36F61AC-55C4-4A48-AC07-C52A2B210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977564"/>
            <a:ext cx="1525922" cy="810646"/>
          </a:xfrm>
          <a:prstGeom prst="rect">
            <a:avLst/>
          </a:prstGeom>
        </p:spPr>
      </p:pic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96425F4D-1A87-4164-839E-A2912A415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19" y="1694276"/>
            <a:ext cx="5868160" cy="4152852"/>
          </a:xfrm>
          <a:prstGeom prst="rect">
            <a:avLst/>
          </a:prstGeom>
        </p:spPr>
      </p:pic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FA48EF1A-5C88-4838-95EA-7E6F03F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11120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DD586A-48A7-4452-993E-A6EC6C60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</a:t>
            </a:fld>
            <a:endParaRPr lang="fr-BE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F417925F-66A7-444E-9E1B-1A3455B5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8AE765E3-3096-44F8-8275-912239673A04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</a:t>
            </a:fld>
            <a:endParaRPr lang="fr-BE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1C35EBA-2C85-4C50-BA9D-E0EB1FD1811E}"/>
              </a:ext>
            </a:extLst>
          </p:cNvPr>
          <p:cNvSpPr txBox="1">
            <a:spLocks/>
          </p:cNvSpPr>
          <p:nvPr/>
        </p:nvSpPr>
        <p:spPr>
          <a:xfrm>
            <a:off x="628650" y="1123797"/>
            <a:ext cx="7751690" cy="4829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marR="0" indent="-3429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 kumimoji="0" lang="fr-BE" sz="2600" b="1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1143000" lvl="1" indent="-457200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19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sz="5600" dirty="0"/>
              <a:t>Accueil et Introduction</a:t>
            </a:r>
          </a:p>
          <a:p>
            <a:r>
              <a:rPr lang="fr-BE" sz="5600" dirty="0"/>
              <a:t>Présentation</a:t>
            </a:r>
          </a:p>
          <a:p>
            <a:pPr lvl="1"/>
            <a:r>
              <a:rPr lang="fr-BE" sz="4400" dirty="0"/>
              <a:t>Objectifs</a:t>
            </a:r>
          </a:p>
          <a:p>
            <a:pPr lvl="1"/>
            <a:r>
              <a:rPr lang="fr-BE" sz="4400" dirty="0"/>
              <a:t>Contexte</a:t>
            </a:r>
          </a:p>
          <a:p>
            <a:pPr lvl="1"/>
            <a:r>
              <a:rPr lang="fr-BE" sz="4400" dirty="0"/>
              <a:t>Politique Intégrée de la Ville (PIV)</a:t>
            </a:r>
          </a:p>
          <a:p>
            <a:pPr marL="685800" lvl="1" indent="0">
              <a:buNone/>
            </a:pPr>
            <a:endParaRPr lang="fr-BE" dirty="0"/>
          </a:p>
          <a:p>
            <a:r>
              <a:rPr lang="fr-BE" sz="5600" dirty="0"/>
              <a:t>Mobilité et Attractivité</a:t>
            </a:r>
          </a:p>
          <a:p>
            <a:r>
              <a:rPr lang="fr-BE" sz="5600" dirty="0"/>
              <a:t>Partenariats et Financement SOFICO</a:t>
            </a:r>
          </a:p>
          <a:p>
            <a:pPr lvl="1"/>
            <a:r>
              <a:rPr lang="fr-BE" sz="4400" dirty="0"/>
              <a:t>Activités</a:t>
            </a:r>
          </a:p>
          <a:p>
            <a:pPr lvl="1"/>
            <a:r>
              <a:rPr lang="fr-BE" sz="4400" dirty="0"/>
              <a:t>Caractéristiques</a:t>
            </a:r>
          </a:p>
          <a:p>
            <a:pPr lvl="1"/>
            <a:r>
              <a:rPr lang="fr-BE" sz="4400" dirty="0"/>
              <a:t>Réseau</a:t>
            </a:r>
          </a:p>
          <a:p>
            <a:pPr lvl="1"/>
            <a:r>
              <a:rPr lang="fr-BE" sz="4400" dirty="0"/>
              <a:t>Budget</a:t>
            </a:r>
          </a:p>
          <a:p>
            <a:pPr marL="685800" lvl="1" indent="0">
              <a:buNone/>
            </a:pPr>
            <a:endParaRPr lang="fr-BE" sz="2200" dirty="0"/>
          </a:p>
          <a:p>
            <a:r>
              <a:rPr lang="fr-BE" sz="5600" dirty="0"/>
              <a:t>Philosophie d’exploitation des lignes TEC</a:t>
            </a:r>
          </a:p>
          <a:p>
            <a:r>
              <a:rPr lang="fr-BE" sz="5600" dirty="0"/>
              <a:t>Travaux préparatoires d’ORES</a:t>
            </a:r>
          </a:p>
          <a:p>
            <a:r>
              <a:rPr lang="fr-BE" sz="5600" dirty="0"/>
              <a:t>Organisation générale du chantier</a:t>
            </a:r>
          </a:p>
          <a:p>
            <a:pPr lvl="1"/>
            <a:r>
              <a:rPr lang="fr-BE" sz="4400" dirty="0"/>
              <a:t>Enjeux chantier</a:t>
            </a:r>
          </a:p>
          <a:p>
            <a:pPr lvl="1"/>
            <a:r>
              <a:rPr lang="fr-BE" sz="4400" dirty="0"/>
              <a:t>Mobilité véhicules</a:t>
            </a:r>
          </a:p>
          <a:p>
            <a:pPr lvl="1"/>
            <a:r>
              <a:rPr lang="fr-BE" sz="4400" dirty="0"/>
              <a:t>Phasage travaux </a:t>
            </a:r>
          </a:p>
          <a:p>
            <a:pPr marL="685800" lvl="1" indent="0">
              <a:buNone/>
            </a:pPr>
            <a:endParaRPr lang="fr-BE" dirty="0"/>
          </a:p>
          <a:p>
            <a:r>
              <a:rPr lang="fr-BE" sz="5600" dirty="0"/>
              <a:t>Questions / Réponses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ACB8FDC-9910-4689-A4CA-DB01F47334E7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4329113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ORDRE DU JOUR</a:t>
            </a:r>
          </a:p>
        </p:txBody>
      </p:sp>
      <p:sp>
        <p:nvSpPr>
          <p:cNvPr id="14" name="Espace réservé de la date 1">
            <a:extLst>
              <a:ext uri="{FF2B5EF4-FFF2-40B4-BE49-F238E27FC236}">
                <a16:creationId xmlns:a16="http://schemas.microsoft.com/office/drawing/2014/main" id="{E8EDE29F-DF5E-42D8-998A-0FBA0BBB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2873"/>
            <a:ext cx="2057400" cy="365125"/>
          </a:xfrm>
        </p:spPr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1016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20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20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2E6A017-45A8-485B-99B5-B591D96C43E6}"/>
              </a:ext>
            </a:extLst>
          </p:cNvPr>
          <p:cNvSpPr txBox="1">
            <a:spLocks/>
          </p:cNvSpPr>
          <p:nvPr/>
        </p:nvSpPr>
        <p:spPr>
          <a:xfrm>
            <a:off x="628648" y="306013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des lignes TEC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19E27004-1D88-4CB8-9FB2-663BD425BF3A}"/>
              </a:ext>
            </a:extLst>
          </p:cNvPr>
          <p:cNvSpPr txBox="1">
            <a:spLocks/>
          </p:cNvSpPr>
          <p:nvPr/>
        </p:nvSpPr>
        <p:spPr>
          <a:xfrm>
            <a:off x="628648" y="868969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TEC Namur - Luxembourg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F950DC41-6659-4E4E-B26A-B48CECC3B9F2}"/>
              </a:ext>
            </a:extLst>
          </p:cNvPr>
          <p:cNvSpPr txBox="1">
            <a:spLocks/>
          </p:cNvSpPr>
          <p:nvPr/>
        </p:nvSpPr>
        <p:spPr>
          <a:xfrm>
            <a:off x="628648" y="1363779"/>
            <a:ext cx="8353895" cy="4289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latin typeface="+mn-lt"/>
                <a:ea typeface="+mn-ea"/>
                <a:cs typeface="+mn-cs"/>
              </a:rPr>
              <a:t>Adaptation provisoire des itinéraires TEC – lignes périphériques</a:t>
            </a:r>
            <a:br>
              <a:rPr lang="fr-FR" sz="1800" dirty="0">
                <a:latin typeface="+mn-lt"/>
                <a:ea typeface="+mn-ea"/>
                <a:cs typeface="+mn-cs"/>
              </a:rPr>
            </a:br>
            <a:endParaRPr lang="fr-FR" sz="1800" dirty="0">
              <a:latin typeface="+mn-lt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flux 4 :  </a:t>
            </a:r>
          </a:p>
          <a:p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Chaussée de Louvain</a:t>
            </a:r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36F61AC-55C4-4A48-AC07-C52A2B210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977564"/>
            <a:ext cx="1525922" cy="810646"/>
          </a:xfrm>
          <a:prstGeom prst="rect">
            <a:avLst/>
          </a:prstGeom>
        </p:spPr>
      </p:pic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389F3763-ADB4-4531-A4FA-D426BF118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65282"/>
            <a:ext cx="5921055" cy="4190285"/>
          </a:xfrm>
          <a:prstGeom prst="rect">
            <a:avLst/>
          </a:prstGeom>
        </p:spPr>
      </p:pic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2537D163-8C50-416F-A2FE-FA1377E60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3449899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21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2E6A017-45A8-485B-99B5-B591D96C43E6}"/>
              </a:ext>
            </a:extLst>
          </p:cNvPr>
          <p:cNvSpPr txBox="1">
            <a:spLocks/>
          </p:cNvSpPr>
          <p:nvPr/>
        </p:nvSpPr>
        <p:spPr>
          <a:xfrm>
            <a:off x="628648" y="306013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des lignes TEC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19E27004-1D88-4CB8-9FB2-663BD425BF3A}"/>
              </a:ext>
            </a:extLst>
          </p:cNvPr>
          <p:cNvSpPr txBox="1">
            <a:spLocks/>
          </p:cNvSpPr>
          <p:nvPr/>
        </p:nvSpPr>
        <p:spPr>
          <a:xfrm>
            <a:off x="628648" y="868969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TEC Namur - Luxembourg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F950DC41-6659-4E4E-B26A-B48CECC3B9F2}"/>
              </a:ext>
            </a:extLst>
          </p:cNvPr>
          <p:cNvSpPr txBox="1">
            <a:spLocks/>
          </p:cNvSpPr>
          <p:nvPr/>
        </p:nvSpPr>
        <p:spPr>
          <a:xfrm>
            <a:off x="628648" y="1363779"/>
            <a:ext cx="8353895" cy="4289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latin typeface="+mn-lt"/>
                <a:ea typeface="+mn-ea"/>
                <a:cs typeface="+mn-cs"/>
              </a:rPr>
              <a:t>Adaptation provisoire des itinéraires TEC – lignes urbaines</a:t>
            </a:r>
            <a:br>
              <a:rPr lang="fr-FR" sz="1800" dirty="0">
                <a:latin typeface="+mn-lt"/>
                <a:ea typeface="+mn-ea"/>
                <a:cs typeface="+mn-cs"/>
              </a:rPr>
            </a:br>
            <a:endParaRPr lang="fr-FR" sz="1800" dirty="0">
              <a:latin typeface="+mn-lt"/>
              <a:ea typeface="+mn-ea"/>
              <a:cs typeface="+mn-cs"/>
            </a:endParaRPr>
          </a:p>
        </p:txBody>
      </p:sp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9CBD7517-778A-4976-B6B1-4802AC674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75873"/>
            <a:ext cx="5924695" cy="41928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A9CA40E-9289-4EEE-8B7B-B386B8F63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977564"/>
            <a:ext cx="1525922" cy="810646"/>
          </a:xfrm>
          <a:prstGeom prst="rect">
            <a:avLst/>
          </a:prstGeom>
        </p:spPr>
      </p:pic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A5A2AF9F-0610-4459-BF8E-BDE6F8ED3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61207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22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22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2E6A017-45A8-485B-99B5-B591D96C43E6}"/>
              </a:ext>
            </a:extLst>
          </p:cNvPr>
          <p:cNvSpPr txBox="1">
            <a:spLocks/>
          </p:cNvSpPr>
          <p:nvPr/>
        </p:nvSpPr>
        <p:spPr>
          <a:xfrm>
            <a:off x="628648" y="306013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des lignes TEC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19E27004-1D88-4CB8-9FB2-663BD425BF3A}"/>
              </a:ext>
            </a:extLst>
          </p:cNvPr>
          <p:cNvSpPr txBox="1">
            <a:spLocks/>
          </p:cNvSpPr>
          <p:nvPr/>
        </p:nvSpPr>
        <p:spPr>
          <a:xfrm>
            <a:off x="628648" y="868969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TEC Namur - Luxembourg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F950DC41-6659-4E4E-B26A-B48CECC3B9F2}"/>
              </a:ext>
            </a:extLst>
          </p:cNvPr>
          <p:cNvSpPr txBox="1">
            <a:spLocks/>
          </p:cNvSpPr>
          <p:nvPr/>
        </p:nvSpPr>
        <p:spPr>
          <a:xfrm>
            <a:off x="628648" y="1363779"/>
            <a:ext cx="8353895" cy="4289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latin typeface="+mn-lt"/>
                <a:ea typeface="+mn-ea"/>
                <a:cs typeface="+mn-cs"/>
              </a:rPr>
              <a:t>Adaptation provisoire des itinéraires TEC – lignes urbaines</a:t>
            </a:r>
            <a:br>
              <a:rPr lang="fr-FR" sz="1800" dirty="0">
                <a:latin typeface="+mn-lt"/>
                <a:ea typeface="+mn-ea"/>
                <a:cs typeface="+mn-cs"/>
              </a:rPr>
            </a:br>
            <a:endParaRPr lang="fr-FR" sz="1800" dirty="0">
              <a:latin typeface="+mn-lt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A9CA40E-9289-4EEE-8B7B-B386B8F63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977564"/>
            <a:ext cx="1525922" cy="810646"/>
          </a:xfrm>
          <a:prstGeom prst="rect">
            <a:avLst/>
          </a:prstGeom>
        </p:spPr>
      </p:pic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2704B382-F1CD-4C33-8AC8-F52ED015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33" y="1661465"/>
            <a:ext cx="5960217" cy="4214081"/>
          </a:xfrm>
          <a:prstGeom prst="rect">
            <a:avLst/>
          </a:prstGeom>
        </p:spPr>
      </p:pic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DBC4FAA8-A4D4-4B3C-962A-E82F462D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973557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23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23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2E6A017-45A8-485B-99B5-B591D96C43E6}"/>
              </a:ext>
            </a:extLst>
          </p:cNvPr>
          <p:cNvSpPr txBox="1">
            <a:spLocks/>
          </p:cNvSpPr>
          <p:nvPr/>
        </p:nvSpPr>
        <p:spPr>
          <a:xfrm>
            <a:off x="628648" y="306013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200" dirty="0"/>
              <a:t>5. Philosophie d’exploitation des lignes TEC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19E27004-1D88-4CB8-9FB2-663BD425BF3A}"/>
              </a:ext>
            </a:extLst>
          </p:cNvPr>
          <p:cNvSpPr txBox="1">
            <a:spLocks/>
          </p:cNvSpPr>
          <p:nvPr/>
        </p:nvSpPr>
        <p:spPr>
          <a:xfrm>
            <a:off x="628648" y="868969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Renaud DELHALLE, Responsable Service des Études générales TEC Namur - Luxembourg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A9CA40E-9289-4EEE-8B7B-B386B8F63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977564"/>
            <a:ext cx="1525922" cy="810646"/>
          </a:xfrm>
          <a:prstGeom prst="rect">
            <a:avLst/>
          </a:prstGeom>
        </p:spPr>
      </p:pic>
      <p:sp>
        <p:nvSpPr>
          <p:cNvPr id="15" name="Titre 5">
            <a:extLst>
              <a:ext uri="{FF2B5EF4-FFF2-40B4-BE49-F238E27FC236}">
                <a16:creationId xmlns:a16="http://schemas.microsoft.com/office/drawing/2014/main" id="{34F9AD43-3A26-4343-9D1F-9E3C2FAE371B}"/>
              </a:ext>
            </a:extLst>
          </p:cNvPr>
          <p:cNvSpPr txBox="1">
            <a:spLocks/>
          </p:cNvSpPr>
          <p:nvPr/>
        </p:nvSpPr>
        <p:spPr>
          <a:xfrm>
            <a:off x="628648" y="1415111"/>
            <a:ext cx="7849525" cy="4289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latin typeface="+mn-lt"/>
                <a:ea typeface="+mn-ea"/>
                <a:cs typeface="+mn-cs"/>
              </a:rPr>
              <a:t>Pour permettre aux voyageurs de s’y retrouver :</a:t>
            </a:r>
          </a:p>
          <a:p>
            <a:endParaRPr lang="fr-FR" sz="18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r>
              <a:rPr lang="fr-FR" sz="2800" dirty="0">
                <a:solidFill>
                  <a:srgbClr val="FF0000"/>
                </a:solidFill>
              </a:rPr>
              <a:t>trouvermonarret.be</a:t>
            </a:r>
            <a:br>
              <a:rPr lang="fr-FR" dirty="0"/>
            </a:br>
            <a:endParaRPr lang="fr-BE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5194F48-FE36-40FB-A6D8-A2BFA74910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15500" t="8932" r="14666" b="3333"/>
          <a:stretch/>
        </p:blipFill>
        <p:spPr>
          <a:xfrm>
            <a:off x="3774212" y="1844070"/>
            <a:ext cx="4681676" cy="367611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9A57E85-DB4E-4A27-98BA-A158A8876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8" t="29600" r="23917" b="20400"/>
          <a:stretch/>
        </p:blipFill>
        <p:spPr>
          <a:xfrm>
            <a:off x="239346" y="2924537"/>
            <a:ext cx="3534866" cy="1515179"/>
          </a:xfrm>
          <a:prstGeom prst="rect">
            <a:avLst/>
          </a:prstGeom>
        </p:spPr>
      </p:pic>
      <p:sp>
        <p:nvSpPr>
          <p:cNvPr id="21" name="Espace réservé du pied de page 2">
            <a:extLst>
              <a:ext uri="{FF2B5EF4-FFF2-40B4-BE49-F238E27FC236}">
                <a16:creationId xmlns:a16="http://schemas.microsoft.com/office/drawing/2014/main" id="{19BD7B03-53E3-4F4E-BC24-5337FADE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798794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452877-5C3C-4991-A178-4A5A07A7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9226F6-000D-4489-BB4D-7413FE50C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24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12CD67E8-5E18-47FF-BDDE-6C6EFA3EC11D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CFDAECF7-C18C-4757-AD73-A1C17E8CFBB5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24</a:t>
            </a:fld>
            <a:endParaRPr lang="fr-BE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2AC0BC5-A2B4-488F-86EC-E049335B66B6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Alexandre RUTKOWSKI, Directeur ORES Namur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50C6601-7169-4FB8-9697-E5A1C9C6831A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6. Travaux préparatoires d’ORES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6D0A7E00-FF2C-485D-81CE-051F9A7D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sp>
        <p:nvSpPr>
          <p:cNvPr id="11" name="Sous-titre 5">
            <a:extLst>
              <a:ext uri="{FF2B5EF4-FFF2-40B4-BE49-F238E27FC236}">
                <a16:creationId xmlns:a16="http://schemas.microsoft.com/office/drawing/2014/main" id="{F29E1BE9-DC98-493E-BE4C-55A7081947C0}"/>
              </a:ext>
            </a:extLst>
          </p:cNvPr>
          <p:cNvSpPr txBox="1">
            <a:spLocks/>
          </p:cNvSpPr>
          <p:nvPr/>
        </p:nvSpPr>
        <p:spPr>
          <a:xfrm>
            <a:off x="628649" y="1567047"/>
            <a:ext cx="6768000" cy="25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/>
              <a:t>Faciliter l’énergie, faciliter la vie</a:t>
            </a:r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E8C36DE8-195A-4C23-96D2-548D07A334E4}"/>
              </a:ext>
            </a:extLst>
          </p:cNvPr>
          <p:cNvSpPr txBox="1">
            <a:spLocks/>
          </p:cNvSpPr>
          <p:nvPr/>
        </p:nvSpPr>
        <p:spPr>
          <a:xfrm>
            <a:off x="649248" y="2188100"/>
            <a:ext cx="8064000" cy="61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400" dirty="0">
                <a:latin typeface="Calibri (Corps)"/>
                <a:ea typeface="Verdana" panose="020B0604030504040204" pitchFamily="34" charset="0"/>
                <a:cs typeface="+mn-cs"/>
              </a:rPr>
              <a:t>ORES partenaire de la Ville de Namur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8DC1CFE-6BF6-4A53-80FD-182AEC4FA243}"/>
              </a:ext>
            </a:extLst>
          </p:cNvPr>
          <p:cNvSpPr/>
          <p:nvPr/>
        </p:nvSpPr>
        <p:spPr>
          <a:xfrm>
            <a:off x="719584" y="3039459"/>
            <a:ext cx="2304256" cy="194421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1673D01-6D2F-47C2-9081-AF37F2612D91}"/>
              </a:ext>
            </a:extLst>
          </p:cNvPr>
          <p:cNvSpPr/>
          <p:nvPr/>
        </p:nvSpPr>
        <p:spPr>
          <a:xfrm>
            <a:off x="3419872" y="3039459"/>
            <a:ext cx="230425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5C4F15C-F5E7-4D10-A1CA-FCB0E7B8F972}"/>
              </a:ext>
            </a:extLst>
          </p:cNvPr>
          <p:cNvSpPr/>
          <p:nvPr/>
        </p:nvSpPr>
        <p:spPr>
          <a:xfrm>
            <a:off x="6120160" y="3039459"/>
            <a:ext cx="2304256" cy="194421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EFE97A-D559-412E-8E6B-5A0C5C0DEE41}"/>
              </a:ext>
            </a:extLst>
          </p:cNvPr>
          <p:cNvSpPr txBox="1"/>
          <p:nvPr/>
        </p:nvSpPr>
        <p:spPr>
          <a:xfrm>
            <a:off x="540000" y="5197756"/>
            <a:ext cx="248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Produire de l’énergie </a:t>
            </a:r>
            <a:r>
              <a:rPr lang="fr-BE" sz="1400" b="1" dirty="0"/>
              <a:t>autrement</a:t>
            </a:r>
            <a:endParaRPr lang="en-BE" sz="14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73F337-6F39-4ABE-B2A0-7413E07F829B}"/>
              </a:ext>
            </a:extLst>
          </p:cNvPr>
          <p:cNvSpPr txBox="1"/>
          <p:nvPr/>
        </p:nvSpPr>
        <p:spPr>
          <a:xfrm>
            <a:off x="3330080" y="5197756"/>
            <a:ext cx="248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/>
            </a:lvl1pPr>
          </a:lstStyle>
          <a:p>
            <a:r>
              <a:rPr lang="fr-BE" dirty="0"/>
              <a:t>Se déplacer </a:t>
            </a:r>
            <a:r>
              <a:rPr lang="fr-BE" b="1" dirty="0"/>
              <a:t>autrement</a:t>
            </a:r>
            <a:endParaRPr lang="en-BE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6B574B4-55A6-4B11-B72D-B69BFC9BC191}"/>
              </a:ext>
            </a:extLst>
          </p:cNvPr>
          <p:cNvSpPr txBox="1"/>
          <p:nvPr/>
        </p:nvSpPr>
        <p:spPr>
          <a:xfrm>
            <a:off x="6163522" y="5197756"/>
            <a:ext cx="248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00B0F0"/>
                </a:solidFill>
              </a:defRPr>
            </a:lvl1pPr>
          </a:lstStyle>
          <a:p>
            <a:r>
              <a:rPr lang="fr-BE" dirty="0">
                <a:solidFill>
                  <a:schemeClr val="tx1"/>
                </a:solidFill>
              </a:rPr>
              <a:t>Se chauffer </a:t>
            </a:r>
            <a:r>
              <a:rPr lang="fr-BE" b="1" dirty="0">
                <a:solidFill>
                  <a:schemeClr val="tx1"/>
                </a:solidFill>
              </a:rPr>
              <a:t>autrement</a:t>
            </a:r>
            <a:endParaRPr lang="en-BE" b="1" dirty="0">
              <a:solidFill>
                <a:schemeClr val="tx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E5E2A2A-60E2-475F-BB40-1CDE3D172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793750"/>
            <a:ext cx="944866" cy="10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25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452877-5C3C-4991-A178-4A5A07A7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9226F6-000D-4489-BB4D-7413FE50C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25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12CD67E8-5E18-47FF-BDDE-6C6EFA3EC11D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CFDAECF7-C18C-4757-AD73-A1C17E8CFBB5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25</a:t>
            </a:fld>
            <a:endParaRPr lang="fr-BE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2AC0BC5-A2B4-488F-86EC-E049335B66B6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Alexandre RUTKOWSKI, Directeur ORES Namur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50C6601-7169-4FB8-9697-E5A1C9C6831A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2900" dirty="0"/>
              <a:t>6. Travaux préparatoires d’ORES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6D0A7E00-FF2C-485D-81CE-051F9A7D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sp>
        <p:nvSpPr>
          <p:cNvPr id="11" name="Sous-titre 5">
            <a:extLst>
              <a:ext uri="{FF2B5EF4-FFF2-40B4-BE49-F238E27FC236}">
                <a16:creationId xmlns:a16="http://schemas.microsoft.com/office/drawing/2014/main" id="{F29E1BE9-DC98-493E-BE4C-55A7081947C0}"/>
              </a:ext>
            </a:extLst>
          </p:cNvPr>
          <p:cNvSpPr txBox="1">
            <a:spLocks/>
          </p:cNvSpPr>
          <p:nvPr/>
        </p:nvSpPr>
        <p:spPr>
          <a:xfrm>
            <a:off x="628649" y="1456737"/>
            <a:ext cx="6768000" cy="25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/>
              <a:t>L’intervention d’ORES en résumé</a:t>
            </a:r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E8C36DE8-195A-4C23-96D2-548D07A334E4}"/>
              </a:ext>
            </a:extLst>
          </p:cNvPr>
          <p:cNvSpPr txBox="1">
            <a:spLocks/>
          </p:cNvSpPr>
          <p:nvPr/>
        </p:nvSpPr>
        <p:spPr>
          <a:xfrm>
            <a:off x="625467" y="1994752"/>
            <a:ext cx="5365658" cy="61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BE" sz="1400" dirty="0">
                <a:latin typeface="Calibri (Corps)"/>
                <a:ea typeface="Verdana" panose="020B0604030504040204" pitchFamily="34" charset="0"/>
                <a:cs typeface="+mn-cs"/>
              </a:rPr>
              <a:t>Un réseau d’énergie souterrain complètement redessiné et reconstruit au regard du réaménagement et des besoins nouveaux du quartier</a:t>
            </a:r>
          </a:p>
          <a:p>
            <a:pPr algn="just"/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BE" sz="1400" dirty="0">
                <a:latin typeface="Calibri (Corps)"/>
                <a:ea typeface="Verdana" panose="020B0604030504040204" pitchFamily="34" charset="0"/>
                <a:cs typeface="+mn-cs"/>
              </a:rPr>
              <a:t>Un réseau électrique renforcé pour répondre à l’électrification des usages et permettre à la Ville de s’inscrire pleinement dans la transition énergétique</a:t>
            </a:r>
          </a:p>
          <a:p>
            <a:pPr algn="just"/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BE" sz="1400" dirty="0">
                <a:latin typeface="Calibri (Corps)"/>
                <a:ea typeface="Verdana" panose="020B0604030504040204" pitchFamily="34" charset="0"/>
                <a:cs typeface="+mn-cs"/>
              </a:rPr>
              <a:t>Un travail préparatoire en vue de l’implantation de 50 luminaires décoratifs et de 42 projecteurs pour la place de la Station, aux abords de la gare</a:t>
            </a:r>
          </a:p>
          <a:p>
            <a:pPr algn="just"/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BE" sz="1400" dirty="0">
                <a:latin typeface="Calibri (Corps)"/>
                <a:ea typeface="Verdana" panose="020B0604030504040204" pitchFamily="34" charset="0"/>
                <a:cs typeface="+mn-cs"/>
              </a:rPr>
              <a:t>6 millions EUR investis : 4 pour la phase préparatoire (</a:t>
            </a:r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acheminement de puissance depuis le poste de </a:t>
            </a:r>
            <a:r>
              <a:rPr lang="fr-FR" sz="1400" dirty="0" err="1">
                <a:latin typeface="Calibri (Corps)"/>
                <a:ea typeface="Verdana" panose="020B0604030504040204" pitchFamily="34" charset="0"/>
                <a:cs typeface="+mn-cs"/>
              </a:rPr>
              <a:t>Salzinnes</a:t>
            </a:r>
            <a:r>
              <a:rPr lang="fr-FR" sz="1400" dirty="0">
                <a:latin typeface="Calibri (Corps)"/>
                <a:ea typeface="Verdana" panose="020B0604030504040204" pitchFamily="34" charset="0"/>
                <a:cs typeface="+mn-cs"/>
              </a:rPr>
              <a:t> vers la gare) et 2 pour la phase actuelle</a:t>
            </a:r>
            <a:endParaRPr lang="en-BE" sz="1400" dirty="0">
              <a:latin typeface="Calibri (Corps)"/>
              <a:ea typeface="Verdana" panose="020B0604030504040204" pitchFamily="34" charset="0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  <a:p>
            <a:pPr algn="just"/>
            <a:endParaRPr lang="fr-BE" sz="1400" dirty="0">
              <a:latin typeface="Calibri (Corps)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703C6-E005-4CB9-B7CB-9E949144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73" y="0"/>
            <a:ext cx="3070885" cy="545205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056C653-239B-4E22-9B5B-E6B9B7BC3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" y="5059328"/>
            <a:ext cx="944866" cy="10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52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452877-5C3C-4991-A178-4A5A07A7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9226F6-000D-4489-BB4D-7413FE50C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26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12CD67E8-5E18-47FF-BDDE-6C6EFA3EC11D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CFDAECF7-C18C-4757-AD73-A1C17E8CFBB5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26</a:t>
            </a:fld>
            <a:endParaRPr lang="fr-BE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2AC0BC5-A2B4-488F-86EC-E049335B66B6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Alexandre RUTKOWSKI, Directeur ORES Namur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50C6601-7169-4FB8-9697-E5A1C9C6831A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6. Travaux préparatoires d’ORES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284026-ED6D-4BC5-949C-4F68ACC26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793750"/>
            <a:ext cx="944866" cy="1085460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6D0A7E00-FF2C-485D-81CE-051F9A7D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sp>
        <p:nvSpPr>
          <p:cNvPr id="11" name="Sous-titre 5">
            <a:extLst>
              <a:ext uri="{FF2B5EF4-FFF2-40B4-BE49-F238E27FC236}">
                <a16:creationId xmlns:a16="http://schemas.microsoft.com/office/drawing/2014/main" id="{F29E1BE9-DC98-493E-BE4C-55A7081947C0}"/>
              </a:ext>
            </a:extLst>
          </p:cNvPr>
          <p:cNvSpPr txBox="1">
            <a:spLocks/>
          </p:cNvSpPr>
          <p:nvPr/>
        </p:nvSpPr>
        <p:spPr>
          <a:xfrm>
            <a:off x="628649" y="1567047"/>
            <a:ext cx="6768000" cy="25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/>
              <a:t>Où en est-on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0397B4F-6DC9-42F1-A562-6639682F7A33}"/>
              </a:ext>
            </a:extLst>
          </p:cNvPr>
          <p:cNvSpPr txBox="1"/>
          <p:nvPr/>
        </p:nvSpPr>
        <p:spPr>
          <a:xfrm>
            <a:off x="1574630" y="2188642"/>
            <a:ext cx="2162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>
                <a:latin typeface="Calibri (Corps)"/>
                <a:ea typeface="Verdana" panose="020B0604030504040204" pitchFamily="34" charset="0"/>
              </a:rPr>
              <a:t>Septembre 2022</a:t>
            </a:r>
            <a:endParaRPr lang="en-BE" sz="1400" b="1" dirty="0">
              <a:latin typeface="Calibri (Corps)"/>
              <a:ea typeface="Verdana" panose="020B060403050404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E76527-6916-4804-981D-A107D869A5DC}"/>
              </a:ext>
            </a:extLst>
          </p:cNvPr>
          <p:cNvSpPr txBox="1"/>
          <p:nvPr/>
        </p:nvSpPr>
        <p:spPr>
          <a:xfrm>
            <a:off x="6123962" y="2195801"/>
            <a:ext cx="2162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latin typeface="Calibri (Corps)"/>
                <a:ea typeface="Verdana" panose="020B0604030504040204" pitchFamily="34" charset="0"/>
              </a:defRPr>
            </a:lvl1pPr>
          </a:lstStyle>
          <a:p>
            <a:r>
              <a:rPr lang="fr-BE" b="1" dirty="0"/>
              <a:t>Mars 2023</a:t>
            </a:r>
            <a:endParaRPr lang="en-BE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FFA4A19-C268-48B1-B0EB-981ED33AE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91" y="2599544"/>
            <a:ext cx="4169718" cy="15193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10E361-D810-4AEB-84CF-2431AF79E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684" y="2599544"/>
            <a:ext cx="4219762" cy="151934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71598E2-2EB1-44EE-BF61-381AA8A2216C}"/>
              </a:ext>
            </a:extLst>
          </p:cNvPr>
          <p:cNvSpPr txBox="1"/>
          <p:nvPr/>
        </p:nvSpPr>
        <p:spPr>
          <a:xfrm>
            <a:off x="1063879" y="3030654"/>
            <a:ext cx="2066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Boulevard Mélot</a:t>
            </a:r>
            <a:endParaRPr lang="en-BE" sz="10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1DF978-3470-4FE9-9C61-872CD3DB73EA}"/>
              </a:ext>
            </a:extLst>
          </p:cNvPr>
          <p:cNvSpPr txBox="1"/>
          <p:nvPr/>
        </p:nvSpPr>
        <p:spPr>
          <a:xfrm>
            <a:off x="2250719" y="302399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Place de la Station</a:t>
            </a:r>
            <a:endParaRPr lang="en-BE" sz="10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9059BA-3351-49F6-9433-5D862DCC47F7}"/>
              </a:ext>
            </a:extLst>
          </p:cNvPr>
          <p:cNvSpPr txBox="1"/>
          <p:nvPr/>
        </p:nvSpPr>
        <p:spPr>
          <a:xfrm>
            <a:off x="1357403" y="3373525"/>
            <a:ext cx="11566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b="1" dirty="0"/>
              <a:t>Impasse des Ursulines</a:t>
            </a:r>
            <a:endParaRPr lang="en-BE" sz="10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32736B5-8138-4712-8426-01B0B51E74A4}"/>
              </a:ext>
            </a:extLst>
          </p:cNvPr>
          <p:cNvSpPr txBox="1"/>
          <p:nvPr/>
        </p:nvSpPr>
        <p:spPr>
          <a:xfrm rot="1607915">
            <a:off x="3332515" y="3464676"/>
            <a:ext cx="16379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b="1" dirty="0"/>
              <a:t>Avenue de la Gare</a:t>
            </a:r>
            <a:endParaRPr lang="en-BE" sz="1000" b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C0C69F9-B207-497E-B225-9B26DC573260}"/>
              </a:ext>
            </a:extLst>
          </p:cNvPr>
          <p:cNvSpPr txBox="1"/>
          <p:nvPr/>
        </p:nvSpPr>
        <p:spPr>
          <a:xfrm>
            <a:off x="5468599" y="3005361"/>
            <a:ext cx="2066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Boulevard Mélot</a:t>
            </a:r>
            <a:endParaRPr lang="en-BE" sz="1000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FFAD910-5887-46C5-99EC-45D6EFE09A7C}"/>
              </a:ext>
            </a:extLst>
          </p:cNvPr>
          <p:cNvSpPr txBox="1"/>
          <p:nvPr/>
        </p:nvSpPr>
        <p:spPr>
          <a:xfrm>
            <a:off x="6598583" y="300536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Place de la Station</a:t>
            </a:r>
            <a:endParaRPr lang="en-BE" sz="10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FF0B773-E428-49E0-AA2C-ABB821F6174D}"/>
              </a:ext>
            </a:extLst>
          </p:cNvPr>
          <p:cNvSpPr txBox="1"/>
          <p:nvPr/>
        </p:nvSpPr>
        <p:spPr>
          <a:xfrm>
            <a:off x="5688267" y="3373525"/>
            <a:ext cx="11566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b="1" dirty="0"/>
              <a:t>Impasse des Ursulines</a:t>
            </a:r>
            <a:endParaRPr lang="en-BE" sz="1000" b="1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45B417E-CF4E-4542-9954-D1E4AE604FC7}"/>
              </a:ext>
            </a:extLst>
          </p:cNvPr>
          <p:cNvSpPr txBox="1"/>
          <p:nvPr/>
        </p:nvSpPr>
        <p:spPr>
          <a:xfrm rot="1607915">
            <a:off x="7612552" y="3450470"/>
            <a:ext cx="16379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b="1" dirty="0"/>
              <a:t>Avenue de la Gare</a:t>
            </a:r>
            <a:endParaRPr lang="en-BE" sz="1000" b="1" dirty="0"/>
          </a:p>
        </p:txBody>
      </p:sp>
      <p:sp>
        <p:nvSpPr>
          <p:cNvPr id="27" name="Flèche : courbe vers le haut 26">
            <a:extLst>
              <a:ext uri="{FF2B5EF4-FFF2-40B4-BE49-F238E27FC236}">
                <a16:creationId xmlns:a16="http://schemas.microsoft.com/office/drawing/2014/main" id="{91A9DE16-AD79-419E-8626-F59F1862302E}"/>
              </a:ext>
            </a:extLst>
          </p:cNvPr>
          <p:cNvSpPr/>
          <p:nvPr/>
        </p:nvSpPr>
        <p:spPr>
          <a:xfrm flipH="1">
            <a:off x="6461446" y="3447814"/>
            <a:ext cx="1958971" cy="41491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8409C5A-FAF4-417F-A3D6-7B652AA4C386}"/>
              </a:ext>
            </a:extLst>
          </p:cNvPr>
          <p:cNvSpPr txBox="1"/>
          <p:nvPr/>
        </p:nvSpPr>
        <p:spPr>
          <a:xfrm>
            <a:off x="6741513" y="3844466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Déplacement cabine gaz</a:t>
            </a:r>
            <a:endParaRPr lang="en-BE" sz="1000" b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BE8912F-A207-46F4-8FAA-BA86A11B6E2B}"/>
              </a:ext>
            </a:extLst>
          </p:cNvPr>
          <p:cNvSpPr txBox="1"/>
          <p:nvPr/>
        </p:nvSpPr>
        <p:spPr>
          <a:xfrm>
            <a:off x="628648" y="4299029"/>
            <a:ext cx="621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latin typeface="Calibri (Corps)"/>
                <a:ea typeface="Verdana" panose="020B0604030504040204" pitchFamily="34" charset="0"/>
              </a:defRPr>
            </a:lvl1pPr>
          </a:lstStyle>
          <a:p>
            <a:r>
              <a:rPr lang="fr-BE" sz="1200" dirty="0"/>
              <a:t>Légende                                      = réseaux d’énergie à renouveler/déplacer</a:t>
            </a:r>
            <a:endParaRPr lang="en-BE" sz="1200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00AA904-2B4F-4944-B5D9-F762387532C2}"/>
              </a:ext>
            </a:extLst>
          </p:cNvPr>
          <p:cNvCxnSpPr>
            <a:cxnSpLocks/>
          </p:cNvCxnSpPr>
          <p:nvPr/>
        </p:nvCxnSpPr>
        <p:spPr>
          <a:xfrm>
            <a:off x="1356870" y="4437528"/>
            <a:ext cx="10878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7683B225-32F0-49AD-9211-22D0610D6AB6}"/>
              </a:ext>
            </a:extLst>
          </p:cNvPr>
          <p:cNvSpPr txBox="1"/>
          <p:nvPr/>
        </p:nvSpPr>
        <p:spPr>
          <a:xfrm>
            <a:off x="628648" y="4946761"/>
            <a:ext cx="8079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fr-BE" dirty="0"/>
              <a:t>85% du travail de poses de câbles et conduites aujourd’hui réalisé (fin des travaux de poses prévue en avril dans le respect des délais)</a:t>
            </a:r>
          </a:p>
          <a:p>
            <a:endParaRPr lang="fr-BE" dirty="0"/>
          </a:p>
          <a:p>
            <a:r>
              <a:rPr lang="fr-BE" dirty="0"/>
              <a:t>À partir d’avril, ORES rendra l’infrastructure opérationnelle.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8630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452877-5C3C-4991-A178-4A5A07A7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9226F6-000D-4489-BB4D-7413FE50C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27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12CD67E8-5E18-47FF-BDDE-6C6EFA3EC11D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CFDAECF7-C18C-4757-AD73-A1C17E8CFBB5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27</a:t>
            </a:fld>
            <a:endParaRPr lang="fr-BE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2AC0BC5-A2B4-488F-86EC-E049335B66B6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Alexandre RUTKOWSKI, Directeur ORES Namur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50C6601-7169-4FB8-9697-E5A1C9C6831A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2900" dirty="0"/>
              <a:t>6. Travaux préparatoires d’ORES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284026-ED6D-4BC5-949C-4F68ACC26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0" y="4873346"/>
            <a:ext cx="944866" cy="1085460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6D0A7E00-FF2C-485D-81CE-051F9A7D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sp>
        <p:nvSpPr>
          <p:cNvPr id="11" name="Sous-titre 5">
            <a:extLst>
              <a:ext uri="{FF2B5EF4-FFF2-40B4-BE49-F238E27FC236}">
                <a16:creationId xmlns:a16="http://schemas.microsoft.com/office/drawing/2014/main" id="{F29E1BE9-DC98-493E-BE4C-55A7081947C0}"/>
              </a:ext>
            </a:extLst>
          </p:cNvPr>
          <p:cNvSpPr txBox="1">
            <a:spLocks/>
          </p:cNvSpPr>
          <p:nvPr/>
        </p:nvSpPr>
        <p:spPr>
          <a:xfrm>
            <a:off x="628649" y="1567047"/>
            <a:ext cx="6768000" cy="259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</a:pPr>
            <a:r>
              <a:rPr lang="fr-BE" dirty="0"/>
              <a:t>La vie du quartier impactée mais </a:t>
            </a:r>
          </a:p>
          <a:p>
            <a:pPr>
              <a:spcBef>
                <a:spcPts val="0"/>
              </a:spcBef>
            </a:pPr>
            <a:r>
              <a:rPr lang="fr-BE" dirty="0"/>
              <a:t>prise en compte lors des travaux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2DD195E-9BB2-4BE6-8944-AC9C551FFF33}"/>
              </a:ext>
            </a:extLst>
          </p:cNvPr>
          <p:cNvSpPr txBox="1"/>
          <p:nvPr/>
        </p:nvSpPr>
        <p:spPr>
          <a:xfrm>
            <a:off x="628649" y="2574159"/>
            <a:ext cx="5084254" cy="18374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285750" indent="-28575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 sz="1400">
                <a:latin typeface="Calibri (Corps)"/>
                <a:ea typeface="Verdana" panose="020B0604030504040204" pitchFamily="34" charset="0"/>
              </a:defRPr>
            </a:lvl1pPr>
          </a:lstStyle>
          <a:p>
            <a:r>
              <a:rPr lang="fr-BE" dirty="0"/>
              <a:t>La sécurité a été adaptée et assurée tant pour les riverains, que pour les usagers des transports en commun, les commerces et écoles avoisinantes.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Le chantier s’est adapté aux exigences de mobilité. Belle collaboration avec le TEC et la Ville de Namur.</a:t>
            </a:r>
          </a:p>
          <a:p>
            <a:endParaRPr lang="fr-BE" dirty="0"/>
          </a:p>
          <a:p>
            <a:r>
              <a:rPr lang="fr-BE" dirty="0"/>
              <a:t>Les équipes d’ORES réalisent encore aujourd’hui certaines opérations de nuit pour ne pas paralyser tout le quartier.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2CB7DC72-8E69-4EF4-93F4-2555EFD9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563" y="0"/>
            <a:ext cx="3404437" cy="54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3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9543D9-A447-484E-BA6C-F0C4CAB8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456504-8D83-4AEE-A6E1-AE41D6C7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28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96F83D09-F6C5-4A3A-A74A-DABA6599715A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9AC34674-30ED-41E0-99F5-E1D0E54D9634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28</a:t>
            </a:fld>
            <a:endParaRPr lang="fr-BE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B5D81ECB-A1F2-4A13-8AD1-8E14D6DEFA78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Jean-François RULKIN, Directeur opérationnel – Pôle voiries – NONET Sa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8AA7C67-0651-4E29-AB2C-3491794358C6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7. Organisation générale du chantier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CA3503-2F1B-401B-B0FE-2C59E09696E6}"/>
              </a:ext>
            </a:extLst>
          </p:cNvPr>
          <p:cNvSpPr txBox="1"/>
          <p:nvPr/>
        </p:nvSpPr>
        <p:spPr>
          <a:xfrm>
            <a:off x="628649" y="1503194"/>
            <a:ext cx="800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</a:lstStyle>
          <a:p>
            <a:r>
              <a:rPr lang="fr-BE" dirty="0"/>
              <a:t>Enjeux chantier</a:t>
            </a:r>
          </a:p>
          <a:p>
            <a:endParaRPr lang="fr-BE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BF01F83-17C2-4DE5-8FBF-8510BF7979D0}"/>
              </a:ext>
            </a:extLst>
          </p:cNvPr>
          <p:cNvSpPr txBox="1"/>
          <p:nvPr/>
        </p:nvSpPr>
        <p:spPr>
          <a:xfrm>
            <a:off x="628649" y="1983811"/>
            <a:ext cx="7889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400" dirty="0"/>
              <a:t>Mobilité – Gérer les flux de circulation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400" dirty="0"/>
              <a:t>Obtenir et coordonner les données techniques des intervenants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400" dirty="0"/>
              <a:t>Délai d’exécution </a:t>
            </a:r>
            <a:r>
              <a:rPr lang="fr-BE" sz="1400" dirty="0">
                <a:sym typeface="Wingdings" panose="05000000000000000000" pitchFamily="2" charset="2"/>
              </a:rPr>
              <a:t> Pression continue dès le départ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400" dirty="0">
                <a:sym typeface="Wingdings" panose="05000000000000000000" pitchFamily="2" charset="2"/>
              </a:rPr>
              <a:t>Travaux de surface – Difficulté technique limitée – Partenaires ciblés</a:t>
            </a:r>
            <a:endParaRPr lang="fr-BE" sz="1400" dirty="0"/>
          </a:p>
        </p:txBody>
      </p:sp>
      <p:pic>
        <p:nvPicPr>
          <p:cNvPr id="18" name="Espace réservé du contenu 3">
            <a:extLst>
              <a:ext uri="{FF2B5EF4-FFF2-40B4-BE49-F238E27FC236}">
                <a16:creationId xmlns:a16="http://schemas.microsoft.com/office/drawing/2014/main" id="{13AC0771-2C6C-4DFF-B371-13D1E8F6A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4" t="13006" r="13123" b="15831"/>
          <a:stretch/>
        </p:blipFill>
        <p:spPr>
          <a:xfrm>
            <a:off x="632668" y="3149713"/>
            <a:ext cx="4792563" cy="22050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835C27-D933-4AD4-9ED2-2A50E24F6DAC}"/>
              </a:ext>
            </a:extLst>
          </p:cNvPr>
          <p:cNvSpPr/>
          <p:nvPr/>
        </p:nvSpPr>
        <p:spPr>
          <a:xfrm rot="21301032">
            <a:off x="1789521" y="4501674"/>
            <a:ext cx="2760501" cy="626166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9DFEDA6-FC2A-45CE-BAE1-42AC4C6C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4753" y="3747560"/>
            <a:ext cx="3279086" cy="101291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1F673D3-FED7-4A6D-B379-BB7DA6CA0A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91" y="1391373"/>
            <a:ext cx="1773437" cy="471901"/>
          </a:xfrm>
          <a:prstGeom prst="rect">
            <a:avLst/>
          </a:prstGeom>
        </p:spPr>
      </p:pic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E75A205C-A0C2-4C2B-9D71-215F97D6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992688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096A326-349C-4260-AC3E-4AC101564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EF7401-FEF3-4FA1-9FA4-1227D45E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29</a:t>
            </a:fld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5C9C2A-C5FE-4C0B-8AC9-016A13CDEF31}"/>
              </a:ext>
            </a:extLst>
          </p:cNvPr>
          <p:cNvSpPr txBox="1"/>
          <p:nvPr/>
        </p:nvSpPr>
        <p:spPr>
          <a:xfrm>
            <a:off x="628649" y="1503194"/>
            <a:ext cx="8003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</a:lstStyle>
          <a:p>
            <a:pPr>
              <a:buFont typeface="+mj-lt"/>
              <a:buAutoNum type="alphaLcParenR" startAt="2"/>
            </a:pPr>
            <a:r>
              <a:rPr lang="fr-BE" dirty="0"/>
              <a:t>Mobilité véhicules - principes généraux</a:t>
            </a:r>
          </a:p>
          <a:p>
            <a:pPr marL="0" indent="0">
              <a:buNone/>
            </a:pPr>
            <a:endParaRPr lang="fr-BE" dirty="0"/>
          </a:p>
          <a:p>
            <a:pPr>
              <a:buAutoNum type="alphaLcParenR" startAt="2"/>
            </a:pPr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D26BB50-8A1A-48DF-A4DB-8100D669E771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7. Organisation générale du chantier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108FE06-CE93-4509-870F-E665D2077CD4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Jean-François RULKIN, Directeur opérationnel – Pôle voiries – NONET Sa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9721DE-D87C-4647-9D96-7CD3CDE87E0A}"/>
              </a:ext>
            </a:extLst>
          </p:cNvPr>
          <p:cNvSpPr txBox="1"/>
          <p:nvPr/>
        </p:nvSpPr>
        <p:spPr>
          <a:xfrm>
            <a:off x="628649" y="2057192"/>
            <a:ext cx="7180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Ø"/>
              <a:defRPr sz="1400"/>
            </a:lvl1pPr>
          </a:lstStyle>
          <a:p>
            <a:r>
              <a:rPr lang="fr-BE" dirty="0"/>
              <a:t>Boulevard du Nord mis à sens unique prison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BE" dirty="0" err="1">
                <a:sym typeface="Wingdings" panose="05000000000000000000" pitchFamily="2" charset="2"/>
              </a:rPr>
              <a:t>Bomel</a:t>
            </a:r>
            <a:endParaRPr lang="fr-BE" dirty="0">
              <a:sym typeface="Wingdings" panose="05000000000000000000" pitchFamily="2" charset="2"/>
            </a:endParaRPr>
          </a:p>
          <a:p>
            <a:r>
              <a:rPr lang="fr-BE" dirty="0">
                <a:sym typeface="Wingdings" panose="05000000000000000000" pitchFamily="2" charset="2"/>
              </a:rPr>
              <a:t>Boulevard </a:t>
            </a:r>
            <a:r>
              <a:rPr lang="fr-BE" dirty="0" err="1">
                <a:sym typeface="Wingdings" panose="05000000000000000000" pitchFamily="2" charset="2"/>
              </a:rPr>
              <a:t>Mélot</a:t>
            </a:r>
            <a:r>
              <a:rPr lang="fr-BE" dirty="0">
                <a:sym typeface="Wingdings" panose="05000000000000000000" pitchFamily="2" charset="2"/>
              </a:rPr>
              <a:t> mis à sens unique Chiny  </a:t>
            </a:r>
            <a:r>
              <a:rPr lang="fr-BE" dirty="0" err="1">
                <a:sym typeface="Wingdings" panose="05000000000000000000" pitchFamily="2" charset="2"/>
              </a:rPr>
              <a:t>Omalius</a:t>
            </a:r>
            <a:endParaRPr lang="fr-BE" dirty="0">
              <a:sym typeface="Wingdings" panose="05000000000000000000" pitchFamily="2" charset="2"/>
            </a:endParaRPr>
          </a:p>
          <a:p>
            <a:r>
              <a:rPr lang="fr-BE" dirty="0">
                <a:sym typeface="Wingdings" panose="05000000000000000000" pitchFamily="2" charset="2"/>
              </a:rPr>
              <a:t>Jonction rue Godefroid fermée (sauf bus, taxis et vélos) excepté le samedi</a:t>
            </a:r>
            <a:endParaRPr lang="fr-BE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30BAA0E-9003-4735-85DD-721962790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91" y="1391373"/>
            <a:ext cx="1773437" cy="471901"/>
          </a:xfrm>
          <a:prstGeom prst="rect">
            <a:avLst/>
          </a:prstGeom>
        </p:spPr>
      </p:pic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DB2C9C34-B3E6-404B-9C70-876D3AE67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8DA518-A68D-4A3C-BED1-71A7B6954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5" y="3145954"/>
            <a:ext cx="4045558" cy="28392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12" y="3145954"/>
            <a:ext cx="4045557" cy="28392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76054" y="2899733"/>
            <a:ext cx="2019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Circulation habituelle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457950" y="2866663"/>
            <a:ext cx="2019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Circulation samedi</a:t>
            </a:r>
          </a:p>
        </p:txBody>
      </p:sp>
    </p:spTree>
    <p:extLst>
      <p:ext uri="{BB962C8B-B14F-4D97-AF65-F5344CB8AC3E}">
        <p14:creationId xmlns:p14="http://schemas.microsoft.com/office/powerpoint/2010/main" val="102020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55E1DE-442B-40B5-A64E-F4D6F86C1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40586D9-5385-412C-A637-DA7C41D7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0F2F95-EA98-41C7-A77E-A5F886F6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>
                <a:solidFill>
                  <a:schemeClr val="tx1"/>
                </a:solidFill>
              </a:rPr>
              <a:t>3</a:t>
            </a:fld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A8C295FD-8DA7-4CF2-BBA0-80E10270D353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>
                <a:solidFill>
                  <a:schemeClr val="tx1"/>
                </a:solidFill>
              </a:rPr>
              <a:pPr/>
              <a:t>07-03-23</a:t>
            </a:fld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9EF073A9-2289-4720-B4BB-20BE1C7556D1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>
                <a:solidFill>
                  <a:schemeClr val="tx1"/>
                </a:solidFill>
              </a:rPr>
              <a:pPr/>
              <a:t>3</a:t>
            </a:fld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B4A605A2-A48A-47B6-9A8B-8C523B993AB5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Maxime PRÉVOT, Bourgmestre Ville de Namur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0D1CABC-008F-4EF4-B4A3-B83840045E94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6325823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1. Accueil et Introduction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C070E56-9AE6-4313-A76E-5F648FADB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92595"/>
            <a:ext cx="4572000" cy="4572000"/>
          </a:xfrm>
          <a:prstGeom prst="rect">
            <a:avLst/>
          </a:prstGeom>
        </p:spPr>
      </p:pic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AC3EAA18-975C-4FBB-ABA9-ACC31BD9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>
                <a:solidFill>
                  <a:schemeClr val="tx1"/>
                </a:solidFill>
              </a:rPr>
              <a:t>Chantier place de la Station &amp; boulevard E. </a:t>
            </a:r>
            <a:r>
              <a:rPr lang="fr-BE" dirty="0" err="1">
                <a:solidFill>
                  <a:schemeClr val="tx1"/>
                </a:solidFill>
              </a:rPr>
              <a:t>Mélot</a:t>
            </a:r>
            <a:endParaRPr lang="fr-BE" dirty="0">
              <a:solidFill>
                <a:schemeClr val="tx1"/>
              </a:solidFill>
            </a:endParaRPr>
          </a:p>
          <a:p>
            <a:r>
              <a:rPr lang="fr-BE" dirty="0">
                <a:solidFill>
                  <a:schemeClr val="tx1"/>
                </a:solidFill>
              </a:rPr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1991387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7F88403-F27E-4E24-B3CB-8DCD0DBC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BCD2FE-0BD7-4455-AB01-A80046DB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30</a:t>
            </a:fld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BF525D-97C5-4004-9C4E-28FB7C77C206}"/>
              </a:ext>
            </a:extLst>
          </p:cNvPr>
          <p:cNvSpPr txBox="1"/>
          <p:nvPr/>
        </p:nvSpPr>
        <p:spPr>
          <a:xfrm>
            <a:off x="628650" y="1369763"/>
            <a:ext cx="6667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 startAt="2"/>
            </a:lvl1pPr>
          </a:lstStyle>
          <a:p>
            <a:pPr>
              <a:buFont typeface="+mj-lt"/>
              <a:buAutoNum type="alphaLcParenR" startAt="3"/>
            </a:pPr>
            <a:r>
              <a:rPr lang="fr-BE" dirty="0"/>
              <a:t>Phasage travaux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sz="1400" dirty="0"/>
              <a:t>Phase</a:t>
            </a:r>
            <a:r>
              <a:rPr lang="fr-BE" dirty="0"/>
              <a:t> </a:t>
            </a:r>
            <a:r>
              <a:rPr lang="fr-BE" sz="1400" dirty="0"/>
              <a:t>préparatoire</a:t>
            </a:r>
          </a:p>
          <a:p>
            <a:pPr>
              <a:buAutoNum type="alphaLcParenR" startAt="3"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16A8D99-8330-4958-BE3C-B18BF85ECDEC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7. Organisation générale du chantier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5DCE7397-F227-4D94-91B8-1F5C53EAD08E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Jean-François RULKIN, Directeur opérationnel – Pôle voiries – NONET Sa</a:t>
            </a:r>
          </a:p>
        </p:txBody>
      </p:sp>
      <p:pic>
        <p:nvPicPr>
          <p:cNvPr id="9" name="Espace réservé du contenu 3">
            <a:extLst>
              <a:ext uri="{FF2B5EF4-FFF2-40B4-BE49-F238E27FC236}">
                <a16:creationId xmlns:a16="http://schemas.microsoft.com/office/drawing/2014/main" id="{11D9DA03-E40D-4DE0-A7BA-FA3D61A4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0" y="2314741"/>
            <a:ext cx="6347020" cy="29802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563243-F123-4278-AA08-3302D3DB28CD}"/>
              </a:ext>
            </a:extLst>
          </p:cNvPr>
          <p:cNvSpPr/>
          <p:nvPr/>
        </p:nvSpPr>
        <p:spPr>
          <a:xfrm rot="21301032">
            <a:off x="3858154" y="2805984"/>
            <a:ext cx="2616270" cy="265471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C179A1-1D43-4F07-8513-251EDC97D226}"/>
              </a:ext>
            </a:extLst>
          </p:cNvPr>
          <p:cNvSpPr/>
          <p:nvPr/>
        </p:nvSpPr>
        <p:spPr>
          <a:xfrm rot="16200000">
            <a:off x="4931047" y="4559123"/>
            <a:ext cx="763367" cy="292883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08AA53-AF95-49A2-8313-651F90AC8E91}"/>
              </a:ext>
            </a:extLst>
          </p:cNvPr>
          <p:cNvSpPr txBox="1"/>
          <p:nvPr/>
        </p:nvSpPr>
        <p:spPr>
          <a:xfrm>
            <a:off x="628648" y="5436066"/>
            <a:ext cx="641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Concerne : Quais provisoires Bus + mise en place signalisation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Planning : Phase 0 = 13/03/2023 au 20/03/2023</a:t>
            </a:r>
            <a:endParaRPr lang="fr-BE" sz="1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76BA180-C368-4069-B526-B0B540DED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91" y="1391373"/>
            <a:ext cx="1773437" cy="471901"/>
          </a:xfrm>
          <a:prstGeom prst="rect">
            <a:avLst/>
          </a:prstGeom>
        </p:spPr>
      </p:pic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576F5DE2-975C-46A9-B598-83177FDC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1285110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FE4FC7-F3FF-4C71-8966-06A81049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495983-7A38-45B7-A725-38A9A859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31</a:t>
            </a:fld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5A3A6A9-665B-4D7B-8509-6DDDF646ECA6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7. Organisation générale du chantier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E97CEA7E-1F64-4F9E-B9CE-CFAB406E4E9E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Jean-François RULKIN, Directeur opérationnel – Pôle voiries – NONET Sa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2AF9C6-0C2B-412D-95D2-BA3CC384BE1A}"/>
              </a:ext>
            </a:extLst>
          </p:cNvPr>
          <p:cNvSpPr txBox="1"/>
          <p:nvPr/>
        </p:nvSpPr>
        <p:spPr>
          <a:xfrm>
            <a:off x="628650" y="1369763"/>
            <a:ext cx="66677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 startAt="2"/>
            </a:lvl1pPr>
          </a:lstStyle>
          <a:p>
            <a:pPr>
              <a:buFont typeface="+mj-lt"/>
              <a:buAutoNum type="alphaLcParenR" startAt="3"/>
            </a:pPr>
            <a:r>
              <a:rPr lang="fr-BE" dirty="0"/>
              <a:t>Phasage travaux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sz="1400" dirty="0"/>
              <a:t>Phases 1 et 1b</a:t>
            </a:r>
          </a:p>
          <a:p>
            <a:pPr>
              <a:buAutoNum type="alphaLcParenR" startAt="3"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301D23-E325-4ABC-850D-7C87AD1B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0"/>
          <a:stretch/>
        </p:blipFill>
        <p:spPr>
          <a:xfrm>
            <a:off x="609227" y="2289496"/>
            <a:ext cx="7925546" cy="28556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3DD78E-37DD-495D-8E77-E9BB33C23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91" y="1391373"/>
            <a:ext cx="1773437" cy="4719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5EC6398-49CE-4289-9112-4850960300A5}"/>
              </a:ext>
            </a:extLst>
          </p:cNvPr>
          <p:cNvSpPr txBox="1"/>
          <p:nvPr/>
        </p:nvSpPr>
        <p:spPr>
          <a:xfrm>
            <a:off x="609227" y="5240150"/>
            <a:ext cx="6418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Concerne : Place Station et Boulevard </a:t>
            </a:r>
            <a:r>
              <a:rPr lang="fr-BE" sz="1400" dirty="0" err="1">
                <a:sym typeface="Wingdings" panose="05000000000000000000" pitchFamily="2" charset="2"/>
              </a:rPr>
              <a:t>Mélot</a:t>
            </a:r>
            <a:r>
              <a:rPr lang="fr-BE" sz="1400" dirty="0">
                <a:sym typeface="Wingdings" panose="05000000000000000000" pitchFamily="2" charset="2"/>
              </a:rPr>
              <a:t> – Ilot central et côté sud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Planning :  Phase 1a = 13/03/2023 au 30/06/2023</a:t>
            </a:r>
          </a:p>
          <a:p>
            <a:pPr lvl="1"/>
            <a:r>
              <a:rPr lang="fr-BE" sz="1400" dirty="0">
                <a:sym typeface="Wingdings" panose="05000000000000000000" pitchFamily="2" charset="2"/>
              </a:rPr>
              <a:t>	    Phase 1b = 15/04/2023 au 31/08/2023	</a:t>
            </a:r>
            <a:endParaRPr lang="fr-BE" sz="1400" dirty="0"/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D086D3C6-BDE2-4FB8-A09C-44EF15EE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925543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BFE092-7609-47C1-A94B-7E40EE71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0E9281-41A3-4C71-BF8D-1E2AE7497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32</a:t>
            </a:fld>
            <a:endParaRPr lang="fr-B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D301E2A-8575-4411-BA37-E8DC63FFC2B2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7. Organisation générale du chantier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8F6A0F0-0DBB-41BA-8739-F9B95A1224D8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Jean-François RULKIN, Directeur opérationnel – Pôle voiries – NONET Sa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A3D8E3-4606-48C4-B804-BDCF6111B509}"/>
              </a:ext>
            </a:extLst>
          </p:cNvPr>
          <p:cNvSpPr txBox="1"/>
          <p:nvPr/>
        </p:nvSpPr>
        <p:spPr>
          <a:xfrm>
            <a:off x="628650" y="1369763"/>
            <a:ext cx="66677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 startAt="2"/>
            </a:lvl1pPr>
          </a:lstStyle>
          <a:p>
            <a:pPr>
              <a:buFont typeface="+mj-lt"/>
              <a:buAutoNum type="alphaLcParenR" startAt="3"/>
            </a:pPr>
            <a:r>
              <a:rPr lang="fr-BE" dirty="0"/>
              <a:t>Phasage travaux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sz="1400" dirty="0"/>
              <a:t>Phase 2</a:t>
            </a: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42082C-D939-4DFD-951D-CE8CD6EB0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91" y="1391373"/>
            <a:ext cx="1773437" cy="4719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C7B63A-5A48-47DE-9C95-FA66647AA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2360711"/>
            <a:ext cx="7944374" cy="26668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68C8511-A9E9-438A-B64B-53697A50227F}"/>
              </a:ext>
            </a:extLst>
          </p:cNvPr>
          <p:cNvSpPr txBox="1"/>
          <p:nvPr/>
        </p:nvSpPr>
        <p:spPr>
          <a:xfrm>
            <a:off x="609227" y="5295781"/>
            <a:ext cx="6418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Concerne : Jonction Chiny / Avenue de la Gare + Jonction 1a/1b face Gare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Planning :   1/07/2023 au 27/08/2023</a:t>
            </a:r>
          </a:p>
          <a:p>
            <a:pPr lvl="1"/>
            <a:r>
              <a:rPr lang="fr-BE" sz="1400" dirty="0">
                <a:sym typeface="Wingdings" panose="05000000000000000000" pitchFamily="2" charset="2"/>
              </a:rPr>
              <a:t>	     	</a:t>
            </a:r>
            <a:endParaRPr lang="fr-BE" sz="1400" dirty="0"/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DEC82CC8-A81D-4B86-BD2A-B56D2FC9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904190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C7A019-9A03-4358-9576-C4295B5CB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60F42A-2C83-4B07-9B6B-AA738BE5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33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DCB44A-8970-4263-B74C-84F675320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91" y="1391373"/>
            <a:ext cx="1773437" cy="47190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787AEB9F-8319-4267-8920-EEBC9CFC68FE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7. Organisation générale du chantier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6ED0DDA-FE74-4D47-B0EE-0FBAAF3A2BD4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69885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Jean-François RULKIN, Directeur opérationnel – Pôle voiries – NONET Sa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B15205-9DC7-45E7-B195-3D6012926881}"/>
              </a:ext>
            </a:extLst>
          </p:cNvPr>
          <p:cNvSpPr txBox="1"/>
          <p:nvPr/>
        </p:nvSpPr>
        <p:spPr>
          <a:xfrm>
            <a:off x="628650" y="1369763"/>
            <a:ext cx="66677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 startAt="2"/>
            </a:lvl1pPr>
          </a:lstStyle>
          <a:p>
            <a:pPr>
              <a:buFont typeface="+mj-lt"/>
              <a:buAutoNum type="alphaLcParenR" startAt="3"/>
            </a:pPr>
            <a:r>
              <a:rPr lang="fr-BE" dirty="0"/>
              <a:t>Phasage travaux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sz="1400" dirty="0"/>
              <a:t>Phase 3</a:t>
            </a: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FE40CBE-65F0-4137-B5B8-1B1EFFB17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2408302"/>
            <a:ext cx="8003579" cy="27333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759626B-8024-4839-A030-AF7CDF4BBF83}"/>
              </a:ext>
            </a:extLst>
          </p:cNvPr>
          <p:cNvSpPr txBox="1"/>
          <p:nvPr/>
        </p:nvSpPr>
        <p:spPr>
          <a:xfrm>
            <a:off x="609227" y="5295781"/>
            <a:ext cx="6418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Concerne : Zone Nord (côté gare) + Équipements toutes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Planning :   1/09/2023 au 31/12/2023 ( réserve 1 mois)</a:t>
            </a:r>
          </a:p>
          <a:p>
            <a:pPr lvl="1"/>
            <a:r>
              <a:rPr lang="fr-BE" sz="1400" dirty="0">
                <a:sym typeface="Wingdings" panose="05000000000000000000" pitchFamily="2" charset="2"/>
              </a:rPr>
              <a:t>	     	</a:t>
            </a:r>
            <a:endParaRPr lang="fr-BE" sz="1400" dirty="0"/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29F5D684-C20D-46A6-9B8E-9A7834E5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3269063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D5F7893-8F6B-4F23-9C49-CD5A969E4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CE9EFA-BBC6-421B-8A10-53732220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34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E2C1FACC-E59F-4727-B09D-B9F4B90E805F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7EBCDD41-2426-4A7F-B742-7AE3ECED664E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90CE2F7-B7E1-4E36-8A6F-7A3CF2365A69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837273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8. Questions / Réponses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CB75B77-EE40-4106-9259-E9260C26B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20" y="1167920"/>
            <a:ext cx="4522160" cy="4522160"/>
          </a:xfrm>
          <a:prstGeom prst="rect">
            <a:avLst/>
          </a:prstGeom>
        </p:spPr>
      </p:pic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65603A74-7DA4-4BFB-B58B-5C0D1555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815712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EFCD38-3B80-4303-BB71-C16B4C8E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1FDB36-A22B-4CE5-ACCA-413F0653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35</a:t>
            </a:fld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0CFA02-F2CB-431F-9439-DF5BC1B2D992}"/>
              </a:ext>
            </a:extLst>
          </p:cNvPr>
          <p:cNvSpPr txBox="1"/>
          <p:nvPr/>
        </p:nvSpPr>
        <p:spPr>
          <a:xfrm>
            <a:off x="1400961" y="1715185"/>
            <a:ext cx="6342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/>
              <a:t>Merci à l’ensemble de nos partenaires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3BF7065-4C12-4D46-A183-AF70E055E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4" y="0"/>
            <a:ext cx="1800000" cy="180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CC9B53-D089-4772-98B2-9B7AE16AD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42" y="312700"/>
            <a:ext cx="2429615" cy="10487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110820-F403-4A3E-8CB9-7C08C3824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0" y="2908725"/>
            <a:ext cx="2649878" cy="8316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ADE60F-1AED-49E1-9A98-B80F333EF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77" y="2794918"/>
            <a:ext cx="922073" cy="10592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DE7097E-FF42-48E7-976A-C9864EB18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93" y="3097594"/>
            <a:ext cx="2015450" cy="5363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F0E1E49-510A-420C-B23C-2E88F3CA4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5" y="4395792"/>
            <a:ext cx="5931014" cy="8494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70639E6-B1BC-4DD8-824F-7487DF1B4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13" y="2991101"/>
            <a:ext cx="1410421" cy="749286"/>
          </a:xfrm>
          <a:prstGeom prst="rect">
            <a:avLst/>
          </a:prstGeom>
        </p:spPr>
      </p:pic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184306CC-2C3C-4667-A7E9-1C27551E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7212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1DED4A-B9E4-4661-B729-92C01B99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1DDE3B-0A35-4DF8-A8A7-51612F24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4</a:t>
            </a:fld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D9D32EB-3562-4F9D-9AF0-14E4AECEF927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4000" dirty="0"/>
              <a:t>2. Présentation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4AEA30BB-7445-454C-8900-F437465C2838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Luc GENNART, Échevin des Voiries et de l’Équipement public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99AD45-4D7F-4FF3-8BD1-3E8F85CF0BFD}"/>
              </a:ext>
            </a:extLst>
          </p:cNvPr>
          <p:cNvSpPr txBox="1"/>
          <p:nvPr/>
        </p:nvSpPr>
        <p:spPr>
          <a:xfrm>
            <a:off x="628649" y="1431925"/>
            <a:ext cx="766806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lphaLcParenR"/>
            </a:pPr>
            <a:r>
              <a:rPr lang="fr-BE" dirty="0"/>
              <a:t>Objectifs</a:t>
            </a:r>
          </a:p>
          <a:p>
            <a:pPr algn="just"/>
            <a:endParaRPr lang="fr-BE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Redynamiser le nord de la Corbeille</a:t>
            </a:r>
          </a:p>
          <a:p>
            <a:pPr lvl="1" algn="just"/>
            <a:endParaRPr lang="fr-BE" sz="1400" dirty="0"/>
          </a:p>
          <a:p>
            <a:pPr lvl="1" algn="just"/>
            <a:endParaRPr lang="fr-BE" sz="14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Interconnecter les réseaux environnants  (trains, bus, taxis, voitures, vélos et piétons)</a:t>
            </a:r>
          </a:p>
          <a:p>
            <a:pPr lvl="1" algn="just"/>
            <a:endParaRPr lang="fr-BE" sz="1400" dirty="0"/>
          </a:p>
          <a:p>
            <a:pPr lvl="1" algn="just"/>
            <a:endParaRPr lang="fr-BE" sz="14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Concrètement </a:t>
            </a:r>
          </a:p>
          <a:p>
            <a:pPr lvl="1" algn="just"/>
            <a:endParaRPr lang="fr-BE" sz="1400" dirty="0"/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fr-BE" sz="1400" dirty="0"/>
              <a:t>Place de la Station : trottoirs élargis, suppression îlot central, réorganisation arrêts de bus, plantations</a:t>
            </a:r>
          </a:p>
          <a:p>
            <a:pPr lvl="2" algn="just"/>
            <a:endParaRPr lang="fr-BE" sz="1400" dirty="0"/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fr-BE" sz="1400" dirty="0"/>
              <a:t>Boulevard </a:t>
            </a:r>
            <a:r>
              <a:rPr lang="fr-BE" sz="1400" dirty="0" err="1"/>
              <a:t>Mélot</a:t>
            </a:r>
            <a:r>
              <a:rPr lang="fr-BE" sz="1400" dirty="0"/>
              <a:t>  : aménagé en boulevard urbain, alignement d’arbres en liaison avec le parc Louise-Marie, trottoirs élargis comprenant le Ravel, bandes de circulation réduites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BE" dirty="0"/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D15E3E12-8336-4477-B988-8BA57F1A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26130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064D1A-858B-42B8-8733-F91145C5E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141F1F-5601-4FD1-BD95-FDD11D06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5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498D0F30-1ED4-45D0-B3BB-B6ABC6326A22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7857FF-F414-4E34-83F0-688E3DB51F91}" type="datetime1">
              <a:rPr lang="fr-BE" smtClean="0"/>
              <a:pPr/>
              <a:t>07-03-23</a:t>
            </a:fld>
            <a:endParaRPr lang="fr-BE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FA847E8F-8FCA-4F93-9D1F-BD1DA2937DAE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B967B4DC-554B-45BF-8B89-C8A91094B6AB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CCE634DD-6D71-4668-A23E-113BBDAEDC17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5</a:t>
            </a:fld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704F0BB-9DB9-4954-9CAD-CC1EE5F28F9D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2. Présentation</a:t>
            </a: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64743DF4-3C40-4070-A2BC-4DD278B24531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Luc GENNART, Échevin des Voiries et de l’Équipement public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07916-D86C-4E07-9F44-18453E589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25" y="4769857"/>
            <a:ext cx="2057400" cy="88805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99F244C-FB29-4ABE-9B1F-F6A9F442670D}"/>
              </a:ext>
            </a:extLst>
          </p:cNvPr>
          <p:cNvSpPr txBox="1"/>
          <p:nvPr/>
        </p:nvSpPr>
        <p:spPr>
          <a:xfrm>
            <a:off x="155133" y="1327150"/>
            <a:ext cx="877890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+mj-lt"/>
              <a:buAutoNum type="alphaLcParenR" startAt="2"/>
            </a:pPr>
            <a:r>
              <a:rPr lang="fr-BE" dirty="0"/>
              <a:t>Contexte</a:t>
            </a:r>
          </a:p>
          <a:p>
            <a:pPr lvl="1" algn="just"/>
            <a:endParaRPr lang="fr-BE" sz="1400" dirty="0"/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Vaste chantier suite à l’implantation de la gare des bus au-dessus de la gare SNCB = </a:t>
            </a:r>
            <a:r>
              <a:rPr lang="fr-BE" sz="1400" b="1" u="sng" dirty="0"/>
              <a:t>création d’un important pôle multimodal</a:t>
            </a:r>
          </a:p>
          <a:p>
            <a:pPr lvl="1" algn="just"/>
            <a:endParaRPr lang="fr-BE" sz="1400" dirty="0"/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En concertation et partenariat avec le SPW mobilité Infrastructures, la SOFICO, le TEC (OTW) et la SNCB</a:t>
            </a:r>
          </a:p>
          <a:p>
            <a:pPr lvl="1" algn="just"/>
            <a:endParaRPr lang="fr-BE" sz="1400" dirty="0"/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Début des travaux : 13 mars 2023 </a:t>
            </a:r>
            <a:r>
              <a:rPr lang="fr-BE" sz="1400" dirty="0">
                <a:sym typeface="Wingdings" panose="05000000000000000000" pitchFamily="2" charset="2"/>
              </a:rPr>
              <a:t></a:t>
            </a:r>
            <a:r>
              <a:rPr lang="fr-BE" sz="1400" dirty="0"/>
              <a:t> Délai d’exécution = 340 jours (début printemps 2024)</a:t>
            </a:r>
          </a:p>
          <a:p>
            <a:pPr lvl="1" algn="just"/>
            <a:endParaRPr lang="fr-BE" sz="1400" dirty="0"/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Coût total : 4.418.301,03 € TVAC dont 2.441.897,53 €  à charge de la Ville (solde à charge de la SOFICO)</a:t>
            </a:r>
          </a:p>
          <a:p>
            <a:pPr lvl="1" algn="just"/>
            <a:endParaRPr lang="fr-BE" sz="1400" dirty="0"/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Maître(s) d’œuvre : Ville de Namur, Bureau d’études des Voies publiques</a:t>
            </a:r>
          </a:p>
          <a:p>
            <a:pPr lvl="1" algn="just"/>
            <a:endParaRPr lang="fr-BE" sz="1400" dirty="0"/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BE" sz="1400" dirty="0"/>
              <a:t>Entreprise(s) : SA </a:t>
            </a:r>
            <a:r>
              <a:rPr lang="fr-BE" sz="1400" dirty="0" err="1"/>
              <a:t>Nonet</a:t>
            </a:r>
            <a:r>
              <a:rPr lang="fr-BE" sz="1400" dirty="0"/>
              <a:t>, Rue de la Vieille Sambre 162 à 5190 Jemeppe-sur-Sambre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9B5ADD-51F4-4784-AADB-30C6814C2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3" y="4963258"/>
            <a:ext cx="2530917" cy="7943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AC3E4C-9731-4F95-B7BB-C4E7E588B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19" y="5099347"/>
            <a:ext cx="1794313" cy="4774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BD7EDE1-47E5-4BB6-BCBC-1DF49F6C8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00" y="4879563"/>
            <a:ext cx="1415157" cy="751802"/>
          </a:xfrm>
          <a:prstGeom prst="rect">
            <a:avLst/>
          </a:prstGeom>
        </p:spPr>
      </p:pic>
      <p:sp>
        <p:nvSpPr>
          <p:cNvPr id="21" name="Espace réservé du pied de page 2">
            <a:extLst>
              <a:ext uri="{FF2B5EF4-FFF2-40B4-BE49-F238E27FC236}">
                <a16:creationId xmlns:a16="http://schemas.microsoft.com/office/drawing/2014/main" id="{68556F03-DA9A-427C-BE48-8EA415A6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4000118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E2F761-55A6-463D-87EC-8884A1BB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55B3FF-C992-48DE-A4D4-DA7ED7D0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6</a:t>
            </a:fld>
            <a:endParaRPr lang="fr-B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5C01313-D96D-4256-8361-F528E62DAE55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4000" dirty="0"/>
              <a:t>2. Contexte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94BBDEB-2357-4E64-A95F-FEA083211DCF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Luc GENNART, Échevin des Voiries et de l’Équipement public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DED2E70-126A-42F9-8D6E-25E9E911A141}"/>
              </a:ext>
            </a:extLst>
          </p:cNvPr>
          <p:cNvSpPr txBox="1"/>
          <p:nvPr/>
        </p:nvSpPr>
        <p:spPr>
          <a:xfrm>
            <a:off x="628648" y="1686409"/>
            <a:ext cx="7668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 startAt="3"/>
            </a:pPr>
            <a:r>
              <a:rPr lang="fr-BE" dirty="0"/>
              <a:t>Politique Intégrée de la Ville (PIV)</a:t>
            </a:r>
          </a:p>
          <a:p>
            <a:pPr marL="342900" indent="-342900">
              <a:buFont typeface="+mj-lt"/>
              <a:buAutoNum type="alphaLcParenR" startAt="3"/>
            </a:pPr>
            <a:endParaRPr lang="fr-B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sz="1400" dirty="0"/>
              <a:t>Financement</a:t>
            </a:r>
            <a:r>
              <a:rPr lang="fr-BE" dirty="0"/>
              <a:t> </a:t>
            </a:r>
            <a:r>
              <a:rPr lang="fr-BE" sz="1400" dirty="0"/>
              <a:t>: </a:t>
            </a:r>
            <a:r>
              <a:rPr lang="fr-BE" sz="1400" b="1" dirty="0"/>
              <a:t>80% par la PIV et 20% par emprunt</a:t>
            </a:r>
          </a:p>
          <a:p>
            <a:pPr lvl="1"/>
            <a:endParaRPr lang="fr-BE" sz="1400" b="1" dirty="0"/>
          </a:p>
          <a:p>
            <a:pPr marL="342900" indent="-342900">
              <a:buFont typeface="+mj-lt"/>
              <a:buAutoNum type="alphaLcParenR" startAt="3"/>
            </a:pPr>
            <a:endParaRPr lang="fr-BE" sz="1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C387DCD-E2FD-4730-90E4-13143FC1C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04" y="3676884"/>
            <a:ext cx="6457950" cy="924941"/>
          </a:xfrm>
          <a:prstGeom prst="rect">
            <a:avLst/>
          </a:prstGeom>
        </p:spPr>
      </p:pic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59CB4A71-D781-42B0-924C-A9432FED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77541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7FF5AB-6331-4649-9C3A-0BEDD88F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1B95C8-892E-4FE4-85E1-4A706ABE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7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7A14388D-81B1-4C59-90D3-CCF255C10D72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D421E675-D701-4B9B-A186-FCBEF7455C40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7</a:t>
            </a:fld>
            <a:endParaRPr lang="fr-BE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1C0A9E1-BC00-40D6-9A7C-ED5122EB7177}"/>
              </a:ext>
            </a:extLst>
          </p:cNvPr>
          <p:cNvSpPr txBox="1">
            <a:spLocks/>
          </p:cNvSpPr>
          <p:nvPr/>
        </p:nvSpPr>
        <p:spPr>
          <a:xfrm>
            <a:off x="628650" y="899194"/>
            <a:ext cx="7290556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Stéphanie SCAILQUIN, Échevine de l’Urbanisme, de l’Attractivité urbaine et de l’Emploi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0BDF2F9-6F1B-4BBF-B2CC-C1DF091A028B}"/>
              </a:ext>
            </a:extLst>
          </p:cNvPr>
          <p:cNvSpPr txBox="1">
            <a:spLocks/>
          </p:cNvSpPr>
          <p:nvPr/>
        </p:nvSpPr>
        <p:spPr>
          <a:xfrm>
            <a:off x="628649" y="365125"/>
            <a:ext cx="7542228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dirty="0"/>
              <a:t>3. Mobilité et Attractivité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5DBA451A-A6E4-4B01-8D7E-F69FBC87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E4055F-936A-4674-8BE9-62674FE554C0}"/>
              </a:ext>
            </a:extLst>
          </p:cNvPr>
          <p:cNvSpPr txBox="1"/>
          <p:nvPr/>
        </p:nvSpPr>
        <p:spPr>
          <a:xfrm>
            <a:off x="993832" y="1817577"/>
            <a:ext cx="656019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400" dirty="0"/>
              <a:t>U</a:t>
            </a:r>
            <a:r>
              <a:rPr lang="fr-BE" sz="1400" dirty="0"/>
              <a:t>n quartier en pleine mutation</a:t>
            </a:r>
          </a:p>
          <a:p>
            <a:pPr>
              <a:lnSpc>
                <a:spcPct val="150000"/>
              </a:lnSpc>
            </a:pPr>
            <a:endParaRPr lang="fr-B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400" dirty="0"/>
              <a:t>U</a:t>
            </a:r>
            <a:r>
              <a:rPr lang="fr-BE" sz="1400" dirty="0"/>
              <a:t>ne nouvelle entrée de ville</a:t>
            </a:r>
          </a:p>
          <a:p>
            <a:pPr>
              <a:lnSpc>
                <a:spcPct val="150000"/>
              </a:lnSpc>
            </a:pPr>
            <a:endParaRPr lang="fr-B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400" dirty="0"/>
              <a:t>D</a:t>
            </a:r>
            <a:r>
              <a:rPr lang="fr-BE" sz="1400" dirty="0"/>
              <a:t>es espaces publics réorganisés au bénéfice des usagers et usagères</a:t>
            </a:r>
          </a:p>
          <a:p>
            <a:pPr>
              <a:lnSpc>
                <a:spcPct val="150000"/>
              </a:lnSpc>
            </a:pPr>
            <a:endParaRPr lang="fr-B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400" dirty="0"/>
              <a:t>U</a:t>
            </a:r>
            <a:r>
              <a:rPr lang="fr-BE" sz="1400" dirty="0"/>
              <a:t>n centre-ville apaisé, végétalisé et convivial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41898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8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8</a:t>
            </a:fld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3E167-0252-43F7-84F6-BA4D19990194}"/>
              </a:ext>
            </a:extLst>
          </p:cNvPr>
          <p:cNvSpPr txBox="1"/>
          <p:nvPr/>
        </p:nvSpPr>
        <p:spPr>
          <a:xfrm>
            <a:off x="628649" y="1431925"/>
            <a:ext cx="7692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  <a:lvl2pPr lvl="1"/>
          </a:lstStyle>
          <a:p>
            <a:r>
              <a:rPr lang="fr-BE" dirty="0"/>
              <a:t>Activités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D9009F3-3444-4BC3-8DB1-E9CABECF61F8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Héloïse WINANDY, Directrice Communications SOFICO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2BB008-3DFE-403E-904F-E7ECC880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66" y="4603792"/>
            <a:ext cx="2057400" cy="888060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874A1A23-9B59-40DF-A50F-8DB9BBBC12CE}"/>
              </a:ext>
            </a:extLst>
          </p:cNvPr>
          <p:cNvSpPr txBox="1">
            <a:spLocks/>
          </p:cNvSpPr>
          <p:nvPr/>
        </p:nvSpPr>
        <p:spPr>
          <a:xfrm>
            <a:off x="960949" y="2034473"/>
            <a:ext cx="7948234" cy="4640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fr-BE" sz="1400" dirty="0"/>
              <a:t>Réalisation des chaînons manquants du réseau européen de transport routier et fluvial qui traverse la Wallonie </a:t>
            </a:r>
          </a:p>
          <a:p>
            <a:pPr marL="0" indent="0" algn="just">
              <a:buNone/>
            </a:pPr>
            <a:endParaRPr lang="fr-BE" sz="1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fr-BE" sz="1400" dirty="0"/>
              <a:t>Gestion du réseau (auto) routier structurant</a:t>
            </a:r>
          </a:p>
          <a:p>
            <a:pPr marL="0" indent="0" algn="just">
              <a:buNone/>
            </a:pPr>
            <a:endParaRPr lang="fr-BE" sz="1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fr-BE" sz="1400" dirty="0"/>
              <a:t>Gestion du réseau wallon de fibre optique (télécoms)</a:t>
            </a:r>
          </a:p>
          <a:p>
            <a:pPr marL="0" indent="0" algn="just">
              <a:buNone/>
            </a:pPr>
            <a:endParaRPr lang="fr-BE" sz="1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fr-BE" sz="1400" dirty="0"/>
              <a:t>Valorisation domaniale via octroi de concessions</a:t>
            </a:r>
          </a:p>
          <a:p>
            <a:pPr marL="0" indent="0" algn="just">
              <a:buNone/>
            </a:pPr>
            <a:endParaRPr lang="fr-BE" sz="1400" dirty="0"/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fr-BE" sz="1400" dirty="0"/>
              <a:t>Aires autoroutières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fr-BE" sz="1400" dirty="0"/>
              <a:t>Energies renouvelables (centrales hydroélectriques, éoliennes)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endParaRPr lang="fr-BE" dirty="0"/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C68A513-AB19-40C0-9CDB-7F3ECC3C5830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600" dirty="0"/>
              <a:t>4. </a:t>
            </a:r>
            <a:r>
              <a:rPr lang="fr-BE" sz="3800" dirty="0"/>
              <a:t>Partenariats</a:t>
            </a:r>
            <a:r>
              <a:rPr lang="fr-BE" sz="3600" dirty="0"/>
              <a:t> et Financement SOFICO</a:t>
            </a:r>
          </a:p>
        </p:txBody>
      </p:sp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29EA0F32-24E1-4FE6-9847-FFDF5442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91743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250115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6FBD58-4135-4C4D-AE39-CA75CDF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57FF-F414-4E34-83F0-688E3DB51F91}" type="datetime1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C232D-2719-4583-ADDB-73E17B8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1FE0-C4E9-4C40-B2A1-32CF4DCACC06}" type="slidenum">
              <a:rPr lang="fr-BE" smtClean="0"/>
              <a:t>9</a:t>
            </a:fld>
            <a:endParaRPr lang="fr-BE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E04DAF6-9452-4DEB-AB2A-FDA134FA2524}"/>
              </a:ext>
            </a:extLst>
          </p:cNvPr>
          <p:cNvSpPr txBox="1">
            <a:spLocks/>
          </p:cNvSpPr>
          <p:nvPr/>
        </p:nvSpPr>
        <p:spPr>
          <a:xfrm>
            <a:off x="62865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942F95-F37D-4915-BB5E-1CA830FFC103}" type="datetime1">
              <a:rPr lang="fr-BE" smtClean="0"/>
              <a:pPr/>
              <a:t>07-03-23</a:t>
            </a:fld>
            <a:endParaRPr lang="fr-BE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177C8B2-F8F1-4E62-B5B9-5F7982FCFC0D}"/>
              </a:ext>
            </a:extLst>
          </p:cNvPr>
          <p:cNvSpPr txBox="1">
            <a:spLocks/>
          </p:cNvSpPr>
          <p:nvPr/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1FE0-C4E9-4C40-B2A1-32CF4DCACC06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3E167-0252-43F7-84F6-BA4D19990194}"/>
              </a:ext>
            </a:extLst>
          </p:cNvPr>
          <p:cNvSpPr txBox="1"/>
          <p:nvPr/>
        </p:nvSpPr>
        <p:spPr>
          <a:xfrm>
            <a:off x="628649" y="1431925"/>
            <a:ext cx="7692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lphaLcParenR"/>
            </a:lvl1pPr>
            <a:lvl2pPr lvl="1"/>
          </a:lstStyle>
          <a:p>
            <a:pPr>
              <a:buFont typeface="+mj-lt"/>
              <a:buAutoNum type="alphaLcParenR" startAt="2"/>
            </a:pPr>
            <a:r>
              <a:rPr lang="fr-BE" dirty="0"/>
              <a:t>Caractéristiques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D9009F3-3444-4BC3-8DB1-E9CABECF61F8}"/>
              </a:ext>
            </a:extLst>
          </p:cNvPr>
          <p:cNvSpPr txBox="1">
            <a:spLocks/>
          </p:cNvSpPr>
          <p:nvPr/>
        </p:nvSpPr>
        <p:spPr>
          <a:xfrm>
            <a:off x="628649" y="898525"/>
            <a:ext cx="766806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BE" sz="1600" b="0" i="0" u="none" strike="noStrike" cap="none" spc="0" normalizeH="0" baseline="0" noProof="0" dirty="0" smtClean="0">
                <a:ln>
                  <a:noFill/>
                </a:ln>
                <a:solidFill>
                  <a:srgbClr val="0E213F"/>
                </a:solidFill>
                <a:effectLst/>
                <a:uLnTx/>
                <a:uFillTx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BE" dirty="0"/>
              <a:t>Héloïse WINANDY, Directrice Communications SOFICO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2BB008-3DFE-403E-904F-E7ECC880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66" y="4603792"/>
            <a:ext cx="2057400" cy="8880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A58100-66E2-4DC0-AC03-2471E6DEF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3" y="4764626"/>
            <a:ext cx="2885813" cy="905711"/>
          </a:xfrm>
          <a:prstGeom prst="rect">
            <a:avLst/>
          </a:prstGeom>
        </p:spPr>
      </p:pic>
      <p:sp>
        <p:nvSpPr>
          <p:cNvPr id="14" name="Sous-titre 2">
            <a:extLst>
              <a:ext uri="{FF2B5EF4-FFF2-40B4-BE49-F238E27FC236}">
                <a16:creationId xmlns:a16="http://schemas.microsoft.com/office/drawing/2014/main" id="{EE7E7091-0B32-43BE-867E-7C8765ED52CB}"/>
              </a:ext>
            </a:extLst>
          </p:cNvPr>
          <p:cNvSpPr txBox="1">
            <a:spLocks/>
          </p:cNvSpPr>
          <p:nvPr/>
        </p:nvSpPr>
        <p:spPr>
          <a:xfrm>
            <a:off x="628649" y="1955094"/>
            <a:ext cx="8357835" cy="471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Wingdings" panose="05000000000000000000" pitchFamily="2" charset="2"/>
              <a:buChar char="Ø"/>
            </a:pPr>
            <a:r>
              <a:rPr lang="fr-BE" sz="1400" dirty="0"/>
              <a:t>Société distincte de la Région Wallonne: autonomie juridique et financière, appliquant les principes de la comptabilité privée </a:t>
            </a:r>
          </a:p>
          <a:p>
            <a:pPr marL="457200" lvl="1" indent="0" algn="just">
              <a:buNone/>
            </a:pPr>
            <a:endParaRPr lang="fr-BE" sz="14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BE" sz="1400" dirty="0"/>
              <a:t>Flexibilité budgétaire permettant un meilleur alignement avec le rythme technique des chantiers</a:t>
            </a:r>
          </a:p>
          <a:p>
            <a:pPr marL="457200" lvl="1" indent="0" algn="just">
              <a:buNone/>
            </a:pPr>
            <a:endParaRPr lang="fr-BE" sz="14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BE" sz="1400" dirty="0"/>
              <a:t>Modèle de redevance: garantie de l’affectation des recettes au financement des infrastructures publiques</a:t>
            </a:r>
          </a:p>
          <a:p>
            <a:pPr marL="457200" lvl="1" indent="0" algn="just">
              <a:buNone/>
            </a:pPr>
            <a:endParaRPr lang="fr-BE" sz="14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BE" sz="1400" dirty="0"/>
              <a:t>Assujettissement à la TVA</a:t>
            </a:r>
          </a:p>
          <a:p>
            <a:pPr marL="457200" lvl="1" indent="0" algn="just">
              <a:buNone/>
            </a:pPr>
            <a:endParaRPr lang="fr-BE" sz="14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BE" sz="1400" dirty="0"/>
              <a:t>Partenariat technique avec les services du SPW et plus spécifiquement du SPW MI</a:t>
            </a:r>
          </a:p>
          <a:p>
            <a:pPr marL="0" indent="0" algn="just">
              <a:buNone/>
            </a:pPr>
            <a:endParaRPr lang="fr-BE" sz="2300" dirty="0"/>
          </a:p>
          <a:p>
            <a:pPr marL="0" indent="0" algn="just">
              <a:buNone/>
            </a:pPr>
            <a:endParaRPr lang="fr-BE" sz="2300" dirty="0"/>
          </a:p>
          <a:p>
            <a:pPr marL="342900" indent="-342900" algn="just"/>
            <a:endParaRPr lang="fr-BE" sz="1200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4B116D1-0AF1-4690-95D0-5B9237A7C496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668062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2C3D57"/>
                </a:solidFill>
                <a:ea typeface="+mj-ea"/>
                <a:cs typeface="+mj-cs"/>
              </a:defRPr>
            </a:lvl1pPr>
          </a:lstStyle>
          <a:p>
            <a:r>
              <a:rPr lang="fr-BE" sz="3600" dirty="0"/>
              <a:t>4. </a:t>
            </a:r>
            <a:r>
              <a:rPr lang="fr-BE" sz="3800" dirty="0"/>
              <a:t>Partenariats</a:t>
            </a:r>
            <a:r>
              <a:rPr lang="fr-BE" sz="3600" dirty="0"/>
              <a:t> et Financement SOFICO</a:t>
            </a: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B2280B7C-43D6-4873-ACEE-58FBE279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83354"/>
            <a:ext cx="3237626" cy="574645"/>
          </a:xfrm>
        </p:spPr>
        <p:txBody>
          <a:bodyPr/>
          <a:lstStyle/>
          <a:p>
            <a:r>
              <a:rPr lang="fr-BE" dirty="0"/>
              <a:t>Chantier place de la Station &amp; boulevard E. </a:t>
            </a:r>
            <a:r>
              <a:rPr lang="fr-BE" dirty="0" err="1"/>
              <a:t>Mélot</a:t>
            </a:r>
            <a:endParaRPr lang="fr-BE" dirty="0"/>
          </a:p>
          <a:p>
            <a:r>
              <a:rPr lang="fr-BE" dirty="0"/>
              <a:t>Conférence de presse 8 mars 2023</a:t>
            </a:r>
          </a:p>
        </p:txBody>
      </p:sp>
    </p:spTree>
    <p:extLst>
      <p:ext uri="{BB962C8B-B14F-4D97-AF65-F5344CB8AC3E}">
        <p14:creationId xmlns:p14="http://schemas.microsoft.com/office/powerpoint/2010/main" val="1186279794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2299</TotalTime>
  <Words>2350</Words>
  <Application>Microsoft Office PowerPoint</Application>
  <PresentationFormat>Affichage à l'écran (4:3)</PresentationFormat>
  <Paragraphs>503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(Corps)</vt:lpstr>
      <vt:lpstr>Calibri Light</vt:lpstr>
      <vt:lpstr>Courier New</vt:lpstr>
      <vt:lpstr>Montserrat</vt:lpstr>
      <vt:lpstr>Verdana</vt:lpstr>
      <vt:lpstr>Wingdings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Ville de Namur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Renna Adrien</dc:creator>
  <cp:lastModifiedBy>Trovato Claudia</cp:lastModifiedBy>
  <cp:revision>148</cp:revision>
  <cp:lastPrinted>2023-03-07T14:52:24Z</cp:lastPrinted>
  <dcterms:created xsi:type="dcterms:W3CDTF">2019-06-14T06:14:06Z</dcterms:created>
  <dcterms:modified xsi:type="dcterms:W3CDTF">2023-03-07T15:22:47Z</dcterms:modified>
</cp:coreProperties>
</file>