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49"/>
  </p:notesMasterIdLst>
  <p:handoutMasterIdLst>
    <p:handoutMasterId r:id="rId50"/>
  </p:handoutMasterIdLst>
  <p:sldIdLst>
    <p:sldId id="373" r:id="rId3"/>
    <p:sldId id="375" r:id="rId4"/>
    <p:sldId id="376" r:id="rId5"/>
    <p:sldId id="361" r:id="rId6"/>
    <p:sldId id="380" r:id="rId7"/>
    <p:sldId id="378" r:id="rId8"/>
    <p:sldId id="402" r:id="rId9"/>
    <p:sldId id="400" r:id="rId10"/>
    <p:sldId id="399" r:id="rId11"/>
    <p:sldId id="396" r:id="rId12"/>
    <p:sldId id="384" r:id="rId13"/>
    <p:sldId id="397" r:id="rId14"/>
    <p:sldId id="381" r:id="rId15"/>
    <p:sldId id="386" r:id="rId16"/>
    <p:sldId id="398" r:id="rId17"/>
    <p:sldId id="387" r:id="rId18"/>
    <p:sldId id="389" r:id="rId19"/>
    <p:sldId id="388" r:id="rId20"/>
    <p:sldId id="403" r:id="rId21"/>
    <p:sldId id="404" r:id="rId22"/>
    <p:sldId id="405" r:id="rId23"/>
    <p:sldId id="406" r:id="rId24"/>
    <p:sldId id="407" r:id="rId25"/>
    <p:sldId id="408" r:id="rId26"/>
    <p:sldId id="412" r:id="rId27"/>
    <p:sldId id="416" r:id="rId28"/>
    <p:sldId id="413" r:id="rId29"/>
    <p:sldId id="428" r:id="rId30"/>
    <p:sldId id="431" r:id="rId31"/>
    <p:sldId id="432" r:id="rId32"/>
    <p:sldId id="430" r:id="rId33"/>
    <p:sldId id="433" r:id="rId34"/>
    <p:sldId id="434" r:id="rId35"/>
    <p:sldId id="436" r:id="rId36"/>
    <p:sldId id="435" r:id="rId37"/>
    <p:sldId id="437" r:id="rId38"/>
    <p:sldId id="429" r:id="rId39"/>
    <p:sldId id="442" r:id="rId40"/>
    <p:sldId id="443" r:id="rId41"/>
    <p:sldId id="439" r:id="rId42"/>
    <p:sldId id="440" r:id="rId43"/>
    <p:sldId id="441" r:id="rId44"/>
    <p:sldId id="445" r:id="rId45"/>
    <p:sldId id="444" r:id="rId46"/>
    <p:sldId id="446" r:id="rId47"/>
    <p:sldId id="427" r:id="rId48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hin Annick" initials="MA" lastIdx="1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3CCCC"/>
    <a:srgbClr val="FF0000"/>
    <a:srgbClr val="00B2A8"/>
    <a:srgbClr val="D9D9D9"/>
    <a:srgbClr val="FFE2C5"/>
    <a:srgbClr val="D0EBB3"/>
    <a:srgbClr val="BEE395"/>
    <a:srgbClr val="92D050"/>
    <a:srgbClr val="FFD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48" autoAdjust="0"/>
    <p:restoredTop sz="94660"/>
  </p:normalViewPr>
  <p:slideViewPr>
    <p:cSldViewPr>
      <p:cViewPr varScale="1">
        <p:scale>
          <a:sx n="111" d="100"/>
          <a:sy n="111" d="100"/>
        </p:scale>
        <p:origin x="-19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commentAuthors" Target="commentAuthor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772B16E2-A060-4C44-86B2-46E96C2EC044}" type="datetimeFigureOut">
              <a:rPr lang="fr-BE" smtClean="0"/>
              <a:pPr/>
              <a:t>14/04/2017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25EF1A04-BEBF-41E5-98A6-F3A4D8B956CF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682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521C67CC-B4A0-453B-BAE2-AC3B065F03E5}" type="datetimeFigureOut">
              <a:rPr lang="fr-BE" smtClean="0"/>
              <a:pPr/>
              <a:t>14/04/2017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D38E805C-4797-438C-A34B-A36194BBBA8E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78864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5381572" y="6261781"/>
            <a:ext cx="4121194" cy="33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887" tIns="44444" rIns="88887" bIns="44444" anchor="b"/>
          <a:lstStyle>
            <a:lvl1pPr defTabSz="9540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540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540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540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540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540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853F447-8BD4-419D-8953-D57CD2542BA9}" type="slidenum">
              <a:rPr lang="fr-FR" altLang="fr-FR" sz="1300"/>
              <a:pPr algn="r" eaLnBrk="1" hangingPunct="1">
                <a:spcBef>
                  <a:spcPct val="0"/>
                </a:spcBef>
              </a:pPr>
              <a:t>4</a:t>
            </a:fld>
            <a:endParaRPr lang="fr-FR" altLang="fr-FR" sz="1300" dirty="0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05150" y="500063"/>
            <a:ext cx="3295650" cy="2473325"/>
          </a:xfrm>
          <a:ln/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0671" tIns="30336" rIns="60671" bIns="30336" anchor="ctr"/>
          <a:lstStyle/>
          <a:p>
            <a:endParaRPr lang="fr-FR" altLang="fr-F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959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8CEE-EFC0-4812-B23A-52DD6E7C11D9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8764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F4F16-7DE5-4299-90E8-A154D8B24D0A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39398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60306-C8A4-425A-8AA7-84D11B44D53D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3943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408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29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979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A276-906C-454C-BA99-DE3BD74007C2}" type="datetime1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958D-D59C-4E1A-A09F-888609088E7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735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049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312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460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914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1A674-01C3-4371-915E-6C2B5B19E9B0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07167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8549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204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14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29319-939C-475E-B958-BE3726D23F23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3592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7CDA2-A59B-4A2E-95CC-024853FA2215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088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9634-52DE-40A7-A602-19DA98EDDCB8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3157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25A4F-12B1-4DC6-BDA0-489E136686CB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0220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BE30C-F794-43B4-9A4A-CA4AA6CD9B99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8216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B49C0-C3D5-46DB-B502-BEB5DF675649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3858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1D32-31DD-47E5-A175-75A9E41CB30C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BE"/>
              <a:t>Namur - 11-04-2016 - Conception, réalisation, gestion et exploitation du parking de la Confluence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464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cid:image001.png@01D2230F.49FE7460" TargetMode="External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0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9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cid:image001.png@01D2230F.35AC6DA0" TargetMode="External"/><Relationship Id="rId22" Type="http://schemas.openxmlformats.org/officeDocument/2006/relationships/image" Target="../media/image8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2483768" y="144991"/>
            <a:ext cx="6203032" cy="5746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E925C-E805-4C26-8DF0-676A820FF13A}" type="datetime1">
              <a:rPr lang="fr-BE" smtClean="0"/>
              <a:pPr/>
              <a:t>14/04/2017</a:t>
            </a:fld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ABE7-2048-4857-9776-DD0698EFD34A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6300192" y="144992"/>
            <a:ext cx="2304256" cy="542428"/>
            <a:chOff x="6156176" y="144992"/>
            <a:chExt cx="2304256" cy="542428"/>
          </a:xfrm>
        </p:grpSpPr>
        <p:pic>
          <p:nvPicPr>
            <p:cNvPr id="12" name="Image 1" descr="cid:image001.png@01D2230F.35AC6DA0"/>
            <p:cNvPicPr>
              <a:picLocks noChangeAspect="1" noChangeArrowheads="1"/>
            </p:cNvPicPr>
            <p:nvPr/>
          </p:nvPicPr>
          <p:blipFill rotWithShape="1">
            <a:blip r:embed="rId13" r:link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61" r="38705"/>
            <a:stretch/>
          </p:blipFill>
          <p:spPr bwMode="auto">
            <a:xfrm>
              <a:off x="7696950" y="144992"/>
              <a:ext cx="763482" cy="5405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Image 6" descr="cid:image001.png@01D2230F.49FE7460"/>
            <p:cNvPicPr>
              <a:picLocks noChangeAspect="1" noChangeArrowheads="1"/>
            </p:cNvPicPr>
            <p:nvPr/>
          </p:nvPicPr>
          <p:blipFill>
            <a:blip r:embed="rId15" r:link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71"/>
            <a:stretch>
              <a:fillRect/>
            </a:stretch>
          </p:blipFill>
          <p:spPr bwMode="auto">
            <a:xfrm>
              <a:off x="6156176" y="144992"/>
              <a:ext cx="1540774" cy="5424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 userDrawn="1"/>
        </p:nvSpPr>
        <p:spPr>
          <a:xfrm>
            <a:off x="457200" y="144991"/>
            <a:ext cx="2026568" cy="574650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fr-BE" sz="1400" b="1" dirty="0" smtClean="0">
                <a:solidFill>
                  <a:schemeClr val="bg1"/>
                </a:solidFill>
              </a:rPr>
              <a:t>Parking</a:t>
            </a:r>
            <a:r>
              <a:rPr lang="fr-BE" sz="1400" b="1" baseline="0" dirty="0" smtClean="0">
                <a:solidFill>
                  <a:schemeClr val="bg1"/>
                </a:solidFill>
              </a:rPr>
              <a:t> de la Confluence</a:t>
            </a:r>
          </a:p>
          <a:p>
            <a:pPr algn="ctr"/>
            <a:r>
              <a:rPr lang="fr-BE" sz="1200" b="0" baseline="0" dirty="0" smtClean="0">
                <a:solidFill>
                  <a:schemeClr val="bg1"/>
                </a:solidFill>
              </a:rPr>
              <a:t>Demande de permis unique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"/>
          <a:stretch/>
        </p:blipFill>
        <p:spPr>
          <a:xfrm>
            <a:off x="2411760" y="176342"/>
            <a:ext cx="1130621" cy="5432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173" y="260648"/>
            <a:ext cx="337386" cy="404616"/>
          </a:xfrm>
          <a:prstGeom prst="rect">
            <a:avLst/>
          </a:prstGeom>
        </p:spPr>
      </p:pic>
      <p:grpSp>
        <p:nvGrpSpPr>
          <p:cNvPr id="20" name="Group 19"/>
          <p:cNvGrpSpPr/>
          <p:nvPr userDrawn="1"/>
        </p:nvGrpSpPr>
        <p:grpSpPr>
          <a:xfrm>
            <a:off x="3883670" y="272216"/>
            <a:ext cx="723219" cy="420480"/>
            <a:chOff x="4139952" y="2944513"/>
            <a:chExt cx="1080120" cy="627983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4296" y="2944513"/>
              <a:ext cx="629421" cy="14545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2" y="3089967"/>
              <a:ext cx="1080120" cy="2809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9952" y="3297567"/>
              <a:ext cx="945371" cy="274929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26" y="241598"/>
            <a:ext cx="407902" cy="407902"/>
          </a:xfrm>
          <a:prstGeom prst="rect">
            <a:avLst/>
          </a:prstGeom>
        </p:spPr>
      </p:pic>
      <p:pic>
        <p:nvPicPr>
          <p:cNvPr id="1026" name="Picture 1"/>
          <p:cNvPicPr>
            <a:picLocks noChangeAspect="1" noChangeArrowheads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652" y="160821"/>
            <a:ext cx="286532" cy="55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75" descr="logo%20aries%20consultants"/>
          <p:cNvPicPr>
            <a:picLocks noChangeAspect="1" noChangeArrowheads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865" y="422234"/>
            <a:ext cx="564176" cy="11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763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7F34D-17CB-4105-BCBF-380CE1783C5C}" type="datetimeFigureOut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14/04/2017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75270-36AE-4BFC-9287-C34B311D7AED}" type="slidenum">
              <a:rPr lang="fr-BE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B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19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adeline.votion@spw.wallonie.be" TargetMode="Externa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mailto:madeline.votion@spw.wallonie.be" TargetMode="Externa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villon-namur.be/" TargetMode="External"/><Relationship Id="rId7" Type="http://schemas.openxmlformats.org/officeDocument/2006/relationships/image" Target="../media/image27.png"/><Relationship Id="rId2" Type="http://schemas.openxmlformats.org/officeDocument/2006/relationships/hyperlink" Target="http://www.archeogrognon.be/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://www.ville.namur.b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sketchfab.com/spwdgo4/collections/grognon-2016" TargetMode="Externa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adeline.votion@spw.wallonie.be" TargetMode="External"/><Relationship Id="rId2" Type="http://schemas.openxmlformats.org/officeDocument/2006/relationships/hyperlink" Target="mailto:annick.mahin@ville.namur.be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audrey.jacquiez@gov.wallonie.be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5.png"/><Relationship Id="rId7" Type="http://schemas.openxmlformats.org/officeDocument/2006/relationships/image" Target="../media/image4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6.jpeg"/><Relationship Id="rId9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2172" y="3012661"/>
            <a:ext cx="9144000" cy="1584176"/>
          </a:xfrm>
          <a:prstGeom prst="rect">
            <a:avLst/>
          </a:prstGeom>
          <a:solidFill>
            <a:srgbClr val="00B4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b="1" dirty="0" smtClean="0">
                <a:solidFill>
                  <a:prstClr val="white"/>
                </a:solidFill>
              </a:rPr>
              <a:t>Conférence de presse </a:t>
            </a:r>
          </a:p>
          <a:p>
            <a:pPr algn="ctr"/>
            <a:r>
              <a:rPr lang="fr-BE" sz="2400" b="1" dirty="0" smtClean="0">
                <a:solidFill>
                  <a:prstClr val="white"/>
                </a:solidFill>
              </a:rPr>
              <a:t>Archéologie préventive au Grognon</a:t>
            </a:r>
          </a:p>
          <a:p>
            <a:pPr algn="ctr"/>
            <a:r>
              <a:rPr lang="fr-BE" sz="2400" b="1" dirty="0" smtClean="0">
                <a:solidFill>
                  <a:prstClr val="white"/>
                </a:solidFill>
              </a:rPr>
              <a:t>14/04/2017</a:t>
            </a:r>
            <a:endParaRPr lang="fr-BE" sz="2400" b="1" dirty="0">
              <a:solidFill>
                <a:prstClr val="white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0960" y="161482"/>
            <a:ext cx="5436380" cy="1842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9" t="31737" r="16104" b="27354"/>
          <a:stretch/>
        </p:blipFill>
        <p:spPr>
          <a:xfrm>
            <a:off x="611550" y="5605711"/>
            <a:ext cx="1744614" cy="75460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589" y="5543349"/>
            <a:ext cx="2100263" cy="771525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344760"/>
            <a:ext cx="2249619" cy="116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0242" y="259602"/>
            <a:ext cx="2341067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0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267610"/>
            <a:ext cx="9143999" cy="547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r>
              <a:rPr lang="fr-FR" sz="2000" b="1" dirty="0" smtClean="0">
                <a:solidFill>
                  <a:srgbClr val="00B2A8"/>
                </a:solidFill>
              </a:rPr>
              <a:t>Les </a:t>
            </a:r>
            <a:r>
              <a:rPr lang="fr-FR" sz="2000" b="1" dirty="0">
                <a:solidFill>
                  <a:srgbClr val="00B2A8"/>
                </a:solidFill>
              </a:rPr>
              <a:t>découvertes </a:t>
            </a:r>
            <a:r>
              <a:rPr lang="fr-FR" sz="2000" b="1" dirty="0" smtClean="0">
                <a:solidFill>
                  <a:srgbClr val="00B2A8"/>
                </a:solidFill>
              </a:rPr>
              <a:t>exceptionnelles</a:t>
            </a:r>
          </a:p>
          <a:p>
            <a:pPr marL="896938" indent="-363538" defTabSz="987425">
              <a:buFont typeface="Wingdings" panose="05000000000000000000" pitchFamily="2" charset="2"/>
              <a:buChar char="§"/>
            </a:pPr>
            <a:r>
              <a:rPr lang="fr-FR" sz="2000" dirty="0"/>
              <a:t>Conférence de </a:t>
            </a:r>
            <a:r>
              <a:rPr lang="fr-FR" sz="2000" dirty="0" smtClean="0"/>
              <a:t>presse</a:t>
            </a:r>
          </a:p>
          <a:p>
            <a:pPr marL="896938" indent="-363538" defTabSz="987425">
              <a:buFont typeface="Wingdings" panose="05000000000000000000" pitchFamily="2" charset="2"/>
              <a:buChar char="§"/>
            </a:pPr>
            <a:r>
              <a:rPr lang="fr-FR" sz="2000" dirty="0" smtClean="0"/>
              <a:t>Accès possible dans les fouilles selon un parcours balisé mais </a:t>
            </a:r>
            <a:endParaRPr lang="fr-FR" sz="20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points presse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6677" y="2564904"/>
            <a:ext cx="1542422" cy="1079086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907704" y="2638055"/>
            <a:ext cx="5454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/>
              <a:t>c</a:t>
            </a:r>
            <a:r>
              <a:rPr lang="fr-BE" sz="2000" dirty="0" smtClean="0"/>
              <a:t>onsignes de sécurité à respecter : casque, gilet fluo (fournis sur chantier) et chaussures de sécurité </a:t>
            </a:r>
            <a:r>
              <a:rPr lang="fr-BE" sz="2000" b="1" dirty="0" smtClean="0">
                <a:solidFill>
                  <a:srgbClr val="FF0000"/>
                </a:solidFill>
              </a:rPr>
              <a:t>obligatoires</a:t>
            </a:r>
            <a:endParaRPr lang="fr-BE" sz="2000" b="1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868" y="3720301"/>
            <a:ext cx="4788024" cy="295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0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1" y="1102114"/>
            <a:ext cx="903649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endParaRPr lang="fr-FR" sz="2000" b="1" dirty="0" smtClean="0">
              <a:solidFill>
                <a:srgbClr val="00B2A8"/>
              </a:solidFill>
            </a:endParaRPr>
          </a:p>
          <a:p>
            <a:pPr marL="492125" indent="0">
              <a:buClr>
                <a:srgbClr val="00B2A8"/>
              </a:buClr>
              <a:buNone/>
            </a:pPr>
            <a:r>
              <a:rPr lang="fr-FR" sz="2000" b="1" dirty="0" smtClean="0">
                <a:solidFill>
                  <a:srgbClr val="00B2A8"/>
                </a:solidFill>
              </a:rPr>
              <a:t>Les journées « portes ouvertes » tout public</a:t>
            </a:r>
            <a:endParaRPr lang="fr-FR" sz="2000" b="1" dirty="0">
              <a:solidFill>
                <a:srgbClr val="00B2A8"/>
              </a:solidFill>
            </a:endParaRP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 smtClean="0"/>
              <a:t>plusieurs fois pendant la durée du chantier</a:t>
            </a:r>
          </a:p>
          <a:p>
            <a:pPr marL="1792288" indent="0">
              <a:buNone/>
            </a:pPr>
            <a:r>
              <a:rPr lang="fr-FR" sz="2000" dirty="0" smtClean="0">
                <a:solidFill>
                  <a:srgbClr val="00B2A8"/>
                </a:solidFill>
              </a:rPr>
              <a:t>→ </a:t>
            </a:r>
            <a:r>
              <a:rPr lang="fr-FR" sz="2000" b="1" dirty="0" smtClean="0">
                <a:solidFill>
                  <a:srgbClr val="00B2A8"/>
                </a:solidFill>
              </a:rPr>
              <a:t>1</a:t>
            </a:r>
            <a:r>
              <a:rPr lang="fr-FR" sz="2000" b="1" baseline="30000" dirty="0" smtClean="0">
                <a:solidFill>
                  <a:srgbClr val="00B2A8"/>
                </a:solidFill>
              </a:rPr>
              <a:t>ère</a:t>
            </a:r>
            <a:r>
              <a:rPr lang="fr-FR" sz="2000" b="1" dirty="0" smtClean="0">
                <a:solidFill>
                  <a:srgbClr val="00B2A8"/>
                </a:solidFill>
              </a:rPr>
              <a:t> journée le dimanche 7 mai </a:t>
            </a: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/>
              <a:t>v</a:t>
            </a:r>
            <a:r>
              <a:rPr lang="fr-FR" sz="2000" dirty="0" smtClean="0"/>
              <a:t>isites guidées par les archéologues</a:t>
            </a: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 smtClean="0"/>
              <a:t>parcours sécurisé dans le chantier</a:t>
            </a:r>
          </a:p>
          <a:p>
            <a:pPr marL="492125" indent="0">
              <a:buClr>
                <a:srgbClr val="00B2A8"/>
              </a:buClr>
              <a:buNone/>
            </a:pPr>
            <a:endParaRPr lang="fr-FR" sz="1000" b="1" dirty="0" smtClean="0">
              <a:solidFill>
                <a:srgbClr val="00B2A8"/>
              </a:solidFill>
            </a:endParaRPr>
          </a:p>
          <a:p>
            <a:pPr marL="533400" indent="0">
              <a:buNone/>
            </a:pPr>
            <a:r>
              <a:rPr lang="fr-FR" sz="2000" b="1" dirty="0">
                <a:solidFill>
                  <a:srgbClr val="00B2A8"/>
                </a:solidFill>
              </a:rPr>
              <a:t>Les visites scolaires</a:t>
            </a: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 smtClean="0"/>
              <a:t>accès </a:t>
            </a:r>
            <a:r>
              <a:rPr lang="fr-FR" sz="2000" dirty="0"/>
              <a:t>au chantier (zone sécurisée aménagée sous les marronniers</a:t>
            </a:r>
            <a:r>
              <a:rPr lang="fr-FR" sz="2000" dirty="0" smtClean="0"/>
              <a:t>) </a:t>
            </a:r>
          </a:p>
          <a:p>
            <a:pPr marL="1520825" indent="0">
              <a:buNone/>
            </a:pPr>
            <a:r>
              <a:rPr lang="fr-FR" sz="2000" dirty="0" smtClean="0">
                <a:solidFill>
                  <a:srgbClr val="00B2A8"/>
                </a:solidFill>
              </a:rPr>
              <a:t>→</a:t>
            </a:r>
            <a:r>
              <a:rPr lang="fr-FR" sz="2000" dirty="0" smtClean="0"/>
              <a:t> possibilité les jours </a:t>
            </a:r>
            <a:r>
              <a:rPr lang="fr-FR" sz="2000" dirty="0"/>
              <a:t>ouvrables </a:t>
            </a:r>
            <a:r>
              <a:rPr lang="fr-FR" sz="2000" dirty="0" smtClean="0"/>
              <a:t>sur </a:t>
            </a:r>
            <a:r>
              <a:rPr lang="fr-FR" sz="2000" dirty="0"/>
              <a:t>inscription préalable auprès de </a:t>
            </a:r>
            <a:r>
              <a:rPr lang="fr-FR" sz="2000" dirty="0" smtClean="0">
                <a:hlinkClick r:id="rId2"/>
              </a:rPr>
              <a:t>madeline.votion@spw.wallonie.be</a:t>
            </a:r>
            <a:endParaRPr lang="fr-FR" sz="2000" dirty="0"/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/>
              <a:t>p</a:t>
            </a:r>
            <a:r>
              <a:rPr lang="fr-FR" sz="2000" dirty="0" smtClean="0"/>
              <a:t>as de visite guidée mais document pédagogique sur le site internet</a:t>
            </a: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 smtClean="0"/>
              <a:t>pour introduire ou compléter la visite, possibilité d’accès au </a:t>
            </a:r>
            <a:r>
              <a:rPr lang="fr-FR" sz="2000" dirty="0"/>
              <a:t>Musée </a:t>
            </a:r>
            <a:r>
              <a:rPr lang="fr-FR" sz="2000" dirty="0" smtClean="0"/>
              <a:t>archéologique (attention fermé les lundis)</a:t>
            </a:r>
          </a:p>
          <a:p>
            <a:pPr marL="1439863" indent="0">
              <a:buNone/>
            </a:pP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visites tout public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1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1" y="1102114"/>
            <a:ext cx="903649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endParaRPr lang="fr-FR" sz="2000" b="1" dirty="0" smtClean="0">
              <a:solidFill>
                <a:srgbClr val="00B2A8"/>
              </a:solidFill>
            </a:endParaRPr>
          </a:p>
          <a:p>
            <a:pPr marL="492125" indent="0">
              <a:buClr>
                <a:srgbClr val="00B2A8"/>
              </a:buClr>
              <a:buNone/>
            </a:pPr>
            <a:r>
              <a:rPr lang="fr-FR" sz="2000" b="1" dirty="0" smtClean="0">
                <a:solidFill>
                  <a:srgbClr val="00B2A8"/>
                </a:solidFill>
              </a:rPr>
              <a:t>Les </a:t>
            </a:r>
            <a:r>
              <a:rPr lang="fr-FR" sz="2000" b="1" dirty="0">
                <a:solidFill>
                  <a:srgbClr val="00B2A8"/>
                </a:solidFill>
              </a:rPr>
              <a:t>visites </a:t>
            </a:r>
            <a:r>
              <a:rPr lang="fr-FR" sz="2000" b="1" dirty="0" smtClean="0">
                <a:solidFill>
                  <a:srgbClr val="00B2A8"/>
                </a:solidFill>
              </a:rPr>
              <a:t>pour groupes spécifiques</a:t>
            </a:r>
            <a:endParaRPr lang="fr-FR" sz="2000" b="1" dirty="0">
              <a:solidFill>
                <a:srgbClr val="00B2A8"/>
              </a:solidFill>
            </a:endParaRP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/>
              <a:t>o</a:t>
            </a:r>
            <a:r>
              <a:rPr lang="fr-FR" sz="2000" dirty="0" smtClean="0"/>
              <a:t>rganisées pour les experts et les comités scientifiques</a:t>
            </a: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 smtClean="0"/>
              <a:t>réservation auprès </a:t>
            </a:r>
            <a:r>
              <a:rPr lang="fr-FR" sz="2000" dirty="0"/>
              <a:t>de </a:t>
            </a:r>
            <a:r>
              <a:rPr lang="fr-FR" sz="2000" dirty="0" smtClean="0">
                <a:hlinkClick r:id="rId2"/>
              </a:rPr>
              <a:t>madeline.votion@spw.wallonie.be</a:t>
            </a:r>
            <a:endParaRPr lang="fr-FR" sz="2000" dirty="0" smtClean="0"/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 smtClean="0"/>
              <a:t>30 personnes maximum encadrées par </a:t>
            </a:r>
            <a:r>
              <a:rPr lang="fr-FR" sz="2000" dirty="0"/>
              <a:t>2</a:t>
            </a:r>
            <a:r>
              <a:rPr lang="fr-FR" sz="2000" dirty="0" smtClean="0"/>
              <a:t> archéologues</a:t>
            </a: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/>
              <a:t>i</a:t>
            </a:r>
            <a:r>
              <a:rPr lang="fr-FR" sz="2000" dirty="0" smtClean="0"/>
              <a:t>ntroduction au Musée archéologique</a:t>
            </a:r>
          </a:p>
          <a:p>
            <a:pPr marL="1168400">
              <a:buFont typeface="Wingdings" panose="05000000000000000000" pitchFamily="2" charset="2"/>
              <a:buChar char="Ø"/>
            </a:pPr>
            <a:r>
              <a:rPr lang="fr-FR" sz="2000" dirty="0"/>
              <a:t>a</a:t>
            </a:r>
            <a:r>
              <a:rPr lang="fr-FR" sz="2000" dirty="0" smtClean="0"/>
              <a:t>ccès au </a:t>
            </a:r>
            <a:r>
              <a:rPr lang="fr-FR" sz="2000" dirty="0"/>
              <a:t>chantier (</a:t>
            </a:r>
            <a:r>
              <a:rPr lang="fr-FR" sz="2000" dirty="0" smtClean="0"/>
              <a:t>zone </a:t>
            </a:r>
            <a:r>
              <a:rPr lang="fr-FR" sz="2000" dirty="0"/>
              <a:t>sécurisée aménagée sous les </a:t>
            </a:r>
            <a:r>
              <a:rPr lang="fr-FR" sz="2000" dirty="0" smtClean="0"/>
              <a:t>marronniers)</a:t>
            </a:r>
          </a:p>
          <a:p>
            <a:pPr marL="1168400">
              <a:buFont typeface="Wingdings" panose="05000000000000000000" pitchFamily="2" charset="2"/>
              <a:buChar char="Ø"/>
            </a:pPr>
            <a:endParaRPr lang="fr-FR" sz="1000" dirty="0"/>
          </a:p>
          <a:p>
            <a:pPr marL="1168400">
              <a:buFont typeface="Wingdings" panose="05000000000000000000" pitchFamily="2" charset="2"/>
              <a:buChar char="Ø"/>
            </a:pPr>
            <a:endParaRPr lang="fr-FR" dirty="0"/>
          </a:p>
          <a:p>
            <a:pPr marL="1168400">
              <a:buFont typeface="Wingdings" panose="05000000000000000000" pitchFamily="2" charset="2"/>
              <a:buChar char="Ø"/>
            </a:pPr>
            <a:endParaRPr lang="fr-FR" dirty="0" smtClean="0"/>
          </a:p>
          <a:p>
            <a:pPr marL="1439863" indent="0">
              <a:buNone/>
            </a:pP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visites spécifiques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4077072"/>
            <a:ext cx="4029435" cy="268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1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267610"/>
            <a:ext cx="9143999" cy="547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/>
              <a:t>Site du SPW DGO4 Département du Patrimoine, Direction de l’Archéologie</a:t>
            </a:r>
          </a:p>
          <a:p>
            <a:pPr marL="896938" indent="0">
              <a:buNone/>
            </a:pPr>
            <a:r>
              <a:rPr lang="fr-FR" sz="2000" dirty="0">
                <a:hlinkClick r:id="rId2"/>
              </a:rPr>
              <a:t>http://</a:t>
            </a:r>
            <a:r>
              <a:rPr lang="fr-FR" sz="2000" dirty="0" smtClean="0">
                <a:hlinkClick r:id="rId2"/>
              </a:rPr>
              <a:t>www.archeogrognon.be</a:t>
            </a:r>
            <a:endParaRPr lang="fr-FR" sz="2000" dirty="0" smtClean="0"/>
          </a:p>
          <a:p>
            <a:pPr marL="3584575">
              <a:buFont typeface="Wingdings" panose="05000000000000000000" pitchFamily="2" charset="2"/>
              <a:buChar char="Ø"/>
            </a:pPr>
            <a:r>
              <a:rPr lang="fr-FR" sz="2000" dirty="0" smtClean="0"/>
              <a:t>Site dédié à la recherche archéologique</a:t>
            </a:r>
            <a:endParaRPr lang="fr-FR" sz="4400" dirty="0" smtClean="0"/>
          </a:p>
          <a:p>
            <a:pPr marL="1219200" indent="0">
              <a:buNone/>
            </a:pPr>
            <a:endParaRPr lang="fr-F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/>
              <a:t>Site du Pavillon de l’aménagement urbain </a:t>
            </a:r>
            <a:r>
              <a:rPr lang="fr-FR" sz="2000" dirty="0">
                <a:hlinkClick r:id="rId3"/>
              </a:rPr>
              <a:t>http://</a:t>
            </a:r>
            <a:r>
              <a:rPr lang="fr-FR" sz="2000" dirty="0" smtClean="0">
                <a:hlinkClick r:id="rId3"/>
              </a:rPr>
              <a:t>www.pavillon-namur.be</a:t>
            </a:r>
            <a:endParaRPr lang="fr-FR" sz="2000" dirty="0" smtClean="0"/>
          </a:p>
          <a:p>
            <a:pPr marL="3584575">
              <a:buFont typeface="Wingdings" panose="05000000000000000000" pitchFamily="2" charset="2"/>
              <a:buChar char="Ø"/>
            </a:pPr>
            <a:r>
              <a:rPr lang="fr-FR" sz="2000" dirty="0" smtClean="0"/>
              <a:t>Site dédié aux grands projets</a:t>
            </a:r>
          </a:p>
          <a:p>
            <a:pPr marL="1219200" indent="0">
              <a:buNone/>
            </a:pPr>
            <a:endParaRPr lang="fr-F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 smtClean="0"/>
              <a:t>Site de la Ville de Namur </a:t>
            </a:r>
            <a:r>
              <a:rPr lang="fr-FR" sz="2000" dirty="0" smtClean="0">
                <a:hlinkClick r:id="rId4"/>
              </a:rPr>
              <a:t>http://www.ville.namur.be</a:t>
            </a:r>
            <a:endParaRPr lang="fr-FR" sz="2000" dirty="0" smtClean="0"/>
          </a:p>
          <a:p>
            <a:pPr marL="3584575" indent="-352425">
              <a:buFont typeface="Wingdings" panose="05000000000000000000" pitchFamily="2" charset="2"/>
              <a:buChar char="Ø"/>
            </a:pPr>
            <a:r>
              <a:rPr lang="fr-FR" sz="2000" dirty="0" smtClean="0"/>
              <a:t>Site officiel de la Ville </a:t>
            </a:r>
          </a:p>
          <a:p>
            <a:pPr marL="492125" indent="0">
              <a:buNone/>
            </a:pPr>
            <a:endParaRPr lang="fr-FR" dirty="0" smtClean="0"/>
          </a:p>
          <a:p>
            <a:pPr marL="492125" indent="0">
              <a:buNone/>
            </a:pPr>
            <a:endParaRPr lang="fr-FR" dirty="0" smtClean="0"/>
          </a:p>
          <a:p>
            <a:pPr marL="492125" indent="0">
              <a:buNone/>
            </a:pPr>
            <a:endParaRPr lang="fr-FR" dirty="0" smtClean="0"/>
          </a:p>
          <a:p>
            <a:pPr marL="492125" indent="0">
              <a:buNone/>
            </a:pPr>
            <a:endParaRPr lang="fr-FR" dirty="0" smtClean="0"/>
          </a:p>
          <a:p>
            <a:pPr marL="492125" indent="0">
              <a:buNone/>
            </a:pPr>
            <a:endParaRPr lang="fr-FR" dirty="0" smtClean="0"/>
          </a:p>
          <a:p>
            <a:pPr marL="492125" indent="0">
              <a:buNone/>
            </a:pP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outils de communication: sites Web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3429000"/>
            <a:ext cx="2103302" cy="77425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2375" y="4581128"/>
            <a:ext cx="1749704" cy="74987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48746" y="2351469"/>
            <a:ext cx="733333" cy="7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8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196752"/>
            <a:ext cx="9143999" cy="547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r>
              <a:rPr lang="fr-FR" sz="2000" b="1" dirty="0" smtClean="0">
                <a:solidFill>
                  <a:srgbClr val="00B2A8"/>
                </a:solidFill>
              </a:rPr>
              <a:t>Banque </a:t>
            </a:r>
            <a:r>
              <a:rPr lang="fr-FR" sz="2000" b="1" dirty="0">
                <a:solidFill>
                  <a:srgbClr val="00B2A8"/>
                </a:solidFill>
              </a:rPr>
              <a:t>de données d’images libres de </a:t>
            </a:r>
            <a:r>
              <a:rPr lang="fr-FR" sz="2000" b="1" dirty="0" smtClean="0">
                <a:solidFill>
                  <a:srgbClr val="00B2A8"/>
                </a:solidFill>
              </a:rPr>
              <a:t>droit:</a:t>
            </a:r>
            <a:endParaRPr lang="fr-FR" sz="2000" b="1" dirty="0">
              <a:solidFill>
                <a:srgbClr val="00B2A8"/>
              </a:solidFill>
            </a:endParaRPr>
          </a:p>
          <a:p>
            <a:pPr marL="492125" indent="0">
              <a:buNone/>
            </a:pPr>
            <a:endParaRPr lang="fr-F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 smtClean="0"/>
              <a:t>Photos: SPW-DGO4-Département du Patrimoine-Direction de l’archéologie + Ville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 smtClean="0"/>
              <a:t>Vidéos: </a:t>
            </a:r>
            <a:r>
              <a:rPr lang="fr-FR" sz="2000" dirty="0" err="1" smtClean="0"/>
              <a:t>Cultura</a:t>
            </a:r>
            <a:r>
              <a:rPr lang="fr-FR" sz="2000" dirty="0" smtClean="0"/>
              <a:t> Europa mandaté par le SPW pour suivre le chantier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2000" dirty="0" smtClean="0"/>
              <a:t>Vues par drone de la DGO4</a:t>
            </a:r>
          </a:p>
          <a:p>
            <a:pPr marL="1349375" indent="0">
              <a:buNone/>
            </a:pPr>
            <a:r>
              <a:rPr lang="fr-FR" sz="1800" dirty="0" smtClean="0"/>
              <a:t>Le SPW respecte la législation et ses pilotes sont agréés par la Direction générale des transports aériens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outils de communication: banque de données d’images 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3" y="4077072"/>
            <a:ext cx="3890157" cy="2593438"/>
          </a:xfrm>
          <a:prstGeom prst="rect">
            <a:avLst/>
          </a:prstGeom>
        </p:spPr>
      </p:pic>
      <p:pic>
        <p:nvPicPr>
          <p:cNvPr id="7" name="Image 6" descr="DSC041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3096" y="4077071"/>
            <a:ext cx="4629384" cy="260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5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196752"/>
            <a:ext cx="9143999" cy="547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r>
              <a:rPr lang="fr-FR" sz="2000" b="1" dirty="0" smtClean="0">
                <a:solidFill>
                  <a:srgbClr val="00B2A8"/>
                </a:solidFill>
              </a:rPr>
              <a:t>Banque </a:t>
            </a:r>
            <a:r>
              <a:rPr lang="fr-FR" sz="2000" b="1" dirty="0">
                <a:solidFill>
                  <a:srgbClr val="00B2A8"/>
                </a:solidFill>
              </a:rPr>
              <a:t>de données d’images libres de </a:t>
            </a:r>
            <a:r>
              <a:rPr lang="fr-FR" sz="2000" b="1" dirty="0" smtClean="0">
                <a:solidFill>
                  <a:srgbClr val="00B2A8"/>
                </a:solidFill>
              </a:rPr>
              <a:t>droit:</a:t>
            </a:r>
            <a:endParaRPr lang="fr-FR" sz="2000" b="1" dirty="0">
              <a:solidFill>
                <a:srgbClr val="00B2A8"/>
              </a:solidFill>
            </a:endParaRPr>
          </a:p>
          <a:p>
            <a:pPr marL="492125" indent="0">
              <a:buNone/>
            </a:pPr>
            <a:endParaRPr lang="fr-FR" dirty="0" smtClean="0"/>
          </a:p>
          <a:p>
            <a:pPr marL="896938" indent="-363538">
              <a:buFont typeface="Wingdings" panose="05000000000000000000" pitchFamily="2" charset="2"/>
              <a:buChar char="§"/>
            </a:pPr>
            <a:r>
              <a:rPr lang="fr-FR" sz="2000" dirty="0" smtClean="0"/>
              <a:t>Time-lapses de la DGO4: un appareil photo capture des images à intervalles réguliers</a:t>
            </a:r>
          </a:p>
          <a:p>
            <a:pPr marL="896938" indent="-363538">
              <a:buFont typeface="Wingdings" panose="05000000000000000000" pitchFamily="2" charset="2"/>
              <a:buChar char="§"/>
            </a:pPr>
            <a:r>
              <a:rPr lang="fr-FR" sz="2000" dirty="0" smtClean="0"/>
              <a:t>Restitutions </a:t>
            </a:r>
            <a:r>
              <a:rPr lang="fr-FR" sz="2000" dirty="0"/>
              <a:t>3D : </a:t>
            </a:r>
            <a:r>
              <a:rPr lang="fr-FR" sz="2000" dirty="0">
                <a:hlinkClick r:id="rId2"/>
              </a:rPr>
              <a:t>https://</a:t>
            </a:r>
            <a:r>
              <a:rPr lang="fr-FR" sz="2000" dirty="0" smtClean="0">
                <a:hlinkClick r:id="rId2"/>
              </a:rPr>
              <a:t>sketchfab.com/spwdgo4/collections/grognon-2016</a:t>
            </a:r>
            <a:endParaRPr lang="fr-FR" sz="2000" dirty="0" smtClean="0"/>
          </a:p>
          <a:p>
            <a:pPr marL="896938" indent="-363538">
              <a:buFont typeface="Wingdings" panose="05000000000000000000" pitchFamily="2" charset="2"/>
              <a:buChar char="§"/>
            </a:pPr>
            <a:endParaRPr lang="fr-FR" sz="20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outils de communication: banque de données d’images 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68960"/>
            <a:ext cx="5070150" cy="29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75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-21524" y="1102114"/>
            <a:ext cx="9143999" cy="547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None/>
            </a:pPr>
            <a:endParaRPr lang="fr-FR" dirty="0"/>
          </a:p>
          <a:p>
            <a:pPr marL="492125" indent="0">
              <a:buNone/>
            </a:pPr>
            <a:r>
              <a:rPr lang="fr-FR" sz="2000" b="1" dirty="0">
                <a:solidFill>
                  <a:srgbClr val="00B2A8"/>
                </a:solidFill>
              </a:rPr>
              <a:t>E</a:t>
            </a:r>
            <a:r>
              <a:rPr lang="fr-FR" sz="2000" b="1" dirty="0" smtClean="0">
                <a:solidFill>
                  <a:srgbClr val="00B2A8"/>
                </a:solidFill>
              </a:rPr>
              <a:t>space </a:t>
            </a:r>
            <a:r>
              <a:rPr lang="fr-FR" sz="2000" b="1" dirty="0">
                <a:solidFill>
                  <a:srgbClr val="00B2A8"/>
                </a:solidFill>
              </a:rPr>
              <a:t>dédié aux fouilles </a:t>
            </a:r>
            <a:r>
              <a:rPr lang="fr-FR" sz="2000" b="1" dirty="0" smtClean="0">
                <a:solidFill>
                  <a:srgbClr val="00B2A8"/>
                </a:solidFill>
              </a:rPr>
              <a:t>de la Confluence autour </a:t>
            </a:r>
            <a:r>
              <a:rPr lang="fr-FR" sz="2000" b="1" dirty="0">
                <a:solidFill>
                  <a:srgbClr val="00B2A8"/>
                </a:solidFill>
              </a:rPr>
              <a:t>de la Hure</a:t>
            </a:r>
          </a:p>
          <a:p>
            <a:pPr marL="1168400" indent="-452438">
              <a:buFont typeface="Wingdings" panose="05000000000000000000" pitchFamily="2" charset="2"/>
              <a:buChar char="Ø"/>
            </a:pPr>
            <a:r>
              <a:rPr lang="fr-FR" sz="2000" dirty="0" smtClean="0"/>
              <a:t>Panneaux didactiques</a:t>
            </a:r>
          </a:p>
          <a:p>
            <a:pPr marL="1168400" indent="-452438">
              <a:buFont typeface="Wingdings" panose="05000000000000000000" pitchFamily="2" charset="2"/>
              <a:buChar char="Ø"/>
            </a:pPr>
            <a:r>
              <a:rPr lang="fr-FR" sz="2000" dirty="0" smtClean="0"/>
              <a:t>Vitrines avec découvertes marquantes</a:t>
            </a:r>
          </a:p>
          <a:p>
            <a:pPr marL="1168400" indent="-452438">
              <a:buFont typeface="Wingdings" panose="05000000000000000000" pitchFamily="2" charset="2"/>
              <a:buChar char="Ø"/>
            </a:pPr>
            <a:r>
              <a:rPr lang="fr-FR" sz="2000" dirty="0" smtClean="0"/>
              <a:t>Un accueil pour les visites de groupes</a:t>
            </a:r>
          </a:p>
          <a:p>
            <a:pPr marL="492125" indent="0">
              <a:buNone/>
            </a:pPr>
            <a:endParaRPr lang="fr-BE" dirty="0" smtClean="0"/>
          </a:p>
          <a:p>
            <a:pPr marL="2870200" indent="0">
              <a:buNone/>
            </a:pPr>
            <a:endParaRPr lang="fr-BE" dirty="0" smtClean="0"/>
          </a:p>
          <a:p>
            <a:pPr marL="492125" indent="0">
              <a:buNone/>
            </a:pPr>
            <a:endParaRPr lang="fr-BE" dirty="0" smtClean="0"/>
          </a:p>
          <a:p>
            <a:pPr marL="1611313" indent="0">
              <a:buNone/>
            </a:pPr>
            <a:endParaRPr lang="fr-BE" sz="1600" dirty="0"/>
          </a:p>
          <a:p>
            <a:pPr marL="1611313" indent="0">
              <a:buNone/>
            </a:pPr>
            <a:endParaRPr lang="fr-BE" sz="1600" dirty="0" smtClean="0"/>
          </a:p>
          <a:p>
            <a:pPr marL="492125" indent="0">
              <a:buNone/>
            </a:pP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outils de communication: espace d’exposition temporaire au Musée archéologique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269" y="1211251"/>
            <a:ext cx="1800200" cy="240026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368581" y="3702157"/>
            <a:ext cx="47525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/>
              <a:t>Les </a:t>
            </a:r>
            <a:r>
              <a:rPr lang="fr-BE" sz="1600" dirty="0"/>
              <a:t>objets trouvés lors des fouilles sont la propriété du SPW qui se charge de leur restauration et conservation. </a:t>
            </a:r>
            <a:endParaRPr lang="fr-BE" sz="1600" dirty="0" smtClean="0"/>
          </a:p>
          <a:p>
            <a:r>
              <a:rPr lang="fr-BE" sz="1600" dirty="0" smtClean="0"/>
              <a:t>Les </a:t>
            </a:r>
            <a:r>
              <a:rPr lang="fr-BE" sz="1600" dirty="0"/>
              <a:t>plus significatifs seront mis à disposition de la Ville pour une présentation au public (Halle Al’ Chair, futur Musée des Bateliers, vitrine archéologique dans le parking, </a:t>
            </a:r>
            <a:r>
              <a:rPr lang="fr-BE" sz="1600" dirty="0" smtClean="0"/>
              <a:t>…)</a:t>
            </a:r>
            <a:endParaRPr lang="fr-BE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4368581" y="5733256"/>
            <a:ext cx="39744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/>
              <a:t>Halle </a:t>
            </a:r>
            <a:r>
              <a:rPr lang="fr-BE" sz="1400" dirty="0" err="1"/>
              <a:t>al’Chair</a:t>
            </a:r>
            <a:r>
              <a:rPr lang="fr-BE" sz="1400" dirty="0"/>
              <a:t>, rue du Pont 21 – 5000 Namur  </a:t>
            </a:r>
          </a:p>
          <a:p>
            <a:r>
              <a:rPr lang="fr-BE" sz="1400" dirty="0"/>
              <a:t>Jours d'ouverture : Mardi – Vendredi : 10:00-17:00 Samedi – Dimanche : 10:40-17:00 </a:t>
            </a:r>
          </a:p>
          <a:p>
            <a:r>
              <a:rPr lang="fr-BE" sz="1400" dirty="0"/>
              <a:t>Fermé les lundis et du 25 décembre au 2 </a:t>
            </a:r>
            <a:r>
              <a:rPr lang="fr-BE" sz="1400" dirty="0" smtClean="0"/>
              <a:t>janvier</a:t>
            </a:r>
            <a:endParaRPr lang="fr-BE" sz="1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322" y="3629789"/>
            <a:ext cx="4174282" cy="295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Planning 2017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82" y="1196752"/>
            <a:ext cx="8316416" cy="538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267610"/>
            <a:ext cx="9143999" cy="547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 lnSpcReduction="10000"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715963" lvl="0" indent="542925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BE" sz="2000" b="1" dirty="0">
                <a:solidFill>
                  <a:srgbClr val="00B2A8"/>
                </a:solidFill>
              </a:rPr>
              <a:t>Ville de Namur</a:t>
            </a: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Annick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MAHIN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annick.mahin@ville.namur.be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+32 (0)81 24 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72 70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│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GSM +32 (0)476 78 27 50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5963" indent="542925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BE" sz="2000" b="1" dirty="0" smtClean="0">
                <a:solidFill>
                  <a:srgbClr val="00B2A8"/>
                </a:solidFill>
              </a:rPr>
              <a:t>SPW </a:t>
            </a:r>
            <a:r>
              <a:rPr lang="fr-BE" sz="2000" b="1" dirty="0">
                <a:solidFill>
                  <a:srgbClr val="00B2A8"/>
                </a:solidFill>
              </a:rPr>
              <a:t>DGO4 </a:t>
            </a:r>
            <a:r>
              <a:rPr lang="fr-BE" sz="2000" b="1" dirty="0" smtClean="0">
                <a:solidFill>
                  <a:srgbClr val="00B2A8"/>
                </a:solidFill>
              </a:rPr>
              <a:t>Département du Patrimoine Direction </a:t>
            </a:r>
            <a:r>
              <a:rPr lang="fr-BE" sz="2000" b="1" dirty="0">
                <a:solidFill>
                  <a:srgbClr val="00B2A8"/>
                </a:solidFill>
              </a:rPr>
              <a:t>de l’Archéologie</a:t>
            </a: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adeline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VOTION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madeline.votion@spw.wallonie.be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+32 (0)81 33 21 67 | GSM +32 (0)479 67 09 25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5963" lvl="0" indent="542925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BE" sz="2000" b="1" dirty="0">
                <a:solidFill>
                  <a:srgbClr val="00B2A8"/>
                </a:solidFill>
              </a:rPr>
              <a:t>C</a:t>
            </a:r>
            <a:r>
              <a:rPr lang="fr-BE" sz="2000" b="1" dirty="0" smtClean="0">
                <a:solidFill>
                  <a:srgbClr val="00B2A8"/>
                </a:solidFill>
              </a:rPr>
              <a:t>abinet </a:t>
            </a:r>
            <a:r>
              <a:rPr lang="fr-BE" sz="2000" b="1" dirty="0">
                <a:solidFill>
                  <a:srgbClr val="00B2A8"/>
                </a:solidFill>
              </a:rPr>
              <a:t>du Ministre du Patrimoine</a:t>
            </a: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fr-BE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Audrey JACQUIEZ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fr-BE" sz="1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audrey.jacquiez@gov.wallonie.be</a:t>
            </a:r>
            <a:endParaRPr lang="fr-BE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645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fr-B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+32 (0)497 16 18 61</a:t>
            </a:r>
            <a:endParaRPr lang="fr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Contacts presse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grpSp>
        <p:nvGrpSpPr>
          <p:cNvPr id="2" name="Groupe 9"/>
          <p:cNvGrpSpPr/>
          <p:nvPr/>
        </p:nvGrpSpPr>
        <p:grpSpPr>
          <a:xfrm>
            <a:off x="-36512" y="2708920"/>
            <a:ext cx="4752528" cy="2664296"/>
            <a:chOff x="-396552" y="2708920"/>
            <a:chExt cx="4752528" cy="2664296"/>
          </a:xfrm>
        </p:grpSpPr>
        <p:sp>
          <p:nvSpPr>
            <p:cNvPr id="6" name="Rectangle 5"/>
            <p:cNvSpPr/>
            <p:nvPr/>
          </p:nvSpPr>
          <p:spPr>
            <a:xfrm>
              <a:off x="-396552" y="2708920"/>
              <a:ext cx="4752528" cy="2664296"/>
            </a:xfrm>
            <a:prstGeom prst="rect">
              <a:avLst/>
            </a:prstGeom>
            <a:solidFill>
              <a:srgbClr val="00B4B0">
                <a:alpha val="7254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-180528" y="3356992"/>
              <a:ext cx="44644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>
                  <a:solidFill>
                    <a:prstClr val="white"/>
                  </a:solidFill>
                </a:rPr>
                <a:t>L’état d’avancement des fouilles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par Monsieur Dominique Bosquet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   &amp; Monsieur Raphaël Vanmechelen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SPW-DGO4-Département du patrimoine – Direction de l’archéologie</a:t>
              </a:r>
              <a:endParaRPr lang="fr-BE" dirty="0">
                <a:solidFill>
                  <a:prstClr val="white"/>
                </a:solidFill>
              </a:endParaRPr>
            </a:p>
            <a:p>
              <a:endParaRPr lang="fr-BE" dirty="0">
                <a:solidFill>
                  <a:prstClr val="black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-108520" y="3356992"/>
              <a:ext cx="2160240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-35756" y="6137920"/>
            <a:ext cx="9179756" cy="7200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907704" y="631329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solidFill>
                  <a:prstClr val="black"/>
                </a:solidFill>
              </a:rPr>
              <a:t>Conférence de presse – 14 avril </a:t>
            </a:r>
            <a:r>
              <a:rPr lang="fr-BE" dirty="0">
                <a:solidFill>
                  <a:prstClr val="black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5120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-36512" y="2708920"/>
            <a:ext cx="4896544" cy="2664296"/>
            <a:chOff x="-396552" y="2708920"/>
            <a:chExt cx="4896544" cy="2664296"/>
          </a:xfrm>
        </p:grpSpPr>
        <p:sp>
          <p:nvSpPr>
            <p:cNvPr id="6" name="Rectangle 5"/>
            <p:cNvSpPr/>
            <p:nvPr/>
          </p:nvSpPr>
          <p:spPr>
            <a:xfrm>
              <a:off x="-396552" y="2708920"/>
              <a:ext cx="4752528" cy="2664296"/>
            </a:xfrm>
            <a:prstGeom prst="rect">
              <a:avLst/>
            </a:prstGeom>
            <a:solidFill>
              <a:srgbClr val="00B4B0">
                <a:alpha val="7254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-180528" y="3356992"/>
              <a:ext cx="468052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u="sng" dirty="0" smtClean="0">
                  <a:solidFill>
                    <a:prstClr val="white"/>
                  </a:solidFill>
                </a:rPr>
                <a:t>Ordre du jour: </a:t>
              </a:r>
              <a:endParaRPr lang="fr-BE" b="1" dirty="0" smtClean="0">
                <a:solidFill>
                  <a:prstClr val="white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BE" b="1" dirty="0" smtClean="0">
                  <a:solidFill>
                    <a:prstClr val="white"/>
                  </a:solidFill>
                </a:rPr>
                <a:t>Introduction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BE" b="1" dirty="0" smtClean="0">
                  <a:solidFill>
                    <a:prstClr val="white"/>
                  </a:solidFill>
                </a:rPr>
                <a:t>La politique en matière de communication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BE" b="1" dirty="0" smtClean="0">
                  <a:solidFill>
                    <a:prstClr val="white"/>
                  </a:solidFill>
                </a:rPr>
                <a:t>L’état d’avancement des fouilles</a:t>
              </a:r>
            </a:p>
            <a:p>
              <a:endParaRPr lang="fr-BE" dirty="0">
                <a:solidFill>
                  <a:prstClr val="white"/>
                </a:solidFill>
              </a:endParaRPr>
            </a:p>
            <a:p>
              <a:endParaRPr lang="fr-BE" dirty="0">
                <a:solidFill>
                  <a:prstClr val="black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-108520" y="3356992"/>
              <a:ext cx="2160240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-35756" y="6137920"/>
            <a:ext cx="9179756" cy="7200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907704" y="631329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solidFill>
                  <a:prstClr val="black"/>
                </a:solidFill>
              </a:rPr>
              <a:t>Conférence de presse – 14 avril </a:t>
            </a:r>
            <a:r>
              <a:rPr lang="fr-BE" dirty="0">
                <a:solidFill>
                  <a:prstClr val="black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38944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préventive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2" name="Groupe 12"/>
          <p:cNvGrpSpPr/>
          <p:nvPr/>
        </p:nvGrpSpPr>
        <p:grpSpPr>
          <a:xfrm>
            <a:off x="6003757" y="1052736"/>
            <a:ext cx="2985126" cy="1008112"/>
            <a:chOff x="5364088" y="1052736"/>
            <a:chExt cx="3624796" cy="1224136"/>
          </a:xfrm>
        </p:grpSpPr>
        <p:grpSp>
          <p:nvGrpSpPr>
            <p:cNvPr id="3" name="Groupe 43"/>
            <p:cNvGrpSpPr>
              <a:grpSpLocks/>
            </p:cNvGrpSpPr>
            <p:nvPr/>
          </p:nvGrpSpPr>
          <p:grpSpPr bwMode="auto">
            <a:xfrm>
              <a:off x="5364088" y="1052736"/>
              <a:ext cx="2680859" cy="1224136"/>
              <a:chOff x="0" y="6381328"/>
              <a:chExt cx="1043608" cy="476672"/>
            </a:xfrm>
          </p:grpSpPr>
          <p:sp>
            <p:nvSpPr>
              <p:cNvPr id="8" name="Rectangle 40"/>
              <p:cNvSpPr>
                <a:spLocks noChangeArrowheads="1"/>
              </p:cNvSpPr>
              <p:nvPr/>
            </p:nvSpPr>
            <p:spPr bwMode="auto">
              <a:xfrm>
                <a:off x="0" y="6381328"/>
                <a:ext cx="1043608" cy="476672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pic>
            <p:nvPicPr>
              <p:cNvPr id="9" name="Picture 2" descr="D:\= TRAVAIL\Bibliotheque\Logos Wallonie Mai 2010\coq_wallon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7504" y="6453336"/>
                <a:ext cx="241317" cy="3326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49115" y="6453336"/>
                <a:ext cx="350477" cy="3326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" name="Image 10" descr="GrognonLogo-0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0392" y="1196752"/>
              <a:ext cx="888492" cy="888492"/>
            </a:xfrm>
            <a:prstGeom prst="rect">
              <a:avLst/>
            </a:prstGeom>
          </p:spPr>
        </p:pic>
      </p:grpSp>
      <p:pic>
        <p:nvPicPr>
          <p:cNvPr id="12" name="Picture 2" descr="D:\Bosquet\Grognon\Plans aménageur\20160503 - Projet Parking - Confidentiel\AG_ANNEXE_PL_001 cropé.jpg"/>
          <p:cNvPicPr>
            <a:picLocks noChangeAspect="1" noChangeArrowheads="1"/>
          </p:cNvPicPr>
          <p:nvPr/>
        </p:nvPicPr>
        <p:blipFill>
          <a:blip r:embed="rId5" cstate="print"/>
          <a:srcRect r="3483"/>
          <a:stretch>
            <a:fillRect/>
          </a:stretch>
        </p:blipFill>
        <p:spPr bwMode="auto">
          <a:xfrm>
            <a:off x="179512" y="1629120"/>
            <a:ext cx="3292709" cy="23759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pSp>
        <p:nvGrpSpPr>
          <p:cNvPr id="13" name="Groupe 12"/>
          <p:cNvGrpSpPr/>
          <p:nvPr/>
        </p:nvGrpSpPr>
        <p:grpSpPr>
          <a:xfrm>
            <a:off x="942423" y="2223401"/>
            <a:ext cx="1300449" cy="979945"/>
            <a:chOff x="6482360" y="2951872"/>
            <a:chExt cx="1300449" cy="979945"/>
          </a:xfrm>
        </p:grpSpPr>
        <p:sp>
          <p:nvSpPr>
            <p:cNvPr id="14" name="Forme libre 13"/>
            <p:cNvSpPr/>
            <p:nvPr/>
          </p:nvSpPr>
          <p:spPr>
            <a:xfrm rot="20932289">
              <a:off x="6482360" y="2951872"/>
              <a:ext cx="1300449" cy="979945"/>
            </a:xfrm>
            <a:custGeom>
              <a:avLst/>
              <a:gdLst>
                <a:gd name="connsiteX0" fmla="*/ 388355 w 3237470"/>
                <a:gd name="connsiteY0" fmla="*/ 0 h 2439577"/>
                <a:gd name="connsiteX1" fmla="*/ 3237470 w 3237470"/>
                <a:gd name="connsiteY1" fmla="*/ 579002 h 2439577"/>
                <a:gd name="connsiteX2" fmla="*/ 3029171 w 3237470"/>
                <a:gd name="connsiteY2" fmla="*/ 1616970 h 2439577"/>
                <a:gd name="connsiteX3" fmla="*/ 1789964 w 3237470"/>
                <a:gd name="connsiteY3" fmla="*/ 2439577 h 2439577"/>
                <a:gd name="connsiteX4" fmla="*/ 656673 w 3237470"/>
                <a:gd name="connsiteY4" fmla="*/ 2213625 h 2439577"/>
                <a:gd name="connsiteX5" fmla="*/ 0 w 3237470"/>
                <a:gd name="connsiteY5" fmla="*/ 992071 h 2439577"/>
                <a:gd name="connsiteX6" fmla="*/ 172994 w 3237470"/>
                <a:gd name="connsiteY6" fmla="*/ 141220 h 2439577"/>
                <a:gd name="connsiteX7" fmla="*/ 388355 w 3237470"/>
                <a:gd name="connsiteY7" fmla="*/ 0 h 2439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37470" h="2439577">
                  <a:moveTo>
                    <a:pt x="388355" y="0"/>
                  </a:moveTo>
                  <a:lnTo>
                    <a:pt x="3237470" y="579002"/>
                  </a:lnTo>
                  <a:lnTo>
                    <a:pt x="3029171" y="1616970"/>
                  </a:lnTo>
                  <a:lnTo>
                    <a:pt x="1789964" y="2439577"/>
                  </a:lnTo>
                  <a:lnTo>
                    <a:pt x="656673" y="2213625"/>
                  </a:lnTo>
                  <a:lnTo>
                    <a:pt x="0" y="992071"/>
                  </a:lnTo>
                  <a:lnTo>
                    <a:pt x="172994" y="141220"/>
                  </a:lnTo>
                  <a:lnTo>
                    <a:pt x="388355" y="0"/>
                  </a:lnTo>
                  <a:close/>
                </a:path>
              </a:pathLst>
            </a:custGeom>
            <a:solidFill>
              <a:srgbClr val="CC0000">
                <a:alpha val="32941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6704103" y="3234462"/>
              <a:ext cx="8202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600" b="1" dirty="0" smtClean="0">
                  <a:solidFill>
                    <a:srgbClr val="C00000"/>
                  </a:solidFill>
                </a:rPr>
                <a:t>Parking</a:t>
              </a:r>
              <a:endParaRPr lang="fr-BE" sz="16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61067" y="4149080"/>
            <a:ext cx="3411154" cy="2663135"/>
            <a:chOff x="61067" y="4149080"/>
            <a:chExt cx="3411154" cy="2663135"/>
          </a:xfrm>
        </p:grpSpPr>
        <p:sp>
          <p:nvSpPr>
            <p:cNvPr id="17" name="ZoneTexte 16"/>
            <p:cNvSpPr txBox="1"/>
            <p:nvPr/>
          </p:nvSpPr>
          <p:spPr>
            <a:xfrm>
              <a:off x="61067" y="6381328"/>
              <a:ext cx="225914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200" dirty="0" smtClean="0"/>
                <a:t>Nouveau projet, </a:t>
              </a:r>
              <a:r>
                <a:rPr lang="fr-BE" sz="1200" b="1" dirty="0" smtClean="0"/>
                <a:t>nouvelle équipe</a:t>
              </a:r>
            </a:p>
            <a:p>
              <a:r>
                <a:rPr lang="fr-BE" sz="1000" dirty="0" smtClean="0"/>
                <a:t>(</a:t>
              </a:r>
              <a:r>
                <a:rPr lang="fr-BE" sz="800" i="1" dirty="0" smtClean="0"/>
                <a:t>Photo.: F. Dor – SPW/DGO4, DFA</a:t>
              </a:r>
              <a:r>
                <a:rPr lang="fr-BE" sz="1000" dirty="0" smtClean="0"/>
                <a:t>)</a:t>
              </a:r>
            </a:p>
          </p:txBody>
        </p:sp>
        <p:pic>
          <p:nvPicPr>
            <p:cNvPr id="18" name="Image 17" descr="Equipe - équipe au 1er jour 01.03.2017 - F. Dor - Light - EVE_5628.jpg"/>
            <p:cNvPicPr>
              <a:picLocks noChangeAspect="1"/>
            </p:cNvPicPr>
            <p:nvPr/>
          </p:nvPicPr>
          <p:blipFill>
            <a:blip r:embed="rId6" cstate="print">
              <a:lum/>
            </a:blip>
            <a:srcRect l="4117" r="2045" b="3628"/>
            <a:stretch>
              <a:fillRect/>
            </a:stretch>
          </p:blipFill>
          <p:spPr>
            <a:xfrm>
              <a:off x="159853" y="4149080"/>
              <a:ext cx="3312368" cy="223224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2" name="ZoneTexte 21"/>
          <p:cNvSpPr txBox="1"/>
          <p:nvPr/>
        </p:nvSpPr>
        <p:spPr>
          <a:xfrm>
            <a:off x="75262" y="1084674"/>
            <a:ext cx="4932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Parking souterrain  =  archéologie préventive</a:t>
            </a:r>
            <a:endParaRPr lang="fr-BE" sz="2000" b="1" dirty="0">
              <a:solidFill>
                <a:srgbClr val="00B2A8"/>
              </a:solidFill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3600400" y="2009616"/>
            <a:ext cx="5491195" cy="4787210"/>
            <a:chOff x="3600400" y="2009616"/>
            <a:chExt cx="5491195" cy="4787210"/>
          </a:xfrm>
        </p:grpSpPr>
        <p:pic>
          <p:nvPicPr>
            <p:cNvPr id="23" name="Image 22" descr="GRO2 - Photo terrassement mars 2017 - E. Delaunoy - 2017 03 23 ED (1).jpg"/>
            <p:cNvPicPr>
              <a:picLocks noChangeAspect="1"/>
            </p:cNvPicPr>
            <p:nvPr/>
          </p:nvPicPr>
          <p:blipFill>
            <a:blip r:embed="rId7" cstate="print">
              <a:lum bright="10000" contrast="10000"/>
            </a:blip>
            <a:srcRect l="3593" r="14534"/>
            <a:stretch>
              <a:fillRect/>
            </a:stretch>
          </p:blipFill>
          <p:spPr>
            <a:xfrm>
              <a:off x="3600400" y="2009616"/>
              <a:ext cx="5364088" cy="4371712"/>
            </a:xfrm>
            <a:prstGeom prst="rect">
              <a:avLst/>
            </a:prstGeom>
          </p:spPr>
        </p:pic>
        <p:sp>
          <p:nvSpPr>
            <p:cNvPr id="24" name="ZoneTexte 23"/>
            <p:cNvSpPr txBox="1"/>
            <p:nvPr/>
          </p:nvSpPr>
          <p:spPr>
            <a:xfrm>
              <a:off x="6156176" y="6381328"/>
              <a:ext cx="2935419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BE" sz="1100" b="1" dirty="0" smtClean="0"/>
                <a:t>Terrassements archéologique </a:t>
              </a:r>
              <a:r>
                <a:rPr lang="fr-BE" sz="1100" dirty="0" smtClean="0"/>
                <a:t>(</a:t>
              </a:r>
              <a:r>
                <a:rPr lang="fr-BE" sz="900" dirty="0" smtClean="0"/>
                <a:t>état au 04/03/2017</a:t>
              </a:r>
              <a:r>
                <a:rPr lang="fr-BE" sz="1100" dirty="0" smtClean="0"/>
                <a:t>)</a:t>
              </a:r>
              <a:endParaRPr lang="fr-BE" sz="1100" b="1" dirty="0" smtClean="0"/>
            </a:p>
            <a:p>
              <a:pPr algn="r"/>
              <a:r>
                <a:rPr lang="fr-BE" sz="1000" dirty="0" smtClean="0"/>
                <a:t>(</a:t>
              </a:r>
              <a:r>
                <a:rPr lang="fr-BE" sz="700" i="1" dirty="0" smtClean="0"/>
                <a:t>Photo. : E. </a:t>
              </a:r>
              <a:r>
                <a:rPr lang="fr-BE" sz="700" i="1" dirty="0" err="1" smtClean="0"/>
                <a:t>Delounois</a:t>
              </a:r>
              <a:r>
                <a:rPr lang="fr-BE" sz="700" i="1" dirty="0" smtClean="0"/>
                <a:t>, SPW/DGO4, </a:t>
              </a:r>
              <a:r>
                <a:rPr lang="fr-BE" sz="700" i="1" dirty="0" err="1" smtClean="0"/>
                <a:t>Dir</a:t>
              </a:r>
              <a:r>
                <a:rPr lang="fr-BE" sz="700" i="1" dirty="0" smtClean="0"/>
                <a:t>. Archéologie</a:t>
              </a:r>
              <a:r>
                <a:rPr lang="fr-BE" sz="1000" dirty="0" smtClean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préventive</a:t>
            </a:r>
            <a:endParaRPr lang="fr-FR" sz="2400" dirty="0">
              <a:solidFill>
                <a:schemeClr val="bg1"/>
              </a:solidFill>
            </a:endParaRPr>
          </a:p>
        </p:txBody>
      </p:sp>
      <p:grpSp>
        <p:nvGrpSpPr>
          <p:cNvPr id="2" name="Groupe 12"/>
          <p:cNvGrpSpPr/>
          <p:nvPr/>
        </p:nvGrpSpPr>
        <p:grpSpPr>
          <a:xfrm>
            <a:off x="6003757" y="1052736"/>
            <a:ext cx="2985126" cy="1008112"/>
            <a:chOff x="5364088" y="1052736"/>
            <a:chExt cx="3624796" cy="1224136"/>
          </a:xfrm>
        </p:grpSpPr>
        <p:grpSp>
          <p:nvGrpSpPr>
            <p:cNvPr id="3" name="Groupe 43"/>
            <p:cNvGrpSpPr>
              <a:grpSpLocks/>
            </p:cNvGrpSpPr>
            <p:nvPr/>
          </p:nvGrpSpPr>
          <p:grpSpPr bwMode="auto">
            <a:xfrm>
              <a:off x="5364088" y="1052736"/>
              <a:ext cx="2680859" cy="1224136"/>
              <a:chOff x="0" y="6381328"/>
              <a:chExt cx="1043608" cy="476672"/>
            </a:xfrm>
          </p:grpSpPr>
          <p:sp>
            <p:nvSpPr>
              <p:cNvPr id="8" name="Rectangle 40"/>
              <p:cNvSpPr>
                <a:spLocks noChangeArrowheads="1"/>
              </p:cNvSpPr>
              <p:nvPr/>
            </p:nvSpPr>
            <p:spPr bwMode="auto">
              <a:xfrm>
                <a:off x="0" y="6381328"/>
                <a:ext cx="1043608" cy="476672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BE"/>
              </a:p>
            </p:txBody>
          </p:sp>
          <p:pic>
            <p:nvPicPr>
              <p:cNvPr id="9" name="Picture 2" descr="D:\= TRAVAIL\Bibliotheque\Logos Wallonie Mai 2010\coq_wallon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7504" y="6453336"/>
                <a:ext cx="241317" cy="3326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49115" y="6453336"/>
                <a:ext cx="350477" cy="3326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" name="Image 10" descr="GrognonLogo-02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0392" y="1196752"/>
              <a:ext cx="888492" cy="888492"/>
            </a:xfrm>
            <a:prstGeom prst="rect">
              <a:avLst/>
            </a:prstGeom>
          </p:spPr>
        </p:pic>
      </p:grpSp>
      <p:sp>
        <p:nvSpPr>
          <p:cNvPr id="21" name="ZoneTexte 20"/>
          <p:cNvSpPr txBox="1"/>
          <p:nvPr/>
        </p:nvSpPr>
        <p:spPr>
          <a:xfrm>
            <a:off x="64173" y="1403484"/>
            <a:ext cx="2901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retour des archéologues…</a:t>
            </a:r>
            <a:endParaRPr lang="fr-BE" dirty="0"/>
          </a:p>
        </p:txBody>
      </p:sp>
      <p:pic>
        <p:nvPicPr>
          <p:cNvPr id="24" name="Image 23" descr="DSC_0110HDB - Light.jpg"/>
          <p:cNvPicPr>
            <a:picLocks noChangeAspect="1"/>
          </p:cNvPicPr>
          <p:nvPr/>
        </p:nvPicPr>
        <p:blipFill>
          <a:blip r:embed="rId5" cstate="print">
            <a:lum contrast="10000"/>
          </a:blip>
          <a:srcRect l="10367" t="12246" b="12575"/>
          <a:stretch>
            <a:fillRect/>
          </a:stretch>
        </p:blipFill>
        <p:spPr>
          <a:xfrm>
            <a:off x="179512" y="2060848"/>
            <a:ext cx="4608512" cy="2448272"/>
          </a:xfrm>
          <a:prstGeom prst="rect">
            <a:avLst/>
          </a:prstGeom>
        </p:spPr>
      </p:pic>
      <p:pic>
        <p:nvPicPr>
          <p:cNvPr id="25" name="Image 24" descr="B0306.141.jpg"/>
          <p:cNvPicPr>
            <a:picLocks noChangeAspect="1"/>
          </p:cNvPicPr>
          <p:nvPr/>
        </p:nvPicPr>
        <p:blipFill>
          <a:blip r:embed="rId6" cstate="print"/>
          <a:srcRect t="2778" b="2778"/>
          <a:stretch>
            <a:fillRect/>
          </a:stretch>
        </p:blipFill>
        <p:spPr>
          <a:xfrm>
            <a:off x="5004048" y="2060848"/>
            <a:ext cx="1728192" cy="2389482"/>
          </a:xfrm>
          <a:prstGeom prst="rect">
            <a:avLst/>
          </a:prstGeom>
        </p:spPr>
      </p:pic>
      <p:grpSp>
        <p:nvGrpSpPr>
          <p:cNvPr id="32" name="Groupe 31"/>
          <p:cNvGrpSpPr/>
          <p:nvPr/>
        </p:nvGrpSpPr>
        <p:grpSpPr>
          <a:xfrm>
            <a:off x="151078" y="4633817"/>
            <a:ext cx="4348914" cy="2107551"/>
            <a:chOff x="151078" y="4633817"/>
            <a:chExt cx="4348914" cy="2107551"/>
          </a:xfrm>
        </p:grpSpPr>
        <p:pic>
          <p:nvPicPr>
            <p:cNvPr id="27" name="Image 26" descr="B0306.009.jpg"/>
            <p:cNvPicPr>
              <a:picLocks noChangeAspect="1"/>
            </p:cNvPicPr>
            <p:nvPr/>
          </p:nvPicPr>
          <p:blipFill>
            <a:blip r:embed="rId7" cstate="print">
              <a:lum bright="-10000" contrast="10000"/>
            </a:blip>
            <a:srcRect t="15784" b="10142"/>
            <a:stretch>
              <a:fillRect/>
            </a:stretch>
          </p:blipFill>
          <p:spPr>
            <a:xfrm>
              <a:off x="179512" y="4633817"/>
              <a:ext cx="4320480" cy="2107551"/>
            </a:xfrm>
            <a:prstGeom prst="rect">
              <a:avLst/>
            </a:prstGeom>
          </p:spPr>
        </p:pic>
        <p:sp>
          <p:nvSpPr>
            <p:cNvPr id="28" name="ZoneTexte 27"/>
            <p:cNvSpPr txBox="1"/>
            <p:nvPr/>
          </p:nvSpPr>
          <p:spPr>
            <a:xfrm>
              <a:off x="151078" y="4674622"/>
              <a:ext cx="23326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dirty="0" smtClean="0"/>
                <a:t>Le quartier du Grognon ressort de terre…</a:t>
              </a:r>
            </a:p>
            <a:p>
              <a:r>
                <a:rPr lang="fr-BE" sz="600" dirty="0" smtClean="0"/>
                <a:t>(</a:t>
              </a:r>
              <a:r>
                <a:rPr lang="fr-BE" sz="600" i="1" dirty="0" smtClean="0"/>
                <a:t>Photos.: R. Gilles &amp; H. De </a:t>
              </a:r>
              <a:r>
                <a:rPr lang="fr-BE" sz="600" i="1" dirty="0" err="1" smtClean="0"/>
                <a:t>Broux</a:t>
              </a:r>
              <a:r>
                <a:rPr lang="fr-BE" sz="600" i="1" dirty="0" smtClean="0"/>
                <a:t> – SPW/DGO4, </a:t>
              </a:r>
              <a:r>
                <a:rPr lang="fr-BE" sz="600" i="1" dirty="0" err="1" smtClean="0"/>
                <a:t>Dir</a:t>
              </a:r>
              <a:r>
                <a:rPr lang="fr-BE" sz="600" i="1" dirty="0" smtClean="0"/>
                <a:t>. Archéologie</a:t>
              </a:r>
              <a:r>
                <a:rPr lang="fr-BE" sz="600" dirty="0" smtClean="0"/>
                <a:t>)</a:t>
              </a:r>
            </a:p>
          </p:txBody>
        </p:sp>
      </p:grpSp>
      <p:sp>
        <p:nvSpPr>
          <p:cNvPr id="29" name="ZoneTexte 28"/>
          <p:cNvSpPr txBox="1"/>
          <p:nvPr/>
        </p:nvSpPr>
        <p:spPr>
          <a:xfrm>
            <a:off x="75262" y="1084674"/>
            <a:ext cx="49328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Parking souterrain  =  archéologie préventive</a:t>
            </a:r>
            <a:endParaRPr lang="fr-BE" sz="2000" b="1" dirty="0">
              <a:solidFill>
                <a:srgbClr val="00B2A8"/>
              </a:solidFill>
            </a:endParaRPr>
          </a:p>
        </p:txBody>
      </p:sp>
      <p:grpSp>
        <p:nvGrpSpPr>
          <p:cNvPr id="33" name="Groupe 32"/>
          <p:cNvGrpSpPr/>
          <p:nvPr/>
        </p:nvGrpSpPr>
        <p:grpSpPr>
          <a:xfrm>
            <a:off x="4519394" y="2078849"/>
            <a:ext cx="4445094" cy="4717977"/>
            <a:chOff x="4519394" y="2078849"/>
            <a:chExt cx="4445094" cy="4717977"/>
          </a:xfrm>
        </p:grpSpPr>
        <p:sp>
          <p:nvSpPr>
            <p:cNvPr id="20" name="ZoneTexte 19"/>
            <p:cNvSpPr txBox="1"/>
            <p:nvPr/>
          </p:nvSpPr>
          <p:spPr>
            <a:xfrm>
              <a:off x="4519394" y="6381328"/>
              <a:ext cx="2428870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BE" sz="1100" b="1" dirty="0" smtClean="0"/>
                <a:t>Terrassement </a:t>
              </a:r>
              <a:r>
                <a:rPr lang="fr-BE" sz="1100" dirty="0" smtClean="0"/>
                <a:t>(</a:t>
              </a:r>
              <a:r>
                <a:rPr lang="fr-BE" sz="900" dirty="0" smtClean="0"/>
                <a:t>état au 06/04/2017</a:t>
              </a:r>
              <a:r>
                <a:rPr lang="fr-BE" sz="1100" dirty="0" smtClean="0"/>
                <a:t>)</a:t>
              </a:r>
              <a:endParaRPr lang="fr-BE" sz="1100" b="1" dirty="0" smtClean="0"/>
            </a:p>
            <a:p>
              <a:pPr algn="r"/>
              <a:r>
                <a:rPr lang="fr-BE" sz="1000" dirty="0" smtClean="0"/>
                <a:t>(</a:t>
              </a:r>
              <a:r>
                <a:rPr lang="fr-BE" sz="700" i="1" dirty="0" err="1" smtClean="0"/>
                <a:t>Orthophotoplan</a:t>
              </a:r>
              <a:r>
                <a:rPr lang="fr-BE" sz="700" i="1" dirty="0" smtClean="0"/>
                <a:t> : P.-M. </a:t>
              </a:r>
              <a:r>
                <a:rPr lang="fr-BE" sz="700" i="1" dirty="0" err="1" smtClean="0"/>
                <a:t>Warnier</a:t>
              </a:r>
              <a:r>
                <a:rPr lang="fr-BE" sz="700" i="1" dirty="0" smtClean="0"/>
                <a:t> – SPW/DGO4, </a:t>
              </a:r>
              <a:r>
                <a:rPr lang="fr-BE" sz="700" i="1" dirty="0" err="1" smtClean="0"/>
                <a:t>Géomatique</a:t>
              </a:r>
              <a:r>
                <a:rPr lang="fr-BE" sz="1000" dirty="0" smtClean="0"/>
                <a:t>)</a:t>
              </a:r>
            </a:p>
          </p:txBody>
        </p:sp>
        <p:pic>
          <p:nvPicPr>
            <p:cNvPr id="30" name="Image 29" descr="GRO2 - Survol drône, 06.04.2017 - Light.jpg"/>
            <p:cNvPicPr>
              <a:picLocks noChangeAspect="1"/>
            </p:cNvPicPr>
            <p:nvPr/>
          </p:nvPicPr>
          <p:blipFill>
            <a:blip r:embed="rId8" cstate="print"/>
            <a:srcRect l="17497" t="28796" r="23873" b="29212"/>
            <a:stretch>
              <a:fillRect/>
            </a:stretch>
          </p:blipFill>
          <p:spPr>
            <a:xfrm rot="5400000">
              <a:off x="5625116" y="3401997"/>
              <a:ext cx="4662520" cy="2016224"/>
            </a:xfrm>
            <a:prstGeom prst="rect">
              <a:avLst/>
            </a:prstGeom>
          </p:spPr>
        </p:pic>
      </p:grpSp>
      <p:pic>
        <p:nvPicPr>
          <p:cNvPr id="31" name="Image 30" descr="B0285.010.jpg"/>
          <p:cNvPicPr>
            <a:picLocks noChangeAspect="1"/>
          </p:cNvPicPr>
          <p:nvPr/>
        </p:nvPicPr>
        <p:blipFill>
          <a:blip r:embed="rId9" cstate="print"/>
          <a:srcRect l="17006" t="13907" r="19193" b="7344"/>
          <a:stretch>
            <a:fillRect/>
          </a:stretch>
        </p:blipFill>
        <p:spPr>
          <a:xfrm>
            <a:off x="4716016" y="4653136"/>
            <a:ext cx="2016224" cy="165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historique des recherches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5998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Un puzzle à reconstituer au fil des campagnes de recherches…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3073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archéologiques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2483768" y="4437112"/>
            <a:ext cx="1830950" cy="2385556"/>
            <a:chOff x="2483768" y="4149080"/>
            <a:chExt cx="1830950" cy="2385556"/>
          </a:xfrm>
        </p:grpSpPr>
        <p:pic>
          <p:nvPicPr>
            <p:cNvPr id="19" name="Image 18" descr="P4263487.JPG"/>
            <p:cNvPicPr>
              <a:picLocks noChangeAspect="1"/>
            </p:cNvPicPr>
            <p:nvPr/>
          </p:nvPicPr>
          <p:blipFill>
            <a:blip r:embed="rId2" cstate="print"/>
            <a:srcRect l="1075" t="6250" b="6250"/>
            <a:stretch>
              <a:fillRect/>
            </a:stretch>
          </p:blipFill>
          <p:spPr>
            <a:xfrm>
              <a:off x="2555776" y="4149080"/>
              <a:ext cx="1728192" cy="2016224"/>
            </a:xfrm>
            <a:prstGeom prst="rect">
              <a:avLst/>
            </a:prstGeom>
          </p:spPr>
        </p:pic>
        <p:sp>
          <p:nvSpPr>
            <p:cNvPr id="22" name="ZoneTexte 21"/>
            <p:cNvSpPr txBox="1"/>
            <p:nvPr/>
          </p:nvSpPr>
          <p:spPr>
            <a:xfrm>
              <a:off x="2483768" y="6165304"/>
              <a:ext cx="18309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b="1" dirty="0" smtClean="0"/>
                <a:t>Batterie Sambre - </a:t>
              </a:r>
              <a:r>
                <a:rPr lang="fr-BE" sz="1000" b="1" dirty="0" smtClean="0">
                  <a:solidFill>
                    <a:srgbClr val="00B2A8"/>
                  </a:solidFill>
                </a:rPr>
                <a:t>2015</a:t>
              </a:r>
            </a:p>
            <a:p>
              <a:r>
                <a:rPr lang="fr-BE" sz="800" dirty="0" smtClean="0"/>
                <a:t>(</a:t>
              </a:r>
              <a:r>
                <a:rPr lang="fr-BE" sz="700" dirty="0" smtClean="0"/>
                <a:t>SPW – </a:t>
              </a:r>
              <a:r>
                <a:rPr lang="fr-BE" sz="700" dirty="0" err="1" smtClean="0"/>
                <a:t>Dir</a:t>
              </a:r>
              <a:r>
                <a:rPr lang="fr-BE" sz="700" dirty="0" smtClean="0"/>
                <a:t>. Archéologie; ROA:  P.-H. </a:t>
              </a:r>
              <a:r>
                <a:rPr lang="fr-BE" sz="700" dirty="0" err="1" smtClean="0"/>
                <a:t>Tilmant</a:t>
              </a:r>
              <a:r>
                <a:rPr lang="fr-BE" sz="800" dirty="0" smtClean="0"/>
                <a:t>)</a:t>
              </a: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4427984" y="1844824"/>
            <a:ext cx="1440160" cy="1819364"/>
            <a:chOff x="4355976" y="1052736"/>
            <a:chExt cx="1440160" cy="1819364"/>
          </a:xfrm>
        </p:grpSpPr>
        <p:pic>
          <p:nvPicPr>
            <p:cNvPr id="26" name="Image 25" descr="GRO2 - Expo 'Hure' - Panneau 3.1.2 - fouilles ULB, Rue du Pont, 1971 - Light.jpg"/>
            <p:cNvPicPr>
              <a:picLocks noChangeAspect="1"/>
            </p:cNvPicPr>
            <p:nvPr/>
          </p:nvPicPr>
          <p:blipFill>
            <a:blip r:embed="rId3" cstate="print">
              <a:lum contrast="-10000"/>
            </a:blip>
            <a:srcRect l="15129" r="18637"/>
            <a:stretch>
              <a:fillRect/>
            </a:stretch>
          </p:blipFill>
          <p:spPr>
            <a:xfrm>
              <a:off x="4427985" y="1052736"/>
              <a:ext cx="1368151" cy="1296144"/>
            </a:xfrm>
            <a:prstGeom prst="rect">
              <a:avLst/>
            </a:prstGeom>
          </p:spPr>
        </p:pic>
        <p:sp>
          <p:nvSpPr>
            <p:cNvPr id="32" name="ZoneTexte 31"/>
            <p:cNvSpPr txBox="1"/>
            <p:nvPr/>
          </p:nvSpPr>
          <p:spPr>
            <a:xfrm>
              <a:off x="4355976" y="2348880"/>
              <a:ext cx="11769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dirty="0" smtClean="0"/>
                <a:t>Rue du </a:t>
              </a:r>
              <a:r>
                <a:rPr lang="fr-BE" sz="1000" b="1" dirty="0" smtClean="0"/>
                <a:t>Pont</a:t>
              </a:r>
            </a:p>
            <a:p>
              <a:r>
                <a:rPr lang="fr-BE" sz="1000" b="1" dirty="0" smtClean="0">
                  <a:solidFill>
                    <a:srgbClr val="00B2A8"/>
                  </a:solidFill>
                </a:rPr>
                <a:t>1968-1973</a:t>
              </a:r>
            </a:p>
            <a:p>
              <a:r>
                <a:rPr lang="fr-BE" sz="800" dirty="0" smtClean="0"/>
                <a:t>(ULB, </a:t>
              </a:r>
              <a:r>
                <a:rPr lang="fr-BE" sz="700" dirty="0" err="1" smtClean="0"/>
                <a:t>Dir</a:t>
              </a:r>
              <a:r>
                <a:rPr lang="fr-BE" sz="700" dirty="0" smtClean="0"/>
                <a:t>. P.-P. </a:t>
              </a:r>
              <a:r>
                <a:rPr lang="fr-BE" sz="700" dirty="0" err="1" smtClean="0"/>
                <a:t>Bonenfant</a:t>
              </a:r>
              <a:r>
                <a:rPr lang="fr-BE" sz="800" dirty="0" smtClean="0"/>
                <a:t>)</a:t>
              </a: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6012160" y="4437112"/>
            <a:ext cx="3157258" cy="2374523"/>
            <a:chOff x="6012160" y="3717032"/>
            <a:chExt cx="3157258" cy="2374523"/>
          </a:xfrm>
        </p:grpSpPr>
        <p:pic>
          <p:nvPicPr>
            <p:cNvPr id="34" name="Picture 4" descr="D:\Bosquet\Grognon\Docu et fouilles anciennes\Public - SG vue fouilles.jpg"/>
            <p:cNvPicPr>
              <a:picLocks noChangeAspect="1" noChangeArrowheads="1"/>
            </p:cNvPicPr>
            <p:nvPr/>
          </p:nvPicPr>
          <p:blipFill>
            <a:blip r:embed="rId4" cstate="print">
              <a:lum contrast="10000"/>
            </a:blip>
            <a:srcRect l="5882" t="29076" r="5882" b="2933"/>
            <a:stretch>
              <a:fillRect/>
            </a:stretch>
          </p:blipFill>
          <p:spPr bwMode="auto">
            <a:xfrm>
              <a:off x="6012160" y="3717032"/>
              <a:ext cx="1944215" cy="2304256"/>
            </a:xfrm>
            <a:prstGeom prst="rect">
              <a:avLst/>
            </a:prstGeom>
            <a:noFill/>
          </p:spPr>
        </p:pic>
        <p:sp>
          <p:nvSpPr>
            <p:cNvPr id="35" name="ZoneTexte 34"/>
            <p:cNvSpPr txBox="1"/>
            <p:nvPr/>
          </p:nvSpPr>
          <p:spPr>
            <a:xfrm>
              <a:off x="7936388" y="5445224"/>
              <a:ext cx="123303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dirty="0" smtClean="0"/>
                <a:t>Hospice </a:t>
              </a:r>
              <a:r>
                <a:rPr lang="fr-BE" sz="1000" b="1" dirty="0" smtClean="0"/>
                <a:t>Saint-Gilles</a:t>
              </a:r>
            </a:p>
            <a:p>
              <a:r>
                <a:rPr lang="fr-BE" sz="1000" b="1" dirty="0" smtClean="0">
                  <a:solidFill>
                    <a:srgbClr val="00B2A8"/>
                  </a:solidFill>
                </a:rPr>
                <a:t>1990-1991</a:t>
              </a:r>
            </a:p>
            <a:p>
              <a:r>
                <a:rPr lang="fr-BE" sz="800" dirty="0" smtClean="0"/>
                <a:t>(SPW – </a:t>
              </a:r>
              <a:r>
                <a:rPr lang="fr-BE" sz="800" dirty="0" err="1" smtClean="0"/>
                <a:t>Dir</a:t>
              </a:r>
              <a:r>
                <a:rPr lang="fr-BE" sz="800" dirty="0" smtClean="0"/>
                <a:t>. Archéologie</a:t>
              </a:r>
            </a:p>
            <a:p>
              <a:r>
                <a:rPr lang="fr-BE" sz="700" dirty="0" smtClean="0"/>
                <a:t>ROA:  J. Plumier</a:t>
              </a:r>
              <a:r>
                <a:rPr lang="fr-BE" sz="800" dirty="0" smtClean="0"/>
                <a:t>)</a:t>
              </a: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6012160" y="1124744"/>
            <a:ext cx="3155528" cy="4598060"/>
            <a:chOff x="6012160" y="404664"/>
            <a:chExt cx="3155528" cy="4598060"/>
          </a:xfrm>
        </p:grpSpPr>
        <p:pic>
          <p:nvPicPr>
            <p:cNvPr id="37" name="Picture 2" descr="D:\Bosquet\Grognon\Docu et fouilles anciennes\Archéo - 0. Photo. aérienne - GF - revue Light.jpg"/>
            <p:cNvPicPr>
              <a:picLocks noChangeAspect="1" noChangeArrowheads="1"/>
            </p:cNvPicPr>
            <p:nvPr/>
          </p:nvPicPr>
          <p:blipFill>
            <a:blip r:embed="rId5" cstate="print">
              <a:lum contrast="-10000"/>
            </a:blip>
            <a:srcRect l="41309" t="12501" r="8579" b="34516"/>
            <a:stretch>
              <a:fillRect/>
            </a:stretch>
          </p:blipFill>
          <p:spPr bwMode="auto">
            <a:xfrm>
              <a:off x="6012160" y="404664"/>
              <a:ext cx="3024336" cy="3168352"/>
            </a:xfrm>
            <a:prstGeom prst="rect">
              <a:avLst/>
            </a:prstGeom>
            <a:noFill/>
          </p:spPr>
        </p:pic>
        <p:sp>
          <p:nvSpPr>
            <p:cNvPr id="38" name="ZoneTexte 37"/>
            <p:cNvSpPr txBox="1"/>
            <p:nvPr/>
          </p:nvSpPr>
          <p:spPr>
            <a:xfrm>
              <a:off x="7947482" y="3633118"/>
              <a:ext cx="1220206" cy="13696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dirty="0" smtClean="0"/>
                <a:t>Place </a:t>
              </a:r>
              <a:r>
                <a:rPr lang="fr-BE" sz="1000" b="1" dirty="0" smtClean="0"/>
                <a:t>Saint-Hilaire</a:t>
              </a:r>
            </a:p>
            <a:p>
              <a:r>
                <a:rPr lang="fr-BE" sz="1000" b="1" dirty="0" smtClean="0">
                  <a:solidFill>
                    <a:srgbClr val="00B2A8"/>
                  </a:solidFill>
                </a:rPr>
                <a:t>1991-1993</a:t>
              </a:r>
            </a:p>
            <a:p>
              <a:r>
                <a:rPr lang="fr-BE" sz="800" dirty="0" smtClean="0"/>
                <a:t>(SPW – </a:t>
              </a:r>
              <a:r>
                <a:rPr lang="fr-BE" sz="800" dirty="0" err="1" smtClean="0"/>
                <a:t>Dir</a:t>
              </a:r>
              <a:r>
                <a:rPr lang="fr-BE" sz="800" dirty="0" smtClean="0"/>
                <a:t>. Archéologie</a:t>
              </a:r>
            </a:p>
            <a:p>
              <a:r>
                <a:rPr lang="fr-BE" sz="700" dirty="0" smtClean="0"/>
                <a:t>ROA:  J. Plumier</a:t>
              </a:r>
              <a:r>
                <a:rPr lang="fr-BE" sz="800" dirty="0" smtClean="0"/>
                <a:t>)</a:t>
              </a:r>
            </a:p>
            <a:p>
              <a:endParaRPr lang="fr-BE" sz="500" dirty="0" smtClean="0"/>
            </a:p>
            <a:p>
              <a:r>
                <a:rPr lang="fr-BE" sz="1000" b="1" dirty="0" smtClean="0"/>
                <a:t>Grognon</a:t>
              </a:r>
            </a:p>
            <a:p>
              <a:r>
                <a:rPr lang="fr-BE" sz="1000" b="1" dirty="0" smtClean="0">
                  <a:solidFill>
                    <a:srgbClr val="00B2A8"/>
                  </a:solidFill>
                </a:rPr>
                <a:t>1994-2000</a:t>
              </a:r>
            </a:p>
            <a:p>
              <a:r>
                <a:rPr lang="fr-BE" sz="600" dirty="0" smtClean="0"/>
                <a:t>(</a:t>
              </a:r>
              <a:r>
                <a:rPr lang="fr-BE" sz="800" dirty="0" smtClean="0"/>
                <a:t>SPW – </a:t>
              </a:r>
              <a:r>
                <a:rPr lang="fr-BE" sz="800" dirty="0" err="1" smtClean="0"/>
                <a:t>Dir</a:t>
              </a:r>
              <a:r>
                <a:rPr lang="fr-BE" sz="800" dirty="0" smtClean="0"/>
                <a:t>. Archéologie</a:t>
              </a:r>
            </a:p>
            <a:p>
              <a:r>
                <a:rPr lang="fr-BE" sz="700" dirty="0" smtClean="0"/>
                <a:t>ROA:  N. Mees,</a:t>
              </a:r>
            </a:p>
            <a:p>
              <a:r>
                <a:rPr lang="fr-BE" sz="700" dirty="0" smtClean="0"/>
                <a:t>R. Vanmechelen, C. Robinet</a:t>
              </a:r>
              <a:r>
                <a:rPr lang="fr-BE" sz="600" dirty="0" smtClean="0"/>
                <a:t>)</a:t>
              </a:r>
              <a:endParaRPr lang="fr-BE" sz="800" dirty="0" smtClean="0"/>
            </a:p>
          </p:txBody>
        </p:sp>
      </p:grpSp>
      <p:pic>
        <p:nvPicPr>
          <p:cNvPr id="39" name="Image 38" descr="NR16GRO_PG_JAW2016 - Ligh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9511" y="1844824"/>
            <a:ext cx="4182021" cy="2471072"/>
          </a:xfrm>
          <a:prstGeom prst="rect">
            <a:avLst/>
          </a:prstGeom>
        </p:spPr>
      </p:pic>
      <p:sp>
        <p:nvSpPr>
          <p:cNvPr id="40" name="Forme libre 39"/>
          <p:cNvSpPr/>
          <p:nvPr/>
        </p:nvSpPr>
        <p:spPr>
          <a:xfrm>
            <a:off x="843265" y="3710903"/>
            <a:ext cx="326866" cy="374175"/>
          </a:xfrm>
          <a:custGeom>
            <a:avLst/>
            <a:gdLst>
              <a:gd name="connsiteX0" fmla="*/ 180975 w 361950"/>
              <a:gd name="connsiteY0" fmla="*/ 0 h 414337"/>
              <a:gd name="connsiteX1" fmla="*/ 361950 w 361950"/>
              <a:gd name="connsiteY1" fmla="*/ 250031 h 414337"/>
              <a:gd name="connsiteX2" fmla="*/ 350043 w 361950"/>
              <a:gd name="connsiteY2" fmla="*/ 304800 h 414337"/>
              <a:gd name="connsiteX3" fmla="*/ 242887 w 361950"/>
              <a:gd name="connsiteY3" fmla="*/ 414337 h 414337"/>
              <a:gd name="connsiteX4" fmla="*/ 0 w 361950"/>
              <a:gd name="connsiteY4" fmla="*/ 202406 h 414337"/>
              <a:gd name="connsiteX5" fmla="*/ 73818 w 361950"/>
              <a:gd name="connsiteY5" fmla="*/ 128587 h 414337"/>
              <a:gd name="connsiteX6" fmla="*/ 88106 w 361950"/>
              <a:gd name="connsiteY6" fmla="*/ 54769 h 414337"/>
              <a:gd name="connsiteX7" fmla="*/ 180975 w 361950"/>
              <a:gd name="connsiteY7" fmla="*/ 0 h 414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950" h="414337">
                <a:moveTo>
                  <a:pt x="180975" y="0"/>
                </a:moveTo>
                <a:lnTo>
                  <a:pt x="361950" y="250031"/>
                </a:lnTo>
                <a:lnTo>
                  <a:pt x="350043" y="304800"/>
                </a:lnTo>
                <a:lnTo>
                  <a:pt x="242887" y="414337"/>
                </a:lnTo>
                <a:lnTo>
                  <a:pt x="0" y="202406"/>
                </a:lnTo>
                <a:lnTo>
                  <a:pt x="73818" y="128587"/>
                </a:lnTo>
                <a:lnTo>
                  <a:pt x="88106" y="54769"/>
                </a:lnTo>
                <a:lnTo>
                  <a:pt x="180975" y="0"/>
                </a:lnTo>
                <a:close/>
              </a:path>
            </a:pathLst>
          </a:custGeom>
          <a:solidFill>
            <a:srgbClr val="FFCC99">
              <a:alpha val="56863"/>
            </a:srgbClr>
          </a:solidFill>
          <a:ln w="9525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1" name="Forme libre 40"/>
          <p:cNvSpPr/>
          <p:nvPr/>
        </p:nvSpPr>
        <p:spPr>
          <a:xfrm>
            <a:off x="2032454" y="2790518"/>
            <a:ext cx="365573" cy="318264"/>
          </a:xfrm>
          <a:custGeom>
            <a:avLst/>
            <a:gdLst>
              <a:gd name="connsiteX0" fmla="*/ 78581 w 404812"/>
              <a:gd name="connsiteY0" fmla="*/ 123825 h 352425"/>
              <a:gd name="connsiteX1" fmla="*/ 0 w 404812"/>
              <a:gd name="connsiteY1" fmla="*/ 190500 h 352425"/>
              <a:gd name="connsiteX2" fmla="*/ 109537 w 404812"/>
              <a:gd name="connsiteY2" fmla="*/ 319087 h 352425"/>
              <a:gd name="connsiteX3" fmla="*/ 123825 w 404812"/>
              <a:gd name="connsiteY3" fmla="*/ 304800 h 352425"/>
              <a:gd name="connsiteX4" fmla="*/ 161925 w 404812"/>
              <a:gd name="connsiteY4" fmla="*/ 352425 h 352425"/>
              <a:gd name="connsiteX5" fmla="*/ 230981 w 404812"/>
              <a:gd name="connsiteY5" fmla="*/ 297656 h 352425"/>
              <a:gd name="connsiteX6" fmla="*/ 190500 w 404812"/>
              <a:gd name="connsiteY6" fmla="*/ 252412 h 352425"/>
              <a:gd name="connsiteX7" fmla="*/ 404812 w 404812"/>
              <a:gd name="connsiteY7" fmla="*/ 61912 h 352425"/>
              <a:gd name="connsiteX8" fmla="*/ 350044 w 404812"/>
              <a:gd name="connsiteY8" fmla="*/ 0 h 352425"/>
              <a:gd name="connsiteX9" fmla="*/ 123825 w 404812"/>
              <a:gd name="connsiteY9" fmla="*/ 185737 h 352425"/>
              <a:gd name="connsiteX10" fmla="*/ 78581 w 404812"/>
              <a:gd name="connsiteY10" fmla="*/ 123825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4812" h="352425">
                <a:moveTo>
                  <a:pt x="78581" y="123825"/>
                </a:moveTo>
                <a:lnTo>
                  <a:pt x="0" y="190500"/>
                </a:lnTo>
                <a:lnTo>
                  <a:pt x="109537" y="319087"/>
                </a:lnTo>
                <a:lnTo>
                  <a:pt x="123825" y="304800"/>
                </a:lnTo>
                <a:lnTo>
                  <a:pt x="161925" y="352425"/>
                </a:lnTo>
                <a:lnTo>
                  <a:pt x="230981" y="297656"/>
                </a:lnTo>
                <a:lnTo>
                  <a:pt x="190500" y="252412"/>
                </a:lnTo>
                <a:lnTo>
                  <a:pt x="404812" y="61912"/>
                </a:lnTo>
                <a:lnTo>
                  <a:pt x="350044" y="0"/>
                </a:lnTo>
                <a:lnTo>
                  <a:pt x="123825" y="185737"/>
                </a:lnTo>
                <a:lnTo>
                  <a:pt x="78581" y="123825"/>
                </a:lnTo>
                <a:close/>
              </a:path>
            </a:pathLst>
          </a:custGeom>
          <a:solidFill>
            <a:srgbClr val="0070C0">
              <a:alpha val="56863"/>
            </a:srgbClr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42" name="Groupe 47"/>
          <p:cNvGrpSpPr/>
          <p:nvPr/>
        </p:nvGrpSpPr>
        <p:grpSpPr>
          <a:xfrm>
            <a:off x="1198086" y="3498009"/>
            <a:ext cx="184936" cy="245150"/>
            <a:chOff x="3331369" y="3724275"/>
            <a:chExt cx="204787" cy="271463"/>
          </a:xfrm>
          <a:solidFill>
            <a:srgbClr val="FF0000">
              <a:alpha val="56863"/>
            </a:srgbClr>
          </a:solidFill>
        </p:grpSpPr>
        <p:sp>
          <p:nvSpPr>
            <p:cNvPr id="43" name="Forme libre 42"/>
            <p:cNvSpPr/>
            <p:nvPr/>
          </p:nvSpPr>
          <p:spPr>
            <a:xfrm>
              <a:off x="3331369" y="3926681"/>
              <a:ext cx="71437" cy="69057"/>
            </a:xfrm>
            <a:custGeom>
              <a:avLst/>
              <a:gdLst>
                <a:gd name="connsiteX0" fmla="*/ 42862 w 71437"/>
                <a:gd name="connsiteY0" fmla="*/ 69057 h 69057"/>
                <a:gd name="connsiteX1" fmla="*/ 0 w 71437"/>
                <a:gd name="connsiteY1" fmla="*/ 42863 h 69057"/>
                <a:gd name="connsiteX2" fmla="*/ 23812 w 71437"/>
                <a:gd name="connsiteY2" fmla="*/ 0 h 69057"/>
                <a:gd name="connsiteX3" fmla="*/ 71437 w 71437"/>
                <a:gd name="connsiteY3" fmla="*/ 26194 h 69057"/>
                <a:gd name="connsiteX4" fmla="*/ 42862 w 71437"/>
                <a:gd name="connsiteY4" fmla="*/ 69057 h 69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37" h="69057">
                  <a:moveTo>
                    <a:pt x="42862" y="69057"/>
                  </a:moveTo>
                  <a:lnTo>
                    <a:pt x="0" y="42863"/>
                  </a:lnTo>
                  <a:lnTo>
                    <a:pt x="23812" y="0"/>
                  </a:lnTo>
                  <a:lnTo>
                    <a:pt x="71437" y="26194"/>
                  </a:lnTo>
                  <a:lnTo>
                    <a:pt x="42862" y="69057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4" name="Forme libre 43"/>
            <p:cNvSpPr/>
            <p:nvPr/>
          </p:nvSpPr>
          <p:spPr>
            <a:xfrm>
              <a:off x="3364706" y="3857625"/>
              <a:ext cx="85725" cy="80963"/>
            </a:xfrm>
            <a:custGeom>
              <a:avLst/>
              <a:gdLst>
                <a:gd name="connsiteX0" fmla="*/ 0 w 85725"/>
                <a:gd name="connsiteY0" fmla="*/ 45244 h 80963"/>
                <a:gd name="connsiteX1" fmla="*/ 33338 w 85725"/>
                <a:gd name="connsiteY1" fmla="*/ 0 h 80963"/>
                <a:gd name="connsiteX2" fmla="*/ 85725 w 85725"/>
                <a:gd name="connsiteY2" fmla="*/ 35719 h 80963"/>
                <a:gd name="connsiteX3" fmla="*/ 57150 w 85725"/>
                <a:gd name="connsiteY3" fmla="*/ 80963 h 80963"/>
                <a:gd name="connsiteX4" fmla="*/ 0 w 85725"/>
                <a:gd name="connsiteY4" fmla="*/ 45244 h 80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0963">
                  <a:moveTo>
                    <a:pt x="0" y="45244"/>
                  </a:moveTo>
                  <a:lnTo>
                    <a:pt x="33338" y="0"/>
                  </a:lnTo>
                  <a:lnTo>
                    <a:pt x="85725" y="35719"/>
                  </a:lnTo>
                  <a:lnTo>
                    <a:pt x="57150" y="80963"/>
                  </a:lnTo>
                  <a:lnTo>
                    <a:pt x="0" y="45244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5" name="Forme libre 44"/>
            <p:cNvSpPr/>
            <p:nvPr/>
          </p:nvSpPr>
          <p:spPr>
            <a:xfrm>
              <a:off x="3402806" y="3800475"/>
              <a:ext cx="85725" cy="78581"/>
            </a:xfrm>
            <a:custGeom>
              <a:avLst/>
              <a:gdLst>
                <a:gd name="connsiteX0" fmla="*/ 28575 w 85725"/>
                <a:gd name="connsiteY0" fmla="*/ 0 h 78581"/>
                <a:gd name="connsiteX1" fmla="*/ 85725 w 85725"/>
                <a:gd name="connsiteY1" fmla="*/ 33338 h 78581"/>
                <a:gd name="connsiteX2" fmla="*/ 57150 w 85725"/>
                <a:gd name="connsiteY2" fmla="*/ 78581 h 78581"/>
                <a:gd name="connsiteX3" fmla="*/ 0 w 85725"/>
                <a:gd name="connsiteY3" fmla="*/ 42863 h 78581"/>
                <a:gd name="connsiteX4" fmla="*/ 28575 w 85725"/>
                <a:gd name="connsiteY4" fmla="*/ 0 h 7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8581">
                  <a:moveTo>
                    <a:pt x="28575" y="0"/>
                  </a:moveTo>
                  <a:lnTo>
                    <a:pt x="85725" y="33338"/>
                  </a:lnTo>
                  <a:lnTo>
                    <a:pt x="57150" y="78581"/>
                  </a:lnTo>
                  <a:lnTo>
                    <a:pt x="0" y="42863"/>
                  </a:lnTo>
                  <a:lnTo>
                    <a:pt x="28575" y="0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6" name="Forme libre 45"/>
            <p:cNvSpPr/>
            <p:nvPr/>
          </p:nvSpPr>
          <p:spPr>
            <a:xfrm>
              <a:off x="3452813" y="3724275"/>
              <a:ext cx="83343" cy="83344"/>
            </a:xfrm>
            <a:custGeom>
              <a:avLst/>
              <a:gdLst>
                <a:gd name="connsiteX0" fmla="*/ 0 w 83343"/>
                <a:gd name="connsiteY0" fmla="*/ 45244 h 83344"/>
                <a:gd name="connsiteX1" fmla="*/ 33337 w 83343"/>
                <a:gd name="connsiteY1" fmla="*/ 0 h 83344"/>
                <a:gd name="connsiteX2" fmla="*/ 83343 w 83343"/>
                <a:gd name="connsiteY2" fmla="*/ 35719 h 83344"/>
                <a:gd name="connsiteX3" fmla="*/ 57150 w 83343"/>
                <a:gd name="connsiteY3" fmla="*/ 83344 h 83344"/>
                <a:gd name="connsiteX4" fmla="*/ 0 w 83343"/>
                <a:gd name="connsiteY4" fmla="*/ 45244 h 8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3" h="83344">
                  <a:moveTo>
                    <a:pt x="0" y="45244"/>
                  </a:moveTo>
                  <a:lnTo>
                    <a:pt x="33337" y="0"/>
                  </a:lnTo>
                  <a:lnTo>
                    <a:pt x="83343" y="35719"/>
                  </a:lnTo>
                  <a:lnTo>
                    <a:pt x="57150" y="83344"/>
                  </a:lnTo>
                  <a:lnTo>
                    <a:pt x="0" y="45244"/>
                  </a:lnTo>
                  <a:close/>
                </a:path>
              </a:pathLst>
            </a:custGeom>
            <a:grpFill/>
            <a:ln w="9525">
              <a:solidFill>
                <a:schemeClr val="tx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47" name="Groupe 63"/>
          <p:cNvGrpSpPr/>
          <p:nvPr/>
        </p:nvGrpSpPr>
        <p:grpSpPr>
          <a:xfrm>
            <a:off x="2019551" y="2652889"/>
            <a:ext cx="483849" cy="232247"/>
            <a:chOff x="3580591" y="5019898"/>
            <a:chExt cx="441550" cy="211944"/>
          </a:xfrm>
        </p:grpSpPr>
        <p:sp>
          <p:nvSpPr>
            <p:cNvPr id="48" name="Forme libre 47"/>
            <p:cNvSpPr/>
            <p:nvPr/>
          </p:nvSpPr>
          <p:spPr>
            <a:xfrm>
              <a:off x="3580591" y="5019898"/>
              <a:ext cx="174658" cy="149145"/>
            </a:xfrm>
            <a:custGeom>
              <a:avLst/>
              <a:gdLst>
                <a:gd name="connsiteX0" fmla="*/ 0 w 211932"/>
                <a:gd name="connsiteY0" fmla="*/ 28575 h 180975"/>
                <a:gd name="connsiteX1" fmla="*/ 73819 w 211932"/>
                <a:gd name="connsiteY1" fmla="*/ 19050 h 180975"/>
                <a:gd name="connsiteX2" fmla="*/ 80963 w 211932"/>
                <a:gd name="connsiteY2" fmla="*/ 35719 h 180975"/>
                <a:gd name="connsiteX3" fmla="*/ 178594 w 211932"/>
                <a:gd name="connsiteY3" fmla="*/ 0 h 180975"/>
                <a:gd name="connsiteX4" fmla="*/ 211932 w 211932"/>
                <a:gd name="connsiteY4" fmla="*/ 71437 h 180975"/>
                <a:gd name="connsiteX5" fmla="*/ 192882 w 211932"/>
                <a:gd name="connsiteY5" fmla="*/ 78581 h 180975"/>
                <a:gd name="connsiteX6" fmla="*/ 207169 w 211932"/>
                <a:gd name="connsiteY6" fmla="*/ 107156 h 180975"/>
                <a:gd name="connsiteX7" fmla="*/ 197644 w 211932"/>
                <a:gd name="connsiteY7" fmla="*/ 121444 h 180975"/>
                <a:gd name="connsiteX8" fmla="*/ 76200 w 211932"/>
                <a:gd name="connsiteY8" fmla="*/ 180975 h 180975"/>
                <a:gd name="connsiteX9" fmla="*/ 57150 w 211932"/>
                <a:gd name="connsiteY9" fmla="*/ 171450 h 180975"/>
                <a:gd name="connsiteX10" fmla="*/ 28575 w 211932"/>
                <a:gd name="connsiteY10" fmla="*/ 76200 h 180975"/>
                <a:gd name="connsiteX11" fmla="*/ 0 w 211932"/>
                <a:gd name="connsiteY11" fmla="*/ 28575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1932" h="180975">
                  <a:moveTo>
                    <a:pt x="0" y="28575"/>
                  </a:moveTo>
                  <a:lnTo>
                    <a:pt x="73819" y="19050"/>
                  </a:lnTo>
                  <a:lnTo>
                    <a:pt x="80963" y="35719"/>
                  </a:lnTo>
                  <a:lnTo>
                    <a:pt x="178594" y="0"/>
                  </a:lnTo>
                  <a:lnTo>
                    <a:pt x="211932" y="71437"/>
                  </a:lnTo>
                  <a:lnTo>
                    <a:pt x="192882" y="78581"/>
                  </a:lnTo>
                  <a:lnTo>
                    <a:pt x="207169" y="107156"/>
                  </a:lnTo>
                  <a:lnTo>
                    <a:pt x="197644" y="121444"/>
                  </a:lnTo>
                  <a:lnTo>
                    <a:pt x="76200" y="180975"/>
                  </a:lnTo>
                  <a:lnTo>
                    <a:pt x="57150" y="171450"/>
                  </a:lnTo>
                  <a:lnTo>
                    <a:pt x="28575" y="7620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FFC000">
                <a:alpha val="56863"/>
              </a:srgbClr>
            </a:solidFill>
            <a:ln w="9525">
              <a:solidFill>
                <a:schemeClr val="tx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9" name="Forme libre 48"/>
            <p:cNvSpPr/>
            <p:nvPr/>
          </p:nvSpPr>
          <p:spPr>
            <a:xfrm>
              <a:off x="3814122" y="5066997"/>
              <a:ext cx="208019" cy="164845"/>
            </a:xfrm>
            <a:custGeom>
              <a:avLst/>
              <a:gdLst>
                <a:gd name="connsiteX0" fmla="*/ 0 w 252413"/>
                <a:gd name="connsiteY0" fmla="*/ 138112 h 200025"/>
                <a:gd name="connsiteX1" fmla="*/ 145256 w 252413"/>
                <a:gd name="connsiteY1" fmla="*/ 52387 h 200025"/>
                <a:gd name="connsiteX2" fmla="*/ 138113 w 252413"/>
                <a:gd name="connsiteY2" fmla="*/ 38100 h 200025"/>
                <a:gd name="connsiteX3" fmla="*/ 176213 w 252413"/>
                <a:gd name="connsiteY3" fmla="*/ 23812 h 200025"/>
                <a:gd name="connsiteX4" fmla="*/ 180975 w 252413"/>
                <a:gd name="connsiteY4" fmla="*/ 33337 h 200025"/>
                <a:gd name="connsiteX5" fmla="*/ 228600 w 252413"/>
                <a:gd name="connsiteY5" fmla="*/ 0 h 200025"/>
                <a:gd name="connsiteX6" fmla="*/ 252413 w 252413"/>
                <a:gd name="connsiteY6" fmla="*/ 33337 h 200025"/>
                <a:gd name="connsiteX7" fmla="*/ 40481 w 252413"/>
                <a:gd name="connsiteY7" fmla="*/ 200025 h 200025"/>
                <a:gd name="connsiteX8" fmla="*/ 0 w 252413"/>
                <a:gd name="connsiteY8" fmla="*/ 13811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413" h="200025">
                  <a:moveTo>
                    <a:pt x="0" y="138112"/>
                  </a:moveTo>
                  <a:lnTo>
                    <a:pt x="145256" y="52387"/>
                  </a:lnTo>
                  <a:lnTo>
                    <a:pt x="138113" y="38100"/>
                  </a:lnTo>
                  <a:lnTo>
                    <a:pt x="176213" y="23812"/>
                  </a:lnTo>
                  <a:lnTo>
                    <a:pt x="180975" y="33337"/>
                  </a:lnTo>
                  <a:lnTo>
                    <a:pt x="228600" y="0"/>
                  </a:lnTo>
                  <a:lnTo>
                    <a:pt x="252413" y="33337"/>
                  </a:lnTo>
                  <a:lnTo>
                    <a:pt x="40481" y="200025"/>
                  </a:lnTo>
                  <a:lnTo>
                    <a:pt x="0" y="138112"/>
                  </a:lnTo>
                  <a:close/>
                </a:path>
              </a:pathLst>
            </a:custGeom>
            <a:solidFill>
              <a:srgbClr val="FFC000">
                <a:alpha val="56863"/>
              </a:srgbClr>
            </a:solidFill>
            <a:ln w="9525">
              <a:solidFill>
                <a:schemeClr val="tx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50" name="Forme libre 49"/>
          <p:cNvSpPr/>
          <p:nvPr/>
        </p:nvSpPr>
        <p:spPr>
          <a:xfrm>
            <a:off x="1385174" y="3435648"/>
            <a:ext cx="881677" cy="737599"/>
          </a:xfrm>
          <a:custGeom>
            <a:avLst/>
            <a:gdLst>
              <a:gd name="connsiteX0" fmla="*/ 0 w 976312"/>
              <a:gd name="connsiteY0" fmla="*/ 521494 h 816769"/>
              <a:gd name="connsiteX1" fmla="*/ 585787 w 976312"/>
              <a:gd name="connsiteY1" fmla="*/ 0 h 816769"/>
              <a:gd name="connsiteX2" fmla="*/ 976312 w 976312"/>
              <a:gd name="connsiteY2" fmla="*/ 411956 h 816769"/>
              <a:gd name="connsiteX3" fmla="*/ 550068 w 976312"/>
              <a:gd name="connsiteY3" fmla="*/ 816769 h 816769"/>
              <a:gd name="connsiteX4" fmla="*/ 497681 w 976312"/>
              <a:gd name="connsiteY4" fmla="*/ 766762 h 816769"/>
              <a:gd name="connsiteX5" fmla="*/ 473868 w 976312"/>
              <a:gd name="connsiteY5" fmla="*/ 788194 h 816769"/>
              <a:gd name="connsiteX6" fmla="*/ 252412 w 976312"/>
              <a:gd name="connsiteY6" fmla="*/ 561975 h 816769"/>
              <a:gd name="connsiteX7" fmla="*/ 133350 w 976312"/>
              <a:gd name="connsiteY7" fmla="*/ 671512 h 816769"/>
              <a:gd name="connsiteX8" fmla="*/ 0 w 976312"/>
              <a:gd name="connsiteY8" fmla="*/ 521494 h 816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6312" h="816769">
                <a:moveTo>
                  <a:pt x="0" y="521494"/>
                </a:moveTo>
                <a:lnTo>
                  <a:pt x="585787" y="0"/>
                </a:lnTo>
                <a:lnTo>
                  <a:pt x="976312" y="411956"/>
                </a:lnTo>
                <a:lnTo>
                  <a:pt x="550068" y="816769"/>
                </a:lnTo>
                <a:lnTo>
                  <a:pt x="497681" y="766762"/>
                </a:lnTo>
                <a:lnTo>
                  <a:pt x="473868" y="788194"/>
                </a:lnTo>
                <a:lnTo>
                  <a:pt x="252412" y="561975"/>
                </a:lnTo>
                <a:lnTo>
                  <a:pt x="133350" y="671512"/>
                </a:lnTo>
                <a:lnTo>
                  <a:pt x="0" y="521494"/>
                </a:lnTo>
                <a:close/>
              </a:path>
            </a:pathLst>
          </a:custGeom>
          <a:solidFill>
            <a:srgbClr val="FF6600">
              <a:alpha val="56863"/>
            </a:srgbClr>
          </a:solidFill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1" name="Forme libre 50"/>
          <p:cNvSpPr/>
          <p:nvPr/>
        </p:nvSpPr>
        <p:spPr>
          <a:xfrm>
            <a:off x="2180835" y="2753960"/>
            <a:ext cx="907483" cy="761253"/>
          </a:xfrm>
          <a:custGeom>
            <a:avLst/>
            <a:gdLst>
              <a:gd name="connsiteX0" fmla="*/ 0 w 1004888"/>
              <a:gd name="connsiteY0" fmla="*/ 388143 h 842962"/>
              <a:gd name="connsiteX1" fmla="*/ 150019 w 1004888"/>
              <a:gd name="connsiteY1" fmla="*/ 573881 h 842962"/>
              <a:gd name="connsiteX2" fmla="*/ 404813 w 1004888"/>
              <a:gd name="connsiteY2" fmla="*/ 842962 h 842962"/>
              <a:gd name="connsiteX3" fmla="*/ 795338 w 1004888"/>
              <a:gd name="connsiteY3" fmla="*/ 461962 h 842962"/>
              <a:gd name="connsiteX4" fmla="*/ 928688 w 1004888"/>
              <a:gd name="connsiteY4" fmla="*/ 271462 h 842962"/>
              <a:gd name="connsiteX5" fmla="*/ 983456 w 1004888"/>
              <a:gd name="connsiteY5" fmla="*/ 147637 h 842962"/>
              <a:gd name="connsiteX6" fmla="*/ 995363 w 1004888"/>
              <a:gd name="connsiteY6" fmla="*/ 78581 h 842962"/>
              <a:gd name="connsiteX7" fmla="*/ 1004888 w 1004888"/>
              <a:gd name="connsiteY7" fmla="*/ 35718 h 842962"/>
              <a:gd name="connsiteX8" fmla="*/ 997744 w 1004888"/>
              <a:gd name="connsiteY8" fmla="*/ 21431 h 842962"/>
              <a:gd name="connsiteX9" fmla="*/ 971550 w 1004888"/>
              <a:gd name="connsiteY9" fmla="*/ 16668 h 842962"/>
              <a:gd name="connsiteX10" fmla="*/ 826294 w 1004888"/>
              <a:gd name="connsiteY10" fmla="*/ 0 h 842962"/>
              <a:gd name="connsiteX11" fmla="*/ 364331 w 1004888"/>
              <a:gd name="connsiteY11" fmla="*/ 54768 h 842962"/>
              <a:gd name="connsiteX12" fmla="*/ 340519 w 1004888"/>
              <a:gd name="connsiteY12" fmla="*/ 28575 h 842962"/>
              <a:gd name="connsiteX13" fmla="*/ 26194 w 1004888"/>
              <a:gd name="connsiteY13" fmla="*/ 295275 h 842962"/>
              <a:gd name="connsiteX14" fmla="*/ 66675 w 1004888"/>
              <a:gd name="connsiteY14" fmla="*/ 340518 h 842962"/>
              <a:gd name="connsiteX15" fmla="*/ 0 w 1004888"/>
              <a:gd name="connsiteY15" fmla="*/ 388143 h 84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04888" h="842962">
                <a:moveTo>
                  <a:pt x="0" y="388143"/>
                </a:moveTo>
                <a:lnTo>
                  <a:pt x="150019" y="573881"/>
                </a:lnTo>
                <a:lnTo>
                  <a:pt x="404813" y="842962"/>
                </a:lnTo>
                <a:lnTo>
                  <a:pt x="795338" y="461962"/>
                </a:lnTo>
                <a:lnTo>
                  <a:pt x="928688" y="271462"/>
                </a:lnTo>
                <a:lnTo>
                  <a:pt x="983456" y="147637"/>
                </a:lnTo>
                <a:lnTo>
                  <a:pt x="995363" y="78581"/>
                </a:lnTo>
                <a:lnTo>
                  <a:pt x="1004888" y="35718"/>
                </a:lnTo>
                <a:lnTo>
                  <a:pt x="997744" y="21431"/>
                </a:lnTo>
                <a:lnTo>
                  <a:pt x="971550" y="16668"/>
                </a:lnTo>
                <a:lnTo>
                  <a:pt x="826294" y="0"/>
                </a:lnTo>
                <a:lnTo>
                  <a:pt x="364331" y="54768"/>
                </a:lnTo>
                <a:lnTo>
                  <a:pt x="340519" y="28575"/>
                </a:lnTo>
                <a:lnTo>
                  <a:pt x="26194" y="295275"/>
                </a:lnTo>
                <a:lnTo>
                  <a:pt x="66675" y="340518"/>
                </a:lnTo>
                <a:lnTo>
                  <a:pt x="0" y="388143"/>
                </a:lnTo>
                <a:close/>
              </a:path>
            </a:pathLst>
          </a:custGeom>
          <a:solidFill>
            <a:srgbClr val="669900">
              <a:alpha val="56863"/>
            </a:srgbClr>
          </a:solidFill>
          <a:ln w="9525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2" name="Forme libre 51"/>
          <p:cNvSpPr/>
          <p:nvPr/>
        </p:nvSpPr>
        <p:spPr>
          <a:xfrm rot="20773539">
            <a:off x="1891844" y="2465857"/>
            <a:ext cx="1253013" cy="944200"/>
          </a:xfrm>
          <a:custGeom>
            <a:avLst/>
            <a:gdLst>
              <a:gd name="connsiteX0" fmla="*/ 388355 w 3237470"/>
              <a:gd name="connsiteY0" fmla="*/ 0 h 2439577"/>
              <a:gd name="connsiteX1" fmla="*/ 3237470 w 3237470"/>
              <a:gd name="connsiteY1" fmla="*/ 579002 h 2439577"/>
              <a:gd name="connsiteX2" fmla="*/ 3029171 w 3237470"/>
              <a:gd name="connsiteY2" fmla="*/ 1616970 h 2439577"/>
              <a:gd name="connsiteX3" fmla="*/ 1789964 w 3237470"/>
              <a:gd name="connsiteY3" fmla="*/ 2439577 h 2439577"/>
              <a:gd name="connsiteX4" fmla="*/ 656673 w 3237470"/>
              <a:gd name="connsiteY4" fmla="*/ 2213625 h 2439577"/>
              <a:gd name="connsiteX5" fmla="*/ 0 w 3237470"/>
              <a:gd name="connsiteY5" fmla="*/ 992071 h 2439577"/>
              <a:gd name="connsiteX6" fmla="*/ 172994 w 3237470"/>
              <a:gd name="connsiteY6" fmla="*/ 141220 h 2439577"/>
              <a:gd name="connsiteX7" fmla="*/ 388355 w 3237470"/>
              <a:gd name="connsiteY7" fmla="*/ 0 h 2439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7470" h="2439577">
                <a:moveTo>
                  <a:pt x="388355" y="0"/>
                </a:moveTo>
                <a:lnTo>
                  <a:pt x="3237470" y="579002"/>
                </a:lnTo>
                <a:lnTo>
                  <a:pt x="3029171" y="1616970"/>
                </a:lnTo>
                <a:lnTo>
                  <a:pt x="1789964" y="2439577"/>
                </a:lnTo>
                <a:lnTo>
                  <a:pt x="656673" y="2213625"/>
                </a:lnTo>
                <a:lnTo>
                  <a:pt x="0" y="992071"/>
                </a:lnTo>
                <a:lnTo>
                  <a:pt x="172994" y="141220"/>
                </a:lnTo>
                <a:lnTo>
                  <a:pt x="388355" y="0"/>
                </a:lnTo>
                <a:close/>
              </a:path>
            </a:pathLst>
          </a:custGeom>
          <a:noFill/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3" name="Forme libre 52"/>
          <p:cNvSpPr/>
          <p:nvPr/>
        </p:nvSpPr>
        <p:spPr>
          <a:xfrm>
            <a:off x="196493" y="2918800"/>
            <a:ext cx="135687" cy="193092"/>
          </a:xfrm>
          <a:custGeom>
            <a:avLst/>
            <a:gdLst>
              <a:gd name="connsiteX0" fmla="*/ 38100 w 123825"/>
              <a:gd name="connsiteY0" fmla="*/ 157162 h 176212"/>
              <a:gd name="connsiteX1" fmla="*/ 0 w 123825"/>
              <a:gd name="connsiteY1" fmla="*/ 16668 h 176212"/>
              <a:gd name="connsiteX2" fmla="*/ 85725 w 123825"/>
              <a:gd name="connsiteY2" fmla="*/ 0 h 176212"/>
              <a:gd name="connsiteX3" fmla="*/ 123825 w 123825"/>
              <a:gd name="connsiteY3" fmla="*/ 176212 h 176212"/>
              <a:gd name="connsiteX4" fmla="*/ 88107 w 123825"/>
              <a:gd name="connsiteY4" fmla="*/ 154781 h 176212"/>
              <a:gd name="connsiteX5" fmla="*/ 38100 w 123825"/>
              <a:gd name="connsiteY5" fmla="*/ 157162 h 1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3825" h="176212">
                <a:moveTo>
                  <a:pt x="38100" y="157162"/>
                </a:moveTo>
                <a:lnTo>
                  <a:pt x="0" y="16668"/>
                </a:lnTo>
                <a:lnTo>
                  <a:pt x="85725" y="0"/>
                </a:lnTo>
                <a:lnTo>
                  <a:pt x="123825" y="176212"/>
                </a:lnTo>
                <a:lnTo>
                  <a:pt x="88107" y="154781"/>
                </a:lnTo>
                <a:lnTo>
                  <a:pt x="38100" y="157162"/>
                </a:lnTo>
                <a:close/>
              </a:path>
            </a:pathLst>
          </a:custGeom>
          <a:solidFill>
            <a:srgbClr val="9900CC">
              <a:alpha val="56863"/>
            </a:srgbClr>
          </a:solidFill>
          <a:ln w="9525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4" name="Forme libre 53"/>
          <p:cNvSpPr/>
          <p:nvPr/>
        </p:nvSpPr>
        <p:spPr>
          <a:xfrm>
            <a:off x="1294856" y="3403391"/>
            <a:ext cx="129026" cy="176337"/>
          </a:xfrm>
          <a:custGeom>
            <a:avLst/>
            <a:gdLst>
              <a:gd name="connsiteX0" fmla="*/ 95250 w 142875"/>
              <a:gd name="connsiteY0" fmla="*/ 0 h 195263"/>
              <a:gd name="connsiteX1" fmla="*/ 95250 w 142875"/>
              <a:gd name="connsiteY1" fmla="*/ 0 h 195263"/>
              <a:gd name="connsiteX2" fmla="*/ 142875 w 142875"/>
              <a:gd name="connsiteY2" fmla="*/ 19050 h 195263"/>
              <a:gd name="connsiteX3" fmla="*/ 114300 w 142875"/>
              <a:gd name="connsiteY3" fmla="*/ 190500 h 195263"/>
              <a:gd name="connsiteX4" fmla="*/ 42863 w 142875"/>
              <a:gd name="connsiteY4" fmla="*/ 195263 h 195263"/>
              <a:gd name="connsiteX5" fmla="*/ 0 w 142875"/>
              <a:gd name="connsiteY5" fmla="*/ 164306 h 195263"/>
              <a:gd name="connsiteX6" fmla="*/ 64294 w 142875"/>
              <a:gd name="connsiteY6" fmla="*/ 54769 h 195263"/>
              <a:gd name="connsiteX7" fmla="*/ 85725 w 142875"/>
              <a:gd name="connsiteY7" fmla="*/ 61913 h 195263"/>
              <a:gd name="connsiteX8" fmla="*/ 95250 w 142875"/>
              <a:gd name="connsiteY8" fmla="*/ 0 h 19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2875" h="195263">
                <a:moveTo>
                  <a:pt x="95250" y="0"/>
                </a:moveTo>
                <a:lnTo>
                  <a:pt x="95250" y="0"/>
                </a:lnTo>
                <a:lnTo>
                  <a:pt x="142875" y="19050"/>
                </a:lnTo>
                <a:lnTo>
                  <a:pt x="114300" y="190500"/>
                </a:lnTo>
                <a:lnTo>
                  <a:pt x="42863" y="195263"/>
                </a:lnTo>
                <a:lnTo>
                  <a:pt x="0" y="164306"/>
                </a:lnTo>
                <a:lnTo>
                  <a:pt x="64294" y="54769"/>
                </a:lnTo>
                <a:lnTo>
                  <a:pt x="85725" y="61913"/>
                </a:lnTo>
                <a:lnTo>
                  <a:pt x="95250" y="0"/>
                </a:lnTo>
                <a:close/>
              </a:path>
            </a:pathLst>
          </a:custGeom>
          <a:solidFill>
            <a:srgbClr val="003399">
              <a:alpha val="56863"/>
            </a:srgbClr>
          </a:solidFill>
          <a:ln w="9525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55" name="Groupe 54"/>
          <p:cNvGrpSpPr/>
          <p:nvPr/>
        </p:nvGrpSpPr>
        <p:grpSpPr>
          <a:xfrm>
            <a:off x="4332274" y="3933056"/>
            <a:ext cx="1715534" cy="2808312"/>
            <a:chOff x="4332274" y="3212976"/>
            <a:chExt cx="1715534" cy="2808312"/>
          </a:xfrm>
        </p:grpSpPr>
        <p:pic>
          <p:nvPicPr>
            <p:cNvPr id="56" name="Picture 7" descr="D:\Bosquet\Grognon\Docu et fouilles anciennes\Fouille Thilman\DSC_0086.JPG"/>
            <p:cNvPicPr>
              <a:picLocks noChangeAspect="1" noChangeArrowheads="1"/>
            </p:cNvPicPr>
            <p:nvPr/>
          </p:nvPicPr>
          <p:blipFill>
            <a:blip r:embed="rId7" cstate="print">
              <a:lum contrast="-10000"/>
            </a:blip>
            <a:srcRect l="7182" t="11503" r="20000" b="11564"/>
            <a:stretch>
              <a:fillRect/>
            </a:stretch>
          </p:blipFill>
          <p:spPr bwMode="auto">
            <a:xfrm>
              <a:off x="4427984" y="3717032"/>
              <a:ext cx="1460173" cy="2304256"/>
            </a:xfrm>
            <a:prstGeom prst="rect">
              <a:avLst/>
            </a:prstGeom>
            <a:noFill/>
          </p:spPr>
        </p:pic>
        <p:sp>
          <p:nvSpPr>
            <p:cNvPr id="57" name="ZoneTexte 56"/>
            <p:cNvSpPr txBox="1"/>
            <p:nvPr/>
          </p:nvSpPr>
          <p:spPr>
            <a:xfrm>
              <a:off x="4332274" y="3212976"/>
              <a:ext cx="171553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000" dirty="0" smtClean="0"/>
                <a:t>Place</a:t>
              </a:r>
              <a:r>
                <a:rPr lang="fr-BE" sz="1000" b="1" dirty="0" smtClean="0"/>
                <a:t> Pied du Château - </a:t>
              </a:r>
              <a:r>
                <a:rPr lang="fr-BE" sz="1000" b="1" dirty="0" smtClean="0">
                  <a:solidFill>
                    <a:srgbClr val="00B2A8"/>
                  </a:solidFill>
                </a:rPr>
                <a:t>2011</a:t>
              </a:r>
            </a:p>
            <a:p>
              <a:r>
                <a:rPr lang="fr-BE" sz="800" dirty="0" smtClean="0"/>
                <a:t>(SPW – </a:t>
              </a:r>
              <a:r>
                <a:rPr lang="fr-BE" sz="800" dirty="0" err="1" smtClean="0"/>
                <a:t>Dir</a:t>
              </a:r>
              <a:r>
                <a:rPr lang="fr-BE" sz="800" dirty="0" smtClean="0"/>
                <a:t>. Archéologie</a:t>
              </a:r>
            </a:p>
            <a:p>
              <a:r>
                <a:rPr lang="fr-BE" sz="700" dirty="0" smtClean="0"/>
                <a:t>ROA:  C. </a:t>
              </a:r>
              <a:r>
                <a:rPr lang="fr-BE" sz="700" dirty="0" err="1" smtClean="0"/>
                <a:t>Frébutte</a:t>
              </a:r>
              <a:r>
                <a:rPr lang="fr-BE" sz="700" dirty="0" smtClean="0"/>
                <a:t> &amp; P.-H. </a:t>
              </a:r>
              <a:r>
                <a:rPr lang="fr-BE" sz="700" dirty="0" err="1" smtClean="0"/>
                <a:t>Tilmant</a:t>
              </a:r>
              <a:r>
                <a:rPr lang="fr-BE" sz="800" dirty="0" smtClean="0"/>
                <a:t>)</a:t>
              </a:r>
            </a:p>
          </p:txBody>
        </p:sp>
      </p:grpSp>
      <p:pic>
        <p:nvPicPr>
          <p:cNvPr id="58" name="Image 57" descr="Archéo - 0. Fouilles Bonenfant, 1972-1973 - cave GR - vue générale animée - img059.jpg"/>
          <p:cNvPicPr>
            <a:picLocks noChangeAspect="1"/>
          </p:cNvPicPr>
          <p:nvPr/>
        </p:nvPicPr>
        <p:blipFill>
          <a:blip r:embed="rId8" cstate="print">
            <a:lum bright="-10000"/>
          </a:blip>
          <a:srcRect l="-2053" t="14076" r="36352"/>
          <a:stretch>
            <a:fillRect/>
          </a:stretch>
        </p:blipFill>
        <p:spPr>
          <a:xfrm>
            <a:off x="179512" y="4437112"/>
            <a:ext cx="2304256" cy="2016224"/>
          </a:xfrm>
          <a:prstGeom prst="rect">
            <a:avLst/>
          </a:prstGeom>
        </p:spPr>
      </p:pic>
      <p:sp>
        <p:nvSpPr>
          <p:cNvPr id="59" name="ZoneTexte 58"/>
          <p:cNvSpPr txBox="1"/>
          <p:nvPr/>
        </p:nvSpPr>
        <p:spPr>
          <a:xfrm>
            <a:off x="179512" y="6444044"/>
            <a:ext cx="20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000" dirty="0" smtClean="0"/>
              <a:t>Place </a:t>
            </a:r>
            <a:r>
              <a:rPr lang="fr-BE" sz="1000" b="1" dirty="0" smtClean="0"/>
              <a:t>Pied du Château - </a:t>
            </a:r>
            <a:r>
              <a:rPr lang="fr-BE" sz="1000" b="1" dirty="0" smtClean="0">
                <a:solidFill>
                  <a:srgbClr val="00B2A8"/>
                </a:solidFill>
              </a:rPr>
              <a:t>1972-1973</a:t>
            </a:r>
          </a:p>
          <a:p>
            <a:r>
              <a:rPr lang="fr-BE" sz="800" dirty="0" smtClean="0"/>
              <a:t>(ULB, </a:t>
            </a:r>
            <a:r>
              <a:rPr lang="fr-BE" sz="700" dirty="0" err="1" smtClean="0"/>
              <a:t>Dir</a:t>
            </a:r>
            <a:r>
              <a:rPr lang="fr-BE" sz="700" dirty="0" smtClean="0"/>
              <a:t>. P.-P. </a:t>
            </a:r>
            <a:r>
              <a:rPr lang="fr-BE" sz="700" dirty="0" err="1" smtClean="0"/>
              <a:t>Bonenfant</a:t>
            </a:r>
            <a:r>
              <a:rPr lang="fr-BE" sz="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0" grpId="0" animBg="1"/>
      <p:bldP spid="41" grpId="0" animBg="1"/>
      <p:bldP spid="50" grpId="0" animBg="1"/>
      <p:bldP spid="51" grpId="0" animBg="1"/>
      <p:bldP spid="53" grpId="0" animBg="1"/>
      <p:bldP spid="5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e 80"/>
          <p:cNvGrpSpPr/>
          <p:nvPr/>
        </p:nvGrpSpPr>
        <p:grpSpPr>
          <a:xfrm>
            <a:off x="179512" y="4149080"/>
            <a:ext cx="5976664" cy="2592288"/>
            <a:chOff x="107504" y="3429000"/>
            <a:chExt cx="5976664" cy="2592288"/>
          </a:xfrm>
        </p:grpSpPr>
        <p:grpSp>
          <p:nvGrpSpPr>
            <p:cNvPr id="82" name="Groupe 93"/>
            <p:cNvGrpSpPr/>
            <p:nvPr/>
          </p:nvGrpSpPr>
          <p:grpSpPr>
            <a:xfrm>
              <a:off x="107504" y="3717032"/>
              <a:ext cx="3080441" cy="2304256"/>
              <a:chOff x="107504" y="3717032"/>
              <a:chExt cx="3080441" cy="2304256"/>
            </a:xfrm>
          </p:grpSpPr>
          <p:pic>
            <p:nvPicPr>
              <p:cNvPr id="87" name="Image 86" descr="NR16GRO_160830 (29).jpg"/>
              <p:cNvPicPr>
                <a:picLocks noChangeAspect="1"/>
              </p:cNvPicPr>
              <p:nvPr/>
            </p:nvPicPr>
            <p:blipFill>
              <a:blip r:embed="rId2" cstate="print"/>
              <a:srcRect t="14356" r="7692" b="3899"/>
              <a:stretch>
                <a:fillRect/>
              </a:stretch>
            </p:blipFill>
            <p:spPr>
              <a:xfrm>
                <a:off x="107504" y="3717032"/>
                <a:ext cx="1728192" cy="2304256"/>
              </a:xfrm>
              <a:prstGeom prst="rect">
                <a:avLst/>
              </a:prstGeom>
            </p:spPr>
          </p:pic>
          <p:sp>
            <p:nvSpPr>
              <p:cNvPr id="86" name="ZoneTexte 85"/>
              <p:cNvSpPr txBox="1"/>
              <p:nvPr/>
            </p:nvSpPr>
            <p:spPr>
              <a:xfrm>
                <a:off x="1905222" y="5733256"/>
                <a:ext cx="128272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BE" sz="1000" dirty="0" smtClean="0">
                    <a:solidFill>
                      <a:schemeClr val="bg1"/>
                    </a:solidFill>
                  </a:rPr>
                  <a:t>Rue </a:t>
                </a:r>
                <a:r>
                  <a:rPr lang="fr-BE" sz="1000" b="1" dirty="0" smtClean="0">
                    <a:solidFill>
                      <a:schemeClr val="bg1"/>
                    </a:solidFill>
                  </a:rPr>
                  <a:t>Pied du Château</a:t>
                </a:r>
              </a:p>
            </p:txBody>
          </p:sp>
        </p:grpSp>
        <p:grpSp>
          <p:nvGrpSpPr>
            <p:cNvPr id="83" name="Groupe 94"/>
            <p:cNvGrpSpPr/>
            <p:nvPr/>
          </p:nvGrpSpPr>
          <p:grpSpPr>
            <a:xfrm>
              <a:off x="1979712" y="3429000"/>
              <a:ext cx="4104456" cy="2592288"/>
              <a:chOff x="1979712" y="3429000"/>
              <a:chExt cx="4104456" cy="2592288"/>
            </a:xfrm>
          </p:grpSpPr>
          <p:pic>
            <p:nvPicPr>
              <p:cNvPr id="84" name="Picture 9" descr="D:\Bosquet\Grognon\Suivi impétrants\Photos\Photos 2016 08 23\NR16GRO_160823 (29)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contrast="-20000"/>
              </a:blip>
              <a:srcRect t="5475" b="9993"/>
              <a:stretch>
                <a:fillRect/>
              </a:stretch>
            </p:blipFill>
            <p:spPr bwMode="auto">
              <a:xfrm>
                <a:off x="1979712" y="3717032"/>
                <a:ext cx="4104456" cy="2304256"/>
              </a:xfrm>
              <a:prstGeom prst="rect">
                <a:avLst/>
              </a:prstGeom>
              <a:noFill/>
            </p:spPr>
          </p:pic>
          <p:sp>
            <p:nvSpPr>
              <p:cNvPr id="85" name="ZoneTexte 84"/>
              <p:cNvSpPr txBox="1"/>
              <p:nvPr/>
            </p:nvSpPr>
            <p:spPr>
              <a:xfrm>
                <a:off x="4355976" y="3429000"/>
                <a:ext cx="106150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BE" sz="1000" dirty="0" smtClean="0"/>
                  <a:t>Rue des </a:t>
                </a:r>
                <a:r>
                  <a:rPr lang="fr-BE" sz="1000" b="1" dirty="0" smtClean="0"/>
                  <a:t>Moulins</a:t>
                </a:r>
              </a:p>
            </p:txBody>
          </p:sp>
        </p:grpSp>
      </p:grpSp>
      <p:grpSp>
        <p:nvGrpSpPr>
          <p:cNvPr id="47" name="Groupe 46"/>
          <p:cNvGrpSpPr/>
          <p:nvPr/>
        </p:nvGrpSpPr>
        <p:grpSpPr>
          <a:xfrm>
            <a:off x="179512" y="1844824"/>
            <a:ext cx="4182021" cy="2471072"/>
            <a:chOff x="107503" y="1340768"/>
            <a:chExt cx="4182021" cy="2471072"/>
          </a:xfrm>
        </p:grpSpPr>
        <p:pic>
          <p:nvPicPr>
            <p:cNvPr id="55" name="Image 54" descr="NR16GRO_PG_JAW2016 - Light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03" y="1340768"/>
              <a:ext cx="4182021" cy="2471072"/>
            </a:xfrm>
            <a:prstGeom prst="rect">
              <a:avLst/>
            </a:prstGeom>
          </p:spPr>
        </p:pic>
        <p:grpSp>
          <p:nvGrpSpPr>
            <p:cNvPr id="60" name="Groupe 76"/>
            <p:cNvGrpSpPr/>
            <p:nvPr/>
          </p:nvGrpSpPr>
          <p:grpSpPr>
            <a:xfrm>
              <a:off x="1891844" y="1745777"/>
              <a:ext cx="1253013" cy="944200"/>
              <a:chOff x="1891844" y="1745777"/>
              <a:chExt cx="1253013" cy="944200"/>
            </a:xfrm>
          </p:grpSpPr>
          <p:sp>
            <p:nvSpPr>
              <p:cNvPr id="61" name="Forme libre 60"/>
              <p:cNvSpPr/>
              <p:nvPr/>
            </p:nvSpPr>
            <p:spPr>
              <a:xfrm rot="20773539">
                <a:off x="1891844" y="1745777"/>
                <a:ext cx="1253013" cy="944200"/>
              </a:xfrm>
              <a:custGeom>
                <a:avLst/>
                <a:gdLst>
                  <a:gd name="connsiteX0" fmla="*/ 388355 w 3237470"/>
                  <a:gd name="connsiteY0" fmla="*/ 0 h 2439577"/>
                  <a:gd name="connsiteX1" fmla="*/ 3237470 w 3237470"/>
                  <a:gd name="connsiteY1" fmla="*/ 579002 h 2439577"/>
                  <a:gd name="connsiteX2" fmla="*/ 3029171 w 3237470"/>
                  <a:gd name="connsiteY2" fmla="*/ 1616970 h 2439577"/>
                  <a:gd name="connsiteX3" fmla="*/ 1789964 w 3237470"/>
                  <a:gd name="connsiteY3" fmla="*/ 2439577 h 2439577"/>
                  <a:gd name="connsiteX4" fmla="*/ 656673 w 3237470"/>
                  <a:gd name="connsiteY4" fmla="*/ 2213625 h 2439577"/>
                  <a:gd name="connsiteX5" fmla="*/ 0 w 3237470"/>
                  <a:gd name="connsiteY5" fmla="*/ 992071 h 2439577"/>
                  <a:gd name="connsiteX6" fmla="*/ 172994 w 3237470"/>
                  <a:gd name="connsiteY6" fmla="*/ 141220 h 2439577"/>
                  <a:gd name="connsiteX7" fmla="*/ 388355 w 3237470"/>
                  <a:gd name="connsiteY7" fmla="*/ 0 h 2439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37470" h="2439577">
                    <a:moveTo>
                      <a:pt x="388355" y="0"/>
                    </a:moveTo>
                    <a:lnTo>
                      <a:pt x="3237470" y="579002"/>
                    </a:lnTo>
                    <a:lnTo>
                      <a:pt x="3029171" y="1616970"/>
                    </a:lnTo>
                    <a:lnTo>
                      <a:pt x="1789964" y="2439577"/>
                    </a:lnTo>
                    <a:lnTo>
                      <a:pt x="656673" y="2213625"/>
                    </a:lnTo>
                    <a:lnTo>
                      <a:pt x="0" y="992071"/>
                    </a:lnTo>
                    <a:lnTo>
                      <a:pt x="172994" y="141220"/>
                    </a:lnTo>
                    <a:lnTo>
                      <a:pt x="388355" y="0"/>
                    </a:lnTo>
                    <a:close/>
                  </a:path>
                </a:pathLst>
              </a:custGeom>
              <a:solidFill>
                <a:srgbClr val="CC3300">
                  <a:alpha val="16863"/>
                </a:srgbClr>
              </a:solidFill>
              <a:ln w="38100">
                <a:solidFill>
                  <a:srgbClr val="C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62" name="ZoneTexte 61"/>
              <p:cNvSpPr txBox="1"/>
              <p:nvPr/>
            </p:nvSpPr>
            <p:spPr>
              <a:xfrm rot="21422958">
                <a:off x="2087420" y="2009727"/>
                <a:ext cx="82022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BE" sz="1600" b="1" dirty="0" smtClean="0">
                    <a:solidFill>
                      <a:srgbClr val="C00000"/>
                    </a:solidFill>
                  </a:rPr>
                  <a:t>Parking</a:t>
                </a:r>
                <a:endParaRPr lang="fr-BE" sz="1600" b="1" dirty="0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les impétrants (2016)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1830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Suivis de chantier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42359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archéologiques préalables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grpSp>
        <p:nvGrpSpPr>
          <p:cNvPr id="63" name="Groupe 62"/>
          <p:cNvGrpSpPr/>
          <p:nvPr/>
        </p:nvGrpSpPr>
        <p:grpSpPr>
          <a:xfrm>
            <a:off x="233934" y="2137594"/>
            <a:ext cx="2809875" cy="1747837"/>
            <a:chOff x="161925" y="1633538"/>
            <a:chExt cx="2809875" cy="1747837"/>
          </a:xfrm>
        </p:grpSpPr>
        <p:sp>
          <p:nvSpPr>
            <p:cNvPr id="64" name="Forme libre 63"/>
            <p:cNvSpPr/>
            <p:nvPr/>
          </p:nvSpPr>
          <p:spPr>
            <a:xfrm>
              <a:off x="1166813" y="1633538"/>
              <a:ext cx="1804987" cy="490537"/>
            </a:xfrm>
            <a:custGeom>
              <a:avLst/>
              <a:gdLst>
                <a:gd name="connsiteX0" fmla="*/ 628650 w 1804987"/>
                <a:gd name="connsiteY0" fmla="*/ 171450 h 490537"/>
                <a:gd name="connsiteX1" fmla="*/ 492918 w 1804987"/>
                <a:gd name="connsiteY1" fmla="*/ 195262 h 490537"/>
                <a:gd name="connsiteX2" fmla="*/ 452437 w 1804987"/>
                <a:gd name="connsiteY2" fmla="*/ 190500 h 490537"/>
                <a:gd name="connsiteX3" fmla="*/ 321468 w 1804987"/>
                <a:gd name="connsiteY3" fmla="*/ 214312 h 490537"/>
                <a:gd name="connsiteX4" fmla="*/ 223837 w 1804987"/>
                <a:gd name="connsiteY4" fmla="*/ 242887 h 490537"/>
                <a:gd name="connsiteX5" fmla="*/ 142875 w 1804987"/>
                <a:gd name="connsiteY5" fmla="*/ 257175 h 490537"/>
                <a:gd name="connsiteX6" fmla="*/ 85725 w 1804987"/>
                <a:gd name="connsiteY6" fmla="*/ 209550 h 490537"/>
                <a:gd name="connsiteX7" fmla="*/ 26193 w 1804987"/>
                <a:gd name="connsiteY7" fmla="*/ 183356 h 490537"/>
                <a:gd name="connsiteX8" fmla="*/ 2381 w 1804987"/>
                <a:gd name="connsiteY8" fmla="*/ 183356 h 490537"/>
                <a:gd name="connsiteX9" fmla="*/ 0 w 1804987"/>
                <a:gd name="connsiteY9" fmla="*/ 209550 h 490537"/>
                <a:gd name="connsiteX10" fmla="*/ 57150 w 1804987"/>
                <a:gd name="connsiteY10" fmla="*/ 223837 h 490537"/>
                <a:gd name="connsiteX11" fmla="*/ 130968 w 1804987"/>
                <a:gd name="connsiteY11" fmla="*/ 280987 h 490537"/>
                <a:gd name="connsiteX12" fmla="*/ 47625 w 1804987"/>
                <a:gd name="connsiteY12" fmla="*/ 476250 h 490537"/>
                <a:gd name="connsiteX13" fmla="*/ 80962 w 1804987"/>
                <a:gd name="connsiteY13" fmla="*/ 490537 h 490537"/>
                <a:gd name="connsiteX14" fmla="*/ 114300 w 1804987"/>
                <a:gd name="connsiteY14" fmla="*/ 397668 h 490537"/>
                <a:gd name="connsiteX15" fmla="*/ 126206 w 1804987"/>
                <a:gd name="connsiteY15" fmla="*/ 402431 h 490537"/>
                <a:gd name="connsiteX16" fmla="*/ 173831 w 1804987"/>
                <a:gd name="connsiteY16" fmla="*/ 290512 h 490537"/>
                <a:gd name="connsiteX17" fmla="*/ 223837 w 1804987"/>
                <a:gd name="connsiteY17" fmla="*/ 292893 h 490537"/>
                <a:gd name="connsiteX18" fmla="*/ 276225 w 1804987"/>
                <a:gd name="connsiteY18" fmla="*/ 259556 h 490537"/>
                <a:gd name="connsiteX19" fmla="*/ 319087 w 1804987"/>
                <a:gd name="connsiteY19" fmla="*/ 259556 h 490537"/>
                <a:gd name="connsiteX20" fmla="*/ 321468 w 1804987"/>
                <a:gd name="connsiteY20" fmla="*/ 242887 h 490537"/>
                <a:gd name="connsiteX21" fmla="*/ 485775 w 1804987"/>
                <a:gd name="connsiteY21" fmla="*/ 223837 h 490537"/>
                <a:gd name="connsiteX22" fmla="*/ 483393 w 1804987"/>
                <a:gd name="connsiteY22" fmla="*/ 238125 h 490537"/>
                <a:gd name="connsiteX23" fmla="*/ 792956 w 1804987"/>
                <a:gd name="connsiteY23" fmla="*/ 195262 h 490537"/>
                <a:gd name="connsiteX24" fmla="*/ 792956 w 1804987"/>
                <a:gd name="connsiteY24" fmla="*/ 178593 h 490537"/>
                <a:gd name="connsiteX25" fmla="*/ 921543 w 1804987"/>
                <a:gd name="connsiteY25" fmla="*/ 150018 h 490537"/>
                <a:gd name="connsiteX26" fmla="*/ 1023937 w 1804987"/>
                <a:gd name="connsiteY26" fmla="*/ 135731 h 490537"/>
                <a:gd name="connsiteX27" fmla="*/ 1023937 w 1804987"/>
                <a:gd name="connsiteY27" fmla="*/ 121443 h 490537"/>
                <a:gd name="connsiteX28" fmla="*/ 1059656 w 1804987"/>
                <a:gd name="connsiteY28" fmla="*/ 121443 h 490537"/>
                <a:gd name="connsiteX29" fmla="*/ 1066800 w 1804987"/>
                <a:gd name="connsiteY29" fmla="*/ 128587 h 490537"/>
                <a:gd name="connsiteX30" fmla="*/ 1247775 w 1804987"/>
                <a:gd name="connsiteY30" fmla="*/ 97631 h 490537"/>
                <a:gd name="connsiteX31" fmla="*/ 1331118 w 1804987"/>
                <a:gd name="connsiteY31" fmla="*/ 100012 h 490537"/>
                <a:gd name="connsiteX32" fmla="*/ 1440656 w 1804987"/>
                <a:gd name="connsiteY32" fmla="*/ 97631 h 490537"/>
                <a:gd name="connsiteX33" fmla="*/ 1443037 w 1804987"/>
                <a:gd name="connsiteY33" fmla="*/ 83343 h 490537"/>
                <a:gd name="connsiteX34" fmla="*/ 1624012 w 1804987"/>
                <a:gd name="connsiteY34" fmla="*/ 85725 h 490537"/>
                <a:gd name="connsiteX35" fmla="*/ 1802606 w 1804987"/>
                <a:gd name="connsiteY35" fmla="*/ 69056 h 490537"/>
                <a:gd name="connsiteX36" fmla="*/ 1804987 w 1804987"/>
                <a:gd name="connsiteY36" fmla="*/ 38100 h 490537"/>
                <a:gd name="connsiteX37" fmla="*/ 1781175 w 1804987"/>
                <a:gd name="connsiteY37" fmla="*/ 35718 h 490537"/>
                <a:gd name="connsiteX38" fmla="*/ 1778793 w 1804987"/>
                <a:gd name="connsiteY38" fmla="*/ 0 h 490537"/>
                <a:gd name="connsiteX39" fmla="*/ 1521618 w 1804987"/>
                <a:gd name="connsiteY39" fmla="*/ 16668 h 490537"/>
                <a:gd name="connsiteX40" fmla="*/ 1469231 w 1804987"/>
                <a:gd name="connsiteY40" fmla="*/ 9525 h 490537"/>
                <a:gd name="connsiteX41" fmla="*/ 1412081 w 1804987"/>
                <a:gd name="connsiteY41" fmla="*/ 14287 h 490537"/>
                <a:gd name="connsiteX42" fmla="*/ 1412081 w 1804987"/>
                <a:gd name="connsiteY42" fmla="*/ 28575 h 490537"/>
                <a:gd name="connsiteX43" fmla="*/ 1250156 w 1804987"/>
                <a:gd name="connsiteY43" fmla="*/ 21431 h 490537"/>
                <a:gd name="connsiteX44" fmla="*/ 1228725 w 1804987"/>
                <a:gd name="connsiteY44" fmla="*/ 64293 h 490537"/>
                <a:gd name="connsiteX45" fmla="*/ 1023937 w 1804987"/>
                <a:gd name="connsiteY45" fmla="*/ 83343 h 490537"/>
                <a:gd name="connsiteX46" fmla="*/ 985837 w 1804987"/>
                <a:gd name="connsiteY46" fmla="*/ 100012 h 490537"/>
                <a:gd name="connsiteX47" fmla="*/ 940593 w 1804987"/>
                <a:gd name="connsiteY47" fmla="*/ 100012 h 490537"/>
                <a:gd name="connsiteX48" fmla="*/ 795337 w 1804987"/>
                <a:gd name="connsiteY48" fmla="*/ 126206 h 490537"/>
                <a:gd name="connsiteX49" fmla="*/ 766762 w 1804987"/>
                <a:gd name="connsiteY49" fmla="*/ 123825 h 490537"/>
                <a:gd name="connsiteX50" fmla="*/ 747712 w 1804987"/>
                <a:gd name="connsiteY50" fmla="*/ 128587 h 490537"/>
                <a:gd name="connsiteX51" fmla="*/ 728662 w 1804987"/>
                <a:gd name="connsiteY51" fmla="*/ 150018 h 490537"/>
                <a:gd name="connsiteX52" fmla="*/ 704850 w 1804987"/>
                <a:gd name="connsiteY52" fmla="*/ 140493 h 490537"/>
                <a:gd name="connsiteX53" fmla="*/ 628650 w 1804987"/>
                <a:gd name="connsiteY53" fmla="*/ 171450 h 49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804987" h="490537">
                  <a:moveTo>
                    <a:pt x="628650" y="171450"/>
                  </a:moveTo>
                  <a:lnTo>
                    <a:pt x="492918" y="195262"/>
                  </a:lnTo>
                  <a:lnTo>
                    <a:pt x="452437" y="190500"/>
                  </a:lnTo>
                  <a:lnTo>
                    <a:pt x="321468" y="214312"/>
                  </a:lnTo>
                  <a:lnTo>
                    <a:pt x="223837" y="242887"/>
                  </a:lnTo>
                  <a:lnTo>
                    <a:pt x="142875" y="257175"/>
                  </a:lnTo>
                  <a:lnTo>
                    <a:pt x="85725" y="209550"/>
                  </a:lnTo>
                  <a:lnTo>
                    <a:pt x="26193" y="183356"/>
                  </a:lnTo>
                  <a:lnTo>
                    <a:pt x="2381" y="183356"/>
                  </a:lnTo>
                  <a:lnTo>
                    <a:pt x="0" y="209550"/>
                  </a:lnTo>
                  <a:lnTo>
                    <a:pt x="57150" y="223837"/>
                  </a:lnTo>
                  <a:lnTo>
                    <a:pt x="130968" y="280987"/>
                  </a:lnTo>
                  <a:lnTo>
                    <a:pt x="47625" y="476250"/>
                  </a:lnTo>
                  <a:lnTo>
                    <a:pt x="80962" y="490537"/>
                  </a:lnTo>
                  <a:lnTo>
                    <a:pt x="114300" y="397668"/>
                  </a:lnTo>
                  <a:lnTo>
                    <a:pt x="126206" y="402431"/>
                  </a:lnTo>
                  <a:lnTo>
                    <a:pt x="173831" y="290512"/>
                  </a:lnTo>
                  <a:lnTo>
                    <a:pt x="223837" y="292893"/>
                  </a:lnTo>
                  <a:lnTo>
                    <a:pt x="276225" y="259556"/>
                  </a:lnTo>
                  <a:lnTo>
                    <a:pt x="319087" y="259556"/>
                  </a:lnTo>
                  <a:lnTo>
                    <a:pt x="321468" y="242887"/>
                  </a:lnTo>
                  <a:lnTo>
                    <a:pt x="485775" y="223837"/>
                  </a:lnTo>
                  <a:lnTo>
                    <a:pt x="483393" y="238125"/>
                  </a:lnTo>
                  <a:lnTo>
                    <a:pt x="792956" y="195262"/>
                  </a:lnTo>
                  <a:lnTo>
                    <a:pt x="792956" y="178593"/>
                  </a:lnTo>
                  <a:lnTo>
                    <a:pt x="921543" y="150018"/>
                  </a:lnTo>
                  <a:lnTo>
                    <a:pt x="1023937" y="135731"/>
                  </a:lnTo>
                  <a:lnTo>
                    <a:pt x="1023937" y="121443"/>
                  </a:lnTo>
                  <a:lnTo>
                    <a:pt x="1059656" y="121443"/>
                  </a:lnTo>
                  <a:lnTo>
                    <a:pt x="1066800" y="128587"/>
                  </a:lnTo>
                  <a:lnTo>
                    <a:pt x="1247775" y="97631"/>
                  </a:lnTo>
                  <a:lnTo>
                    <a:pt x="1331118" y="100012"/>
                  </a:lnTo>
                  <a:lnTo>
                    <a:pt x="1440656" y="97631"/>
                  </a:lnTo>
                  <a:lnTo>
                    <a:pt x="1443037" y="83343"/>
                  </a:lnTo>
                  <a:lnTo>
                    <a:pt x="1624012" y="85725"/>
                  </a:lnTo>
                  <a:lnTo>
                    <a:pt x="1802606" y="69056"/>
                  </a:lnTo>
                  <a:lnTo>
                    <a:pt x="1804987" y="38100"/>
                  </a:lnTo>
                  <a:lnTo>
                    <a:pt x="1781175" y="35718"/>
                  </a:lnTo>
                  <a:lnTo>
                    <a:pt x="1778793" y="0"/>
                  </a:lnTo>
                  <a:lnTo>
                    <a:pt x="1521618" y="16668"/>
                  </a:lnTo>
                  <a:lnTo>
                    <a:pt x="1469231" y="9525"/>
                  </a:lnTo>
                  <a:lnTo>
                    <a:pt x="1412081" y="14287"/>
                  </a:lnTo>
                  <a:lnTo>
                    <a:pt x="1412081" y="28575"/>
                  </a:lnTo>
                  <a:lnTo>
                    <a:pt x="1250156" y="21431"/>
                  </a:lnTo>
                  <a:lnTo>
                    <a:pt x="1228725" y="64293"/>
                  </a:lnTo>
                  <a:lnTo>
                    <a:pt x="1023937" y="83343"/>
                  </a:lnTo>
                  <a:lnTo>
                    <a:pt x="985837" y="100012"/>
                  </a:lnTo>
                  <a:lnTo>
                    <a:pt x="940593" y="100012"/>
                  </a:lnTo>
                  <a:lnTo>
                    <a:pt x="795337" y="126206"/>
                  </a:lnTo>
                  <a:lnTo>
                    <a:pt x="766762" y="123825"/>
                  </a:lnTo>
                  <a:lnTo>
                    <a:pt x="747712" y="128587"/>
                  </a:lnTo>
                  <a:lnTo>
                    <a:pt x="728662" y="150018"/>
                  </a:lnTo>
                  <a:lnTo>
                    <a:pt x="704850" y="140493"/>
                  </a:lnTo>
                  <a:lnTo>
                    <a:pt x="628650" y="17145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5" name="Forme libre 64"/>
            <p:cNvSpPr/>
            <p:nvPr/>
          </p:nvSpPr>
          <p:spPr>
            <a:xfrm>
              <a:off x="1971675" y="2667000"/>
              <a:ext cx="364331" cy="383381"/>
            </a:xfrm>
            <a:custGeom>
              <a:avLst/>
              <a:gdLst>
                <a:gd name="connsiteX0" fmla="*/ 364331 w 364331"/>
                <a:gd name="connsiteY0" fmla="*/ 383381 h 383381"/>
                <a:gd name="connsiteX1" fmla="*/ 0 w 364331"/>
                <a:gd name="connsiteY1" fmla="*/ 0 h 38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4331" h="383381">
                  <a:moveTo>
                    <a:pt x="364331" y="383381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6" name="Forme libre 65"/>
            <p:cNvSpPr/>
            <p:nvPr/>
          </p:nvSpPr>
          <p:spPr>
            <a:xfrm>
              <a:off x="1609725" y="2599134"/>
              <a:ext cx="369094" cy="134541"/>
            </a:xfrm>
            <a:custGeom>
              <a:avLst/>
              <a:gdLst>
                <a:gd name="connsiteX0" fmla="*/ 369094 w 369094"/>
                <a:gd name="connsiteY0" fmla="*/ 72629 h 134541"/>
                <a:gd name="connsiteX1" fmla="*/ 302419 w 369094"/>
                <a:gd name="connsiteY1" fmla="*/ 15479 h 134541"/>
                <a:gd name="connsiteX2" fmla="*/ 214313 w 369094"/>
                <a:gd name="connsiteY2" fmla="*/ 1191 h 134541"/>
                <a:gd name="connsiteX3" fmla="*/ 150019 w 369094"/>
                <a:gd name="connsiteY3" fmla="*/ 8335 h 134541"/>
                <a:gd name="connsiteX4" fmla="*/ 83344 w 369094"/>
                <a:gd name="connsiteY4" fmla="*/ 34529 h 134541"/>
                <a:gd name="connsiteX5" fmla="*/ 38100 w 369094"/>
                <a:gd name="connsiteY5" fmla="*/ 79772 h 134541"/>
                <a:gd name="connsiteX6" fmla="*/ 0 w 369094"/>
                <a:gd name="connsiteY6" fmla="*/ 134541 h 134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9094" h="134541">
                  <a:moveTo>
                    <a:pt x="369094" y="72629"/>
                  </a:moveTo>
                  <a:cubicBezTo>
                    <a:pt x="348655" y="50007"/>
                    <a:pt x="328216" y="27385"/>
                    <a:pt x="302419" y="15479"/>
                  </a:cubicBezTo>
                  <a:cubicBezTo>
                    <a:pt x="276622" y="3573"/>
                    <a:pt x="239713" y="2382"/>
                    <a:pt x="214313" y="1191"/>
                  </a:cubicBezTo>
                  <a:cubicBezTo>
                    <a:pt x="188913" y="0"/>
                    <a:pt x="171847" y="2779"/>
                    <a:pt x="150019" y="8335"/>
                  </a:cubicBezTo>
                  <a:cubicBezTo>
                    <a:pt x="128191" y="13891"/>
                    <a:pt x="101997" y="22623"/>
                    <a:pt x="83344" y="34529"/>
                  </a:cubicBezTo>
                  <a:cubicBezTo>
                    <a:pt x="64691" y="46435"/>
                    <a:pt x="51991" y="63104"/>
                    <a:pt x="38100" y="79772"/>
                  </a:cubicBezTo>
                  <a:cubicBezTo>
                    <a:pt x="24209" y="96440"/>
                    <a:pt x="12104" y="115490"/>
                    <a:pt x="0" y="134541"/>
                  </a:cubicBez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7" name="Forme libre 66"/>
            <p:cNvSpPr/>
            <p:nvPr/>
          </p:nvSpPr>
          <p:spPr>
            <a:xfrm>
              <a:off x="1454944" y="2657475"/>
              <a:ext cx="159544" cy="73819"/>
            </a:xfrm>
            <a:custGeom>
              <a:avLst/>
              <a:gdLst>
                <a:gd name="connsiteX0" fmla="*/ 159544 w 159544"/>
                <a:gd name="connsiteY0" fmla="*/ 73819 h 73819"/>
                <a:gd name="connsiteX1" fmla="*/ 0 w 159544"/>
                <a:gd name="connsiteY1" fmla="*/ 0 h 7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544" h="73819">
                  <a:moveTo>
                    <a:pt x="159544" y="73819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8" name="Forme libre 67"/>
            <p:cNvSpPr/>
            <p:nvPr/>
          </p:nvSpPr>
          <p:spPr>
            <a:xfrm>
              <a:off x="1164431" y="2726531"/>
              <a:ext cx="457200" cy="588169"/>
            </a:xfrm>
            <a:custGeom>
              <a:avLst/>
              <a:gdLst>
                <a:gd name="connsiteX0" fmla="*/ 457200 w 457200"/>
                <a:gd name="connsiteY0" fmla="*/ 0 h 588169"/>
                <a:gd name="connsiteX1" fmla="*/ 311944 w 457200"/>
                <a:gd name="connsiteY1" fmla="*/ 264319 h 588169"/>
                <a:gd name="connsiteX2" fmla="*/ 283369 w 457200"/>
                <a:gd name="connsiteY2" fmla="*/ 290513 h 588169"/>
                <a:gd name="connsiteX3" fmla="*/ 57150 w 457200"/>
                <a:gd name="connsiteY3" fmla="*/ 588169 h 588169"/>
                <a:gd name="connsiteX4" fmla="*/ 0 w 457200"/>
                <a:gd name="connsiteY4" fmla="*/ 521494 h 588169"/>
                <a:gd name="connsiteX5" fmla="*/ 26194 w 457200"/>
                <a:gd name="connsiteY5" fmla="*/ 488157 h 588169"/>
                <a:gd name="connsiteX6" fmla="*/ 47625 w 457200"/>
                <a:gd name="connsiteY6" fmla="*/ 440532 h 588169"/>
                <a:gd name="connsiteX7" fmla="*/ 2382 w 457200"/>
                <a:gd name="connsiteY7" fmla="*/ 330994 h 588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7200" h="588169">
                  <a:moveTo>
                    <a:pt x="457200" y="0"/>
                  </a:moveTo>
                  <a:lnTo>
                    <a:pt x="311944" y="264319"/>
                  </a:lnTo>
                  <a:lnTo>
                    <a:pt x="283369" y="290513"/>
                  </a:lnTo>
                  <a:lnTo>
                    <a:pt x="57150" y="588169"/>
                  </a:lnTo>
                  <a:lnTo>
                    <a:pt x="0" y="521494"/>
                  </a:lnTo>
                  <a:lnTo>
                    <a:pt x="26194" y="488157"/>
                  </a:lnTo>
                  <a:lnTo>
                    <a:pt x="47625" y="440532"/>
                  </a:lnTo>
                  <a:lnTo>
                    <a:pt x="2382" y="330994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9" name="Forme libre 68"/>
            <p:cNvSpPr/>
            <p:nvPr/>
          </p:nvSpPr>
          <p:spPr>
            <a:xfrm>
              <a:off x="1589524" y="2744391"/>
              <a:ext cx="46672" cy="65484"/>
            </a:xfrm>
            <a:custGeom>
              <a:avLst/>
              <a:gdLst>
                <a:gd name="connsiteX0" fmla="*/ 20201 w 46672"/>
                <a:gd name="connsiteY0" fmla="*/ 1190 h 65484"/>
                <a:gd name="connsiteX1" fmla="*/ 29726 w 46672"/>
                <a:gd name="connsiteY1" fmla="*/ 3572 h 65484"/>
                <a:gd name="connsiteX2" fmla="*/ 44014 w 46672"/>
                <a:gd name="connsiteY2" fmla="*/ 8334 h 65484"/>
                <a:gd name="connsiteX3" fmla="*/ 46395 w 46672"/>
                <a:gd name="connsiteY3" fmla="*/ 15478 h 65484"/>
                <a:gd name="connsiteX4" fmla="*/ 36870 w 46672"/>
                <a:gd name="connsiteY4" fmla="*/ 36909 h 65484"/>
                <a:gd name="connsiteX5" fmla="*/ 32107 w 46672"/>
                <a:gd name="connsiteY5" fmla="*/ 51197 h 65484"/>
                <a:gd name="connsiteX6" fmla="*/ 29726 w 46672"/>
                <a:gd name="connsiteY6" fmla="*/ 58340 h 65484"/>
                <a:gd name="connsiteX7" fmla="*/ 24964 w 46672"/>
                <a:gd name="connsiteY7" fmla="*/ 65484 h 65484"/>
                <a:gd name="connsiteX8" fmla="*/ 17820 w 46672"/>
                <a:gd name="connsiteY8" fmla="*/ 63103 h 65484"/>
                <a:gd name="connsiteX9" fmla="*/ 5914 w 46672"/>
                <a:gd name="connsiteY9" fmla="*/ 53578 h 65484"/>
                <a:gd name="connsiteX10" fmla="*/ 1151 w 46672"/>
                <a:gd name="connsiteY10" fmla="*/ 46434 h 65484"/>
                <a:gd name="connsiteX11" fmla="*/ 10676 w 46672"/>
                <a:gd name="connsiteY11" fmla="*/ 34528 h 65484"/>
                <a:gd name="connsiteX12" fmla="*/ 13057 w 46672"/>
                <a:gd name="connsiteY12" fmla="*/ 27384 h 65484"/>
                <a:gd name="connsiteX13" fmla="*/ 15439 w 46672"/>
                <a:gd name="connsiteY13" fmla="*/ 10715 h 65484"/>
                <a:gd name="connsiteX14" fmla="*/ 20201 w 46672"/>
                <a:gd name="connsiteY14" fmla="*/ 1190 h 6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672" h="65484">
                  <a:moveTo>
                    <a:pt x="20201" y="1190"/>
                  </a:moveTo>
                  <a:cubicBezTo>
                    <a:pt x="22582" y="0"/>
                    <a:pt x="26591" y="2632"/>
                    <a:pt x="29726" y="3572"/>
                  </a:cubicBezTo>
                  <a:cubicBezTo>
                    <a:pt x="34534" y="5015"/>
                    <a:pt x="44014" y="8334"/>
                    <a:pt x="44014" y="8334"/>
                  </a:cubicBezTo>
                  <a:cubicBezTo>
                    <a:pt x="44808" y="10715"/>
                    <a:pt x="46672" y="12983"/>
                    <a:pt x="46395" y="15478"/>
                  </a:cubicBezTo>
                  <a:cubicBezTo>
                    <a:pt x="44294" y="34379"/>
                    <a:pt x="42383" y="24505"/>
                    <a:pt x="36870" y="36909"/>
                  </a:cubicBezTo>
                  <a:cubicBezTo>
                    <a:pt x="34831" y="41497"/>
                    <a:pt x="33695" y="46434"/>
                    <a:pt x="32107" y="51197"/>
                  </a:cubicBezTo>
                  <a:cubicBezTo>
                    <a:pt x="31313" y="53578"/>
                    <a:pt x="31118" y="56252"/>
                    <a:pt x="29726" y="58340"/>
                  </a:cubicBezTo>
                  <a:lnTo>
                    <a:pt x="24964" y="65484"/>
                  </a:lnTo>
                  <a:cubicBezTo>
                    <a:pt x="22583" y="64690"/>
                    <a:pt x="19780" y="64671"/>
                    <a:pt x="17820" y="63103"/>
                  </a:cubicBezTo>
                  <a:cubicBezTo>
                    <a:pt x="2432" y="50793"/>
                    <a:pt x="23869" y="59563"/>
                    <a:pt x="5914" y="53578"/>
                  </a:cubicBezTo>
                  <a:cubicBezTo>
                    <a:pt x="4326" y="51197"/>
                    <a:pt x="1622" y="49257"/>
                    <a:pt x="1151" y="46434"/>
                  </a:cubicBezTo>
                  <a:cubicBezTo>
                    <a:pt x="0" y="39532"/>
                    <a:pt x="6502" y="37311"/>
                    <a:pt x="10676" y="34528"/>
                  </a:cubicBezTo>
                  <a:cubicBezTo>
                    <a:pt x="11470" y="32147"/>
                    <a:pt x="12565" y="29845"/>
                    <a:pt x="13057" y="27384"/>
                  </a:cubicBezTo>
                  <a:cubicBezTo>
                    <a:pt x="14158" y="21880"/>
                    <a:pt x="13826" y="16091"/>
                    <a:pt x="15439" y="10715"/>
                  </a:cubicBezTo>
                  <a:cubicBezTo>
                    <a:pt x="16592" y="6871"/>
                    <a:pt x="17820" y="2380"/>
                    <a:pt x="20201" y="1190"/>
                  </a:cubicBez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0" name="Forme libre 69"/>
            <p:cNvSpPr/>
            <p:nvPr/>
          </p:nvSpPr>
          <p:spPr>
            <a:xfrm>
              <a:off x="1073944" y="3259931"/>
              <a:ext cx="102394" cy="121444"/>
            </a:xfrm>
            <a:custGeom>
              <a:avLst/>
              <a:gdLst>
                <a:gd name="connsiteX0" fmla="*/ 102394 w 102394"/>
                <a:gd name="connsiteY0" fmla="*/ 0 h 121444"/>
                <a:gd name="connsiteX1" fmla="*/ 0 w 102394"/>
                <a:gd name="connsiteY1" fmla="*/ 121444 h 12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2394" h="121444">
                  <a:moveTo>
                    <a:pt x="102394" y="0"/>
                  </a:moveTo>
                  <a:lnTo>
                    <a:pt x="0" y="1214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1" name="Forme libre 70"/>
            <p:cNvSpPr/>
            <p:nvPr/>
          </p:nvSpPr>
          <p:spPr>
            <a:xfrm>
              <a:off x="1171575" y="2828925"/>
              <a:ext cx="123825" cy="235744"/>
            </a:xfrm>
            <a:custGeom>
              <a:avLst/>
              <a:gdLst>
                <a:gd name="connsiteX0" fmla="*/ 0 w 123825"/>
                <a:gd name="connsiteY0" fmla="*/ 235744 h 235744"/>
                <a:gd name="connsiteX1" fmla="*/ 123825 w 123825"/>
                <a:gd name="connsiteY1" fmla="*/ 0 h 235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825" h="235744">
                  <a:moveTo>
                    <a:pt x="0" y="235744"/>
                  </a:moveTo>
                  <a:lnTo>
                    <a:pt x="123825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2" name="Forme libre 71"/>
            <p:cNvSpPr/>
            <p:nvPr/>
          </p:nvSpPr>
          <p:spPr>
            <a:xfrm>
              <a:off x="1288256" y="2624138"/>
              <a:ext cx="123825" cy="204787"/>
            </a:xfrm>
            <a:custGeom>
              <a:avLst/>
              <a:gdLst>
                <a:gd name="connsiteX0" fmla="*/ 0 w 123825"/>
                <a:gd name="connsiteY0" fmla="*/ 204787 h 204787"/>
                <a:gd name="connsiteX1" fmla="*/ 123825 w 123825"/>
                <a:gd name="connsiteY1" fmla="*/ 0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825" h="204787">
                  <a:moveTo>
                    <a:pt x="0" y="204787"/>
                  </a:moveTo>
                  <a:lnTo>
                    <a:pt x="123825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3" name="Forme libre 72"/>
            <p:cNvSpPr/>
            <p:nvPr/>
          </p:nvSpPr>
          <p:spPr>
            <a:xfrm>
              <a:off x="1290638" y="2812256"/>
              <a:ext cx="71437" cy="83344"/>
            </a:xfrm>
            <a:custGeom>
              <a:avLst/>
              <a:gdLst>
                <a:gd name="connsiteX0" fmla="*/ 0 w 71437"/>
                <a:gd name="connsiteY0" fmla="*/ 0 h 83344"/>
                <a:gd name="connsiteX1" fmla="*/ 71437 w 71437"/>
                <a:gd name="connsiteY1" fmla="*/ 59532 h 83344"/>
                <a:gd name="connsiteX2" fmla="*/ 59531 w 71437"/>
                <a:gd name="connsiteY2" fmla="*/ 83344 h 8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7" h="83344">
                  <a:moveTo>
                    <a:pt x="0" y="0"/>
                  </a:moveTo>
                  <a:lnTo>
                    <a:pt x="71437" y="59532"/>
                  </a:lnTo>
                  <a:lnTo>
                    <a:pt x="59531" y="83344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4" name="Forme libre 73"/>
            <p:cNvSpPr/>
            <p:nvPr/>
          </p:nvSpPr>
          <p:spPr>
            <a:xfrm>
              <a:off x="659606" y="2138363"/>
              <a:ext cx="397669" cy="88106"/>
            </a:xfrm>
            <a:custGeom>
              <a:avLst/>
              <a:gdLst>
                <a:gd name="connsiteX0" fmla="*/ 397669 w 397669"/>
                <a:gd name="connsiteY0" fmla="*/ 88106 h 88106"/>
                <a:gd name="connsiteX1" fmla="*/ 0 w 397669"/>
                <a:gd name="connsiteY1" fmla="*/ 0 h 88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7669" h="88106">
                  <a:moveTo>
                    <a:pt x="397669" y="88106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5" name="Forme libre 74"/>
            <p:cNvSpPr/>
            <p:nvPr/>
          </p:nvSpPr>
          <p:spPr>
            <a:xfrm>
              <a:off x="161925" y="2143125"/>
              <a:ext cx="533400" cy="52388"/>
            </a:xfrm>
            <a:custGeom>
              <a:avLst/>
              <a:gdLst>
                <a:gd name="connsiteX0" fmla="*/ 533400 w 533400"/>
                <a:gd name="connsiteY0" fmla="*/ 0 h 52388"/>
                <a:gd name="connsiteX1" fmla="*/ 442913 w 533400"/>
                <a:gd name="connsiteY1" fmla="*/ 11906 h 52388"/>
                <a:gd name="connsiteX2" fmla="*/ 142875 w 533400"/>
                <a:gd name="connsiteY2" fmla="*/ 19050 h 52388"/>
                <a:gd name="connsiteX3" fmla="*/ 0 w 533400"/>
                <a:gd name="connsiteY3" fmla="*/ 52388 h 52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" h="52388">
                  <a:moveTo>
                    <a:pt x="533400" y="0"/>
                  </a:moveTo>
                  <a:lnTo>
                    <a:pt x="442913" y="11906"/>
                  </a:lnTo>
                  <a:lnTo>
                    <a:pt x="142875" y="19050"/>
                  </a:lnTo>
                  <a:lnTo>
                    <a:pt x="0" y="52388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6" name="Forme libre 75"/>
            <p:cNvSpPr/>
            <p:nvPr/>
          </p:nvSpPr>
          <p:spPr>
            <a:xfrm>
              <a:off x="1050131" y="2219325"/>
              <a:ext cx="133350" cy="42863"/>
            </a:xfrm>
            <a:custGeom>
              <a:avLst/>
              <a:gdLst>
                <a:gd name="connsiteX0" fmla="*/ 0 w 133350"/>
                <a:gd name="connsiteY0" fmla="*/ 0 h 42863"/>
                <a:gd name="connsiteX1" fmla="*/ 133350 w 133350"/>
                <a:gd name="connsiteY1" fmla="*/ 42863 h 4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3350" h="42863">
                  <a:moveTo>
                    <a:pt x="0" y="0"/>
                  </a:moveTo>
                  <a:lnTo>
                    <a:pt x="133350" y="42863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7" name="Forme libre 76"/>
            <p:cNvSpPr/>
            <p:nvPr/>
          </p:nvSpPr>
          <p:spPr>
            <a:xfrm>
              <a:off x="1154906" y="2197894"/>
              <a:ext cx="319088" cy="478631"/>
            </a:xfrm>
            <a:custGeom>
              <a:avLst/>
              <a:gdLst>
                <a:gd name="connsiteX0" fmla="*/ 166688 w 319088"/>
                <a:gd name="connsiteY0" fmla="*/ 202406 h 478631"/>
                <a:gd name="connsiteX1" fmla="*/ 92869 w 319088"/>
                <a:gd name="connsiteY1" fmla="*/ 85725 h 478631"/>
                <a:gd name="connsiteX2" fmla="*/ 64294 w 319088"/>
                <a:gd name="connsiteY2" fmla="*/ 47625 h 478631"/>
                <a:gd name="connsiteX3" fmla="*/ 76200 w 319088"/>
                <a:gd name="connsiteY3" fmla="*/ 16669 h 478631"/>
                <a:gd name="connsiteX4" fmla="*/ 21432 w 319088"/>
                <a:gd name="connsiteY4" fmla="*/ 0 h 478631"/>
                <a:gd name="connsiteX5" fmla="*/ 0 w 319088"/>
                <a:gd name="connsiteY5" fmla="*/ 69056 h 478631"/>
                <a:gd name="connsiteX6" fmla="*/ 4763 w 319088"/>
                <a:gd name="connsiteY6" fmla="*/ 102394 h 478631"/>
                <a:gd name="connsiteX7" fmla="*/ 54769 w 319088"/>
                <a:gd name="connsiteY7" fmla="*/ 138112 h 478631"/>
                <a:gd name="connsiteX8" fmla="*/ 109538 w 319088"/>
                <a:gd name="connsiteY8" fmla="*/ 223837 h 478631"/>
                <a:gd name="connsiteX9" fmla="*/ 173832 w 319088"/>
                <a:gd name="connsiteY9" fmla="*/ 307181 h 478631"/>
                <a:gd name="connsiteX10" fmla="*/ 240507 w 319088"/>
                <a:gd name="connsiteY10" fmla="*/ 433387 h 478631"/>
                <a:gd name="connsiteX11" fmla="*/ 309563 w 319088"/>
                <a:gd name="connsiteY11" fmla="*/ 478631 h 478631"/>
                <a:gd name="connsiteX12" fmla="*/ 319088 w 319088"/>
                <a:gd name="connsiteY12" fmla="*/ 426244 h 478631"/>
                <a:gd name="connsiteX13" fmla="*/ 280988 w 319088"/>
                <a:gd name="connsiteY13" fmla="*/ 400050 h 478631"/>
                <a:gd name="connsiteX14" fmla="*/ 266700 w 319088"/>
                <a:gd name="connsiteY14" fmla="*/ 361950 h 478631"/>
                <a:gd name="connsiteX15" fmla="*/ 228600 w 319088"/>
                <a:gd name="connsiteY15" fmla="*/ 280987 h 478631"/>
                <a:gd name="connsiteX16" fmla="*/ 166688 w 319088"/>
                <a:gd name="connsiteY16" fmla="*/ 202406 h 478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88" h="478631">
                  <a:moveTo>
                    <a:pt x="166688" y="202406"/>
                  </a:moveTo>
                  <a:lnTo>
                    <a:pt x="92869" y="85725"/>
                  </a:lnTo>
                  <a:lnTo>
                    <a:pt x="64294" y="47625"/>
                  </a:lnTo>
                  <a:lnTo>
                    <a:pt x="76200" y="16669"/>
                  </a:lnTo>
                  <a:lnTo>
                    <a:pt x="21432" y="0"/>
                  </a:lnTo>
                  <a:lnTo>
                    <a:pt x="0" y="69056"/>
                  </a:lnTo>
                  <a:lnTo>
                    <a:pt x="4763" y="102394"/>
                  </a:lnTo>
                  <a:lnTo>
                    <a:pt x="54769" y="138112"/>
                  </a:lnTo>
                  <a:lnTo>
                    <a:pt x="109538" y="223837"/>
                  </a:lnTo>
                  <a:lnTo>
                    <a:pt x="173832" y="307181"/>
                  </a:lnTo>
                  <a:lnTo>
                    <a:pt x="240507" y="433387"/>
                  </a:lnTo>
                  <a:lnTo>
                    <a:pt x="309563" y="478631"/>
                  </a:lnTo>
                  <a:lnTo>
                    <a:pt x="319088" y="426244"/>
                  </a:lnTo>
                  <a:lnTo>
                    <a:pt x="280988" y="400050"/>
                  </a:lnTo>
                  <a:lnTo>
                    <a:pt x="266700" y="361950"/>
                  </a:lnTo>
                  <a:lnTo>
                    <a:pt x="228600" y="280987"/>
                  </a:lnTo>
                  <a:lnTo>
                    <a:pt x="166688" y="202406"/>
                  </a:lnTo>
                  <a:close/>
                </a:path>
              </a:pathLst>
            </a:custGeom>
            <a:solidFill>
              <a:srgbClr val="FF0000"/>
            </a:solidFill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78" name="ZoneTexte 77"/>
          <p:cNvSpPr txBox="1"/>
          <p:nvPr/>
        </p:nvSpPr>
        <p:spPr>
          <a:xfrm>
            <a:off x="187693" y="3862209"/>
            <a:ext cx="21499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dirty="0" smtClean="0"/>
              <a:t>Longueurs cumulées =    </a:t>
            </a:r>
            <a:r>
              <a:rPr lang="fr-BE" sz="1100" b="1" dirty="0" smtClean="0">
                <a:solidFill>
                  <a:srgbClr val="CC3300"/>
                </a:solidFill>
              </a:rPr>
              <a:t>468</a:t>
            </a:r>
            <a:r>
              <a:rPr lang="fr-BE" sz="1100" dirty="0" smtClean="0"/>
              <a:t> m</a:t>
            </a:r>
          </a:p>
          <a:p>
            <a:r>
              <a:rPr lang="fr-BE" sz="1100" dirty="0" smtClean="0"/>
              <a:t>Surface totale =          </a:t>
            </a:r>
            <a:r>
              <a:rPr lang="fr-BE" sz="900" dirty="0" smtClean="0"/>
              <a:t>   </a:t>
            </a:r>
            <a:r>
              <a:rPr lang="fr-BE" sz="1100" dirty="0" smtClean="0"/>
              <a:t>    </a:t>
            </a:r>
            <a:r>
              <a:rPr lang="fr-BE" sz="1100" b="1" dirty="0" smtClean="0">
                <a:solidFill>
                  <a:srgbClr val="CC3300"/>
                </a:solidFill>
              </a:rPr>
              <a:t>1146</a:t>
            </a:r>
            <a:r>
              <a:rPr lang="fr-BE" sz="1100" dirty="0" smtClean="0"/>
              <a:t> m²</a:t>
            </a:r>
            <a:endParaRPr lang="fr-BE" sz="1100" dirty="0"/>
          </a:p>
        </p:txBody>
      </p:sp>
      <p:pic>
        <p:nvPicPr>
          <p:cNvPr id="79" name="Picture 6" descr="D:\Bosquet\Grognon\Suivi impétrants\Photos\Photos 2016 10 06\DSC_0268.JPG"/>
          <p:cNvPicPr>
            <a:picLocks noChangeAspect="1" noChangeArrowheads="1"/>
          </p:cNvPicPr>
          <p:nvPr/>
        </p:nvPicPr>
        <p:blipFill>
          <a:blip r:embed="rId5" cstate="print">
            <a:lum bright="10000" contrast="10000"/>
          </a:blip>
          <a:srcRect l="15833" t="31296" r="15132" b="17772"/>
          <a:stretch>
            <a:fillRect/>
          </a:stretch>
        </p:blipFill>
        <p:spPr bwMode="auto">
          <a:xfrm rot="16200000">
            <a:off x="4868169" y="2577220"/>
            <a:ext cx="5589503" cy="2738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Image 79" descr="Archéo - 0. NR.16.GRO2 - Photos - ambiance 23-08-16 c - photo O. Vrielynck - revu Light.jpg"/>
          <p:cNvPicPr>
            <a:picLocks noChangeAspect="1"/>
          </p:cNvPicPr>
          <p:nvPr/>
        </p:nvPicPr>
        <p:blipFill>
          <a:blip r:embed="rId6" cstate="print"/>
          <a:srcRect b="10456"/>
          <a:stretch>
            <a:fillRect/>
          </a:stretch>
        </p:blipFill>
        <p:spPr>
          <a:xfrm>
            <a:off x="4499992" y="1844824"/>
            <a:ext cx="1655729" cy="2232248"/>
          </a:xfrm>
          <a:prstGeom prst="rect">
            <a:avLst/>
          </a:prstGeom>
        </p:spPr>
      </p:pic>
      <p:sp>
        <p:nvSpPr>
          <p:cNvPr id="88" name="ZoneTexte 87"/>
          <p:cNvSpPr txBox="1"/>
          <p:nvPr/>
        </p:nvSpPr>
        <p:spPr>
          <a:xfrm>
            <a:off x="5292080" y="1124744"/>
            <a:ext cx="10374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000" dirty="0" smtClean="0"/>
              <a:t>Rue de </a:t>
            </a:r>
            <a:r>
              <a:rPr lang="fr-BE" sz="1000" b="1" dirty="0" smtClean="0"/>
              <a:t>Grognon</a:t>
            </a:r>
          </a:p>
        </p:txBody>
      </p:sp>
      <p:grpSp>
        <p:nvGrpSpPr>
          <p:cNvPr id="89" name="Groupe 88"/>
          <p:cNvGrpSpPr/>
          <p:nvPr/>
        </p:nvGrpSpPr>
        <p:grpSpPr>
          <a:xfrm>
            <a:off x="4716016" y="6093296"/>
            <a:ext cx="1368152" cy="576064"/>
            <a:chOff x="4572000" y="5733256"/>
            <a:chExt cx="1368152" cy="576064"/>
          </a:xfrm>
          <a:solidFill>
            <a:srgbClr val="009999">
              <a:alpha val="23137"/>
            </a:srgbClr>
          </a:solidFill>
        </p:grpSpPr>
        <p:sp>
          <p:nvSpPr>
            <p:cNvPr id="90" name="Rectangle 89"/>
            <p:cNvSpPr/>
            <p:nvPr/>
          </p:nvSpPr>
          <p:spPr>
            <a:xfrm>
              <a:off x="4572000" y="5733256"/>
              <a:ext cx="1368152" cy="576064"/>
            </a:xfrm>
            <a:prstGeom prst="rect">
              <a:avLst/>
            </a:prstGeom>
            <a:grpFill/>
            <a:ln w="19050">
              <a:solidFill>
                <a:srgbClr val="CC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1" name="ZoneTexte 90"/>
            <p:cNvSpPr txBox="1"/>
            <p:nvPr/>
          </p:nvSpPr>
          <p:spPr>
            <a:xfrm>
              <a:off x="4614148" y="5805264"/>
              <a:ext cx="1326004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fr-BE" sz="1000" dirty="0" smtClean="0"/>
                <a:t>Faits  =    </a:t>
              </a:r>
              <a:r>
                <a:rPr lang="fr-BE" sz="1000" b="1" dirty="0" smtClean="0">
                  <a:solidFill>
                    <a:srgbClr val="CC3300"/>
                  </a:solidFill>
                </a:rPr>
                <a:t>214</a:t>
              </a:r>
              <a:endParaRPr lang="fr-BE" sz="1000" dirty="0" smtClean="0"/>
            </a:p>
            <a:p>
              <a:r>
                <a:rPr lang="fr-BE" sz="1000" dirty="0" smtClean="0"/>
                <a:t>Matériel =  </a:t>
              </a:r>
              <a:r>
                <a:rPr lang="fr-BE" sz="1000" b="1" dirty="0" smtClean="0">
                  <a:solidFill>
                    <a:srgbClr val="CC3300"/>
                  </a:solidFill>
                </a:rPr>
                <a:t>12 </a:t>
              </a:r>
              <a:r>
                <a:rPr lang="fr-BE" sz="1000" dirty="0" smtClean="0"/>
                <a:t> caisses</a:t>
              </a:r>
              <a:endParaRPr lang="fr-BE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les impétrants (2016)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256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Suivis de chantier : 1</a:t>
            </a:r>
            <a:r>
              <a:rPr lang="fr-BE" baseline="30000" dirty="0" smtClean="0"/>
              <a:t>ers</a:t>
            </a:r>
            <a:r>
              <a:rPr lang="fr-BE" dirty="0" smtClean="0"/>
              <a:t> résultats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42359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archéologiques préalables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39" name="Image 38" descr="NR16GRO_PG_JAW2016 - Ligh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1844824"/>
            <a:ext cx="4182021" cy="2471072"/>
          </a:xfrm>
          <a:prstGeom prst="rect">
            <a:avLst/>
          </a:prstGeom>
        </p:spPr>
      </p:pic>
      <p:grpSp>
        <p:nvGrpSpPr>
          <p:cNvPr id="53" name="Groupe 52"/>
          <p:cNvGrpSpPr/>
          <p:nvPr/>
        </p:nvGrpSpPr>
        <p:grpSpPr>
          <a:xfrm>
            <a:off x="107504" y="4437111"/>
            <a:ext cx="2664296" cy="2375104"/>
            <a:chOff x="107504" y="4437111"/>
            <a:chExt cx="2664296" cy="2375104"/>
          </a:xfrm>
        </p:grpSpPr>
        <p:sp>
          <p:nvSpPr>
            <p:cNvPr id="46" name="ZoneTexte 45"/>
            <p:cNvSpPr txBox="1"/>
            <p:nvPr/>
          </p:nvSpPr>
          <p:spPr>
            <a:xfrm>
              <a:off x="107504" y="6381328"/>
              <a:ext cx="169629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100" dirty="0" smtClean="0"/>
                <a:t>Rue Notre-Dame </a:t>
              </a:r>
              <a:r>
                <a:rPr lang="fr-BE" sz="1100" b="1" dirty="0" smtClean="0"/>
                <a:t>:</a:t>
              </a:r>
            </a:p>
            <a:p>
              <a:r>
                <a:rPr lang="fr-BE" sz="1100" b="1" dirty="0" smtClean="0"/>
                <a:t>cave gallo-romaine</a:t>
              </a:r>
              <a:r>
                <a:rPr lang="fr-BE" sz="1100" dirty="0" smtClean="0"/>
                <a:t> (3</a:t>
              </a:r>
              <a:r>
                <a:rPr lang="fr-BE" sz="1100" baseline="30000" dirty="0" smtClean="0"/>
                <a:t>e</a:t>
              </a:r>
              <a:r>
                <a:rPr lang="fr-BE" sz="1100" dirty="0" smtClean="0"/>
                <a:t> s.) </a:t>
              </a:r>
            </a:p>
          </p:txBody>
        </p:sp>
        <p:pic>
          <p:nvPicPr>
            <p:cNvPr id="50" name="Image 49" descr="GRO2 - publications - JARomaine 2017 - Fig. 4 - cave - version 2 - proche.JPG"/>
            <p:cNvPicPr>
              <a:picLocks noChangeAspect="1"/>
            </p:cNvPicPr>
            <p:nvPr/>
          </p:nvPicPr>
          <p:blipFill>
            <a:blip r:embed="rId3" cstate="print"/>
            <a:srcRect l="7317" r="4878"/>
            <a:stretch>
              <a:fillRect/>
            </a:stretch>
          </p:blipFill>
          <p:spPr>
            <a:xfrm>
              <a:off x="179512" y="4437111"/>
              <a:ext cx="2592288" cy="1931127"/>
            </a:xfrm>
            <a:prstGeom prst="rect">
              <a:avLst/>
            </a:prstGeom>
          </p:spPr>
        </p:pic>
      </p:grpSp>
      <p:grpSp>
        <p:nvGrpSpPr>
          <p:cNvPr id="52" name="Groupe 51"/>
          <p:cNvGrpSpPr/>
          <p:nvPr/>
        </p:nvGrpSpPr>
        <p:grpSpPr>
          <a:xfrm>
            <a:off x="2803694" y="4437112"/>
            <a:ext cx="1552281" cy="2375103"/>
            <a:chOff x="2803694" y="4437112"/>
            <a:chExt cx="1552281" cy="2375103"/>
          </a:xfrm>
        </p:grpSpPr>
        <p:pic>
          <p:nvPicPr>
            <p:cNvPr id="43" name="Image 42" descr="B0285.017.jpg"/>
            <p:cNvPicPr>
              <a:picLocks noChangeAspect="1"/>
            </p:cNvPicPr>
            <p:nvPr/>
          </p:nvPicPr>
          <p:blipFill>
            <a:blip r:embed="rId4" cstate="print"/>
            <a:srcRect l="4427" t="9905" r="5333" b="10937"/>
            <a:stretch>
              <a:fillRect/>
            </a:stretch>
          </p:blipFill>
          <p:spPr>
            <a:xfrm>
              <a:off x="2878370" y="4437112"/>
              <a:ext cx="1477605" cy="1944216"/>
            </a:xfrm>
            <a:prstGeom prst="rect">
              <a:avLst/>
            </a:prstGeom>
          </p:spPr>
        </p:pic>
        <p:sp>
          <p:nvSpPr>
            <p:cNvPr id="51" name="ZoneTexte 50"/>
            <p:cNvSpPr txBox="1"/>
            <p:nvPr/>
          </p:nvSpPr>
          <p:spPr>
            <a:xfrm>
              <a:off x="2803694" y="6381328"/>
              <a:ext cx="148951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100" dirty="0" smtClean="0"/>
                <a:t>Rue Pied du Château</a:t>
              </a:r>
              <a:endParaRPr lang="fr-BE" sz="1100" b="1" dirty="0" smtClean="0"/>
            </a:p>
            <a:p>
              <a:r>
                <a:rPr lang="fr-BE" sz="1100" dirty="0" smtClean="0"/>
                <a:t>Tête de </a:t>
              </a:r>
              <a:r>
                <a:rPr lang="fr-BE" sz="1100" b="1" dirty="0" smtClean="0"/>
                <a:t>divinité</a:t>
              </a:r>
              <a:r>
                <a:rPr lang="fr-BE" sz="1100" dirty="0" smtClean="0"/>
                <a:t> (3</a:t>
              </a:r>
              <a:r>
                <a:rPr lang="fr-BE" sz="1100" baseline="30000" dirty="0" smtClean="0"/>
                <a:t>e</a:t>
              </a:r>
              <a:r>
                <a:rPr lang="fr-BE" sz="1100" dirty="0" smtClean="0"/>
                <a:t> s.) </a:t>
              </a:r>
            </a:p>
          </p:txBody>
        </p:sp>
      </p:grpSp>
      <p:grpSp>
        <p:nvGrpSpPr>
          <p:cNvPr id="24" name="Groupe 15"/>
          <p:cNvGrpSpPr/>
          <p:nvPr/>
        </p:nvGrpSpPr>
        <p:grpSpPr>
          <a:xfrm>
            <a:off x="4499992" y="1196687"/>
            <a:ext cx="4536504" cy="5544681"/>
            <a:chOff x="4499992" y="1196687"/>
            <a:chExt cx="4536504" cy="5544681"/>
          </a:xfrm>
        </p:grpSpPr>
        <p:pic>
          <p:nvPicPr>
            <p:cNvPr id="25" name="Image 24" descr="Archéo - TM - r. Pied du Ch. - ambiance fouilles fosse d'aisances - NR16GRO_160831 (3) - revu Light.jpg"/>
            <p:cNvPicPr>
              <a:picLocks noChangeAspect="1"/>
            </p:cNvPicPr>
            <p:nvPr/>
          </p:nvPicPr>
          <p:blipFill>
            <a:blip r:embed="rId5" cstate="print"/>
            <a:srcRect t="35502" b="3077"/>
            <a:stretch>
              <a:fillRect/>
            </a:stretch>
          </p:blipFill>
          <p:spPr>
            <a:xfrm>
              <a:off x="4499992" y="1196687"/>
              <a:ext cx="4528409" cy="5544681"/>
            </a:xfrm>
            <a:prstGeom prst="rect">
              <a:avLst/>
            </a:prstGeom>
          </p:spPr>
        </p:pic>
        <p:sp>
          <p:nvSpPr>
            <p:cNvPr id="26" name="ZoneTexte 25"/>
            <p:cNvSpPr txBox="1"/>
            <p:nvPr/>
          </p:nvSpPr>
          <p:spPr>
            <a:xfrm>
              <a:off x="7160661" y="1196752"/>
              <a:ext cx="1875835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BE" sz="1100" dirty="0" smtClean="0">
                  <a:solidFill>
                    <a:schemeClr val="bg1"/>
                  </a:solidFill>
                </a:rPr>
                <a:t>Rue Pied du Château </a:t>
              </a:r>
              <a:r>
                <a:rPr lang="fr-BE" sz="1100" b="1" dirty="0" smtClean="0">
                  <a:solidFill>
                    <a:schemeClr val="bg1"/>
                  </a:solidFill>
                </a:rPr>
                <a:t>:</a:t>
              </a:r>
            </a:p>
            <a:p>
              <a:pPr algn="r"/>
              <a:r>
                <a:rPr lang="fr-BE" sz="1100" b="1" dirty="0" smtClean="0">
                  <a:solidFill>
                    <a:schemeClr val="bg1"/>
                  </a:solidFill>
                </a:rPr>
                <a:t>Fosse d’aisances </a:t>
              </a:r>
              <a:r>
                <a:rPr lang="fr-BE" sz="1100" dirty="0" smtClean="0">
                  <a:solidFill>
                    <a:schemeClr val="bg1"/>
                  </a:solidFill>
                </a:rPr>
                <a:t>(18</a:t>
              </a:r>
              <a:r>
                <a:rPr lang="fr-BE" sz="1100" baseline="30000" dirty="0" smtClean="0">
                  <a:solidFill>
                    <a:schemeClr val="bg1"/>
                  </a:solidFill>
                </a:rPr>
                <a:t>e</a:t>
              </a:r>
              <a:r>
                <a:rPr lang="fr-BE" sz="1100" dirty="0" smtClean="0">
                  <a:solidFill>
                    <a:schemeClr val="bg1"/>
                  </a:solidFill>
                </a:rPr>
                <a:t> - 19</a:t>
              </a:r>
              <a:r>
                <a:rPr lang="fr-BE" sz="1100" baseline="30000" dirty="0" smtClean="0">
                  <a:solidFill>
                    <a:schemeClr val="bg1"/>
                  </a:solidFill>
                </a:rPr>
                <a:t>e</a:t>
              </a:r>
              <a:r>
                <a:rPr lang="fr-BE" sz="1100" dirty="0" smtClean="0">
                  <a:solidFill>
                    <a:schemeClr val="bg1"/>
                  </a:solidFill>
                </a:rPr>
                <a:t> s.)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hoto. aérienne - série 4 - Guy Focant - 63540017.JPG"/>
          <p:cNvPicPr>
            <a:picLocks noChangeAspect="1"/>
          </p:cNvPicPr>
          <p:nvPr/>
        </p:nvPicPr>
        <p:blipFill>
          <a:blip r:embed="rId2" cstate="print"/>
          <a:srcRect l="2925" r="1349"/>
          <a:stretch>
            <a:fillRect/>
          </a:stretch>
        </p:blipFill>
        <p:spPr>
          <a:xfrm>
            <a:off x="179512" y="1844823"/>
            <a:ext cx="2592288" cy="2740419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Phase 1 (2017)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1191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en cours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43733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archéologiques préventives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b="1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en cours 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pic>
        <p:nvPicPr>
          <p:cNvPr id="7" name="Image 6" descr="GRO2 - Fouilles à faire - sur fond photo - D. Bosquet, avril 21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33616" y="1844824"/>
            <a:ext cx="6030871" cy="4835510"/>
          </a:xfrm>
          <a:prstGeom prst="rect">
            <a:avLst/>
          </a:prstGeom>
        </p:spPr>
      </p:pic>
      <p:grpSp>
        <p:nvGrpSpPr>
          <p:cNvPr id="11" name="Groupe 10"/>
          <p:cNvGrpSpPr/>
          <p:nvPr/>
        </p:nvGrpSpPr>
        <p:grpSpPr>
          <a:xfrm>
            <a:off x="714375" y="2727325"/>
            <a:ext cx="1776413" cy="1473200"/>
            <a:chOff x="714375" y="2727325"/>
            <a:chExt cx="1776413" cy="1473200"/>
          </a:xfrm>
        </p:grpSpPr>
        <p:sp>
          <p:nvSpPr>
            <p:cNvPr id="10" name="Forme libre 9"/>
            <p:cNvSpPr/>
            <p:nvPr/>
          </p:nvSpPr>
          <p:spPr>
            <a:xfrm>
              <a:off x="716756" y="2728913"/>
              <a:ext cx="1774032" cy="1471612"/>
            </a:xfrm>
            <a:custGeom>
              <a:avLst/>
              <a:gdLst>
                <a:gd name="connsiteX0" fmla="*/ 500063 w 1774032"/>
                <a:gd name="connsiteY0" fmla="*/ 64293 h 1471612"/>
                <a:gd name="connsiteX1" fmla="*/ 642938 w 1774032"/>
                <a:gd name="connsiteY1" fmla="*/ 0 h 1471612"/>
                <a:gd name="connsiteX2" fmla="*/ 1397794 w 1774032"/>
                <a:gd name="connsiteY2" fmla="*/ 228600 h 1471612"/>
                <a:gd name="connsiteX3" fmla="*/ 1585913 w 1774032"/>
                <a:gd name="connsiteY3" fmla="*/ 392906 h 1471612"/>
                <a:gd name="connsiteX4" fmla="*/ 1728788 w 1774032"/>
                <a:gd name="connsiteY4" fmla="*/ 516731 h 1471612"/>
                <a:gd name="connsiteX5" fmla="*/ 1769269 w 1774032"/>
                <a:gd name="connsiteY5" fmla="*/ 588168 h 1471612"/>
                <a:gd name="connsiteX6" fmla="*/ 1774032 w 1774032"/>
                <a:gd name="connsiteY6" fmla="*/ 638175 h 1471612"/>
                <a:gd name="connsiteX7" fmla="*/ 1762125 w 1774032"/>
                <a:gd name="connsiteY7" fmla="*/ 685800 h 1471612"/>
                <a:gd name="connsiteX8" fmla="*/ 1750219 w 1774032"/>
                <a:gd name="connsiteY8" fmla="*/ 700087 h 1471612"/>
                <a:gd name="connsiteX9" fmla="*/ 1388269 w 1774032"/>
                <a:gd name="connsiteY9" fmla="*/ 957262 h 1471612"/>
                <a:gd name="connsiteX10" fmla="*/ 1114425 w 1774032"/>
                <a:gd name="connsiteY10" fmla="*/ 1114425 h 1471612"/>
                <a:gd name="connsiteX11" fmla="*/ 397669 w 1774032"/>
                <a:gd name="connsiteY11" fmla="*/ 1466850 h 1471612"/>
                <a:gd name="connsiteX12" fmla="*/ 342900 w 1774032"/>
                <a:gd name="connsiteY12" fmla="*/ 1471612 h 1471612"/>
                <a:gd name="connsiteX13" fmla="*/ 240507 w 1774032"/>
                <a:gd name="connsiteY13" fmla="*/ 1445418 h 1471612"/>
                <a:gd name="connsiteX14" fmla="*/ 50007 w 1774032"/>
                <a:gd name="connsiteY14" fmla="*/ 1276350 h 1471612"/>
                <a:gd name="connsiteX15" fmla="*/ 0 w 1774032"/>
                <a:gd name="connsiteY15" fmla="*/ 1040606 h 1471612"/>
                <a:gd name="connsiteX16" fmla="*/ 35719 w 1774032"/>
                <a:gd name="connsiteY16" fmla="*/ 1114425 h 1471612"/>
                <a:gd name="connsiteX17" fmla="*/ 50007 w 1774032"/>
                <a:gd name="connsiteY17" fmla="*/ 1159668 h 1471612"/>
                <a:gd name="connsiteX18" fmla="*/ 78582 w 1774032"/>
                <a:gd name="connsiteY18" fmla="*/ 1176337 h 1471612"/>
                <a:gd name="connsiteX19" fmla="*/ 111919 w 1774032"/>
                <a:gd name="connsiteY19" fmla="*/ 1169193 h 1471612"/>
                <a:gd name="connsiteX20" fmla="*/ 221457 w 1774032"/>
                <a:gd name="connsiteY20" fmla="*/ 1123950 h 1471612"/>
                <a:gd name="connsiteX21" fmla="*/ 350044 w 1774032"/>
                <a:gd name="connsiteY21" fmla="*/ 1069181 h 1471612"/>
                <a:gd name="connsiteX22" fmla="*/ 452438 w 1774032"/>
                <a:gd name="connsiteY22" fmla="*/ 997743 h 1471612"/>
                <a:gd name="connsiteX23" fmla="*/ 714375 w 1774032"/>
                <a:gd name="connsiteY23" fmla="*/ 833437 h 1471612"/>
                <a:gd name="connsiteX24" fmla="*/ 781050 w 1774032"/>
                <a:gd name="connsiteY24" fmla="*/ 778668 h 1471612"/>
                <a:gd name="connsiteX25" fmla="*/ 802482 w 1774032"/>
                <a:gd name="connsiteY25" fmla="*/ 781050 h 1471612"/>
                <a:gd name="connsiteX26" fmla="*/ 840582 w 1774032"/>
                <a:gd name="connsiteY26" fmla="*/ 797718 h 1471612"/>
                <a:gd name="connsiteX27" fmla="*/ 862013 w 1774032"/>
                <a:gd name="connsiteY27" fmla="*/ 773906 h 1471612"/>
                <a:gd name="connsiteX28" fmla="*/ 890588 w 1774032"/>
                <a:gd name="connsiteY28" fmla="*/ 650081 h 1471612"/>
                <a:gd name="connsiteX29" fmla="*/ 1021557 w 1774032"/>
                <a:gd name="connsiteY29" fmla="*/ 676275 h 1471612"/>
                <a:gd name="connsiteX30" fmla="*/ 1107282 w 1774032"/>
                <a:gd name="connsiteY30" fmla="*/ 371475 h 1471612"/>
                <a:gd name="connsiteX31" fmla="*/ 1204913 w 1774032"/>
                <a:gd name="connsiteY31" fmla="*/ 395287 h 1471612"/>
                <a:gd name="connsiteX32" fmla="*/ 1231107 w 1774032"/>
                <a:gd name="connsiteY32" fmla="*/ 311943 h 1471612"/>
                <a:gd name="connsiteX33" fmla="*/ 807244 w 1774032"/>
                <a:gd name="connsiteY33" fmla="*/ 159543 h 1471612"/>
                <a:gd name="connsiteX34" fmla="*/ 500063 w 1774032"/>
                <a:gd name="connsiteY34" fmla="*/ 64293 h 1471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774032" h="1471612">
                  <a:moveTo>
                    <a:pt x="500063" y="64293"/>
                  </a:moveTo>
                  <a:lnTo>
                    <a:pt x="642938" y="0"/>
                  </a:lnTo>
                  <a:lnTo>
                    <a:pt x="1397794" y="228600"/>
                  </a:lnTo>
                  <a:lnTo>
                    <a:pt x="1585913" y="392906"/>
                  </a:lnTo>
                  <a:lnTo>
                    <a:pt x="1728788" y="516731"/>
                  </a:lnTo>
                  <a:lnTo>
                    <a:pt x="1769269" y="588168"/>
                  </a:lnTo>
                  <a:lnTo>
                    <a:pt x="1774032" y="638175"/>
                  </a:lnTo>
                  <a:lnTo>
                    <a:pt x="1762125" y="685800"/>
                  </a:lnTo>
                  <a:lnTo>
                    <a:pt x="1750219" y="700087"/>
                  </a:lnTo>
                  <a:lnTo>
                    <a:pt x="1388269" y="957262"/>
                  </a:lnTo>
                  <a:lnTo>
                    <a:pt x="1114425" y="1114425"/>
                  </a:lnTo>
                  <a:lnTo>
                    <a:pt x="397669" y="1466850"/>
                  </a:lnTo>
                  <a:lnTo>
                    <a:pt x="342900" y="1471612"/>
                  </a:lnTo>
                  <a:lnTo>
                    <a:pt x="240507" y="1445418"/>
                  </a:lnTo>
                  <a:lnTo>
                    <a:pt x="50007" y="1276350"/>
                  </a:lnTo>
                  <a:lnTo>
                    <a:pt x="0" y="1040606"/>
                  </a:lnTo>
                  <a:lnTo>
                    <a:pt x="35719" y="1114425"/>
                  </a:lnTo>
                  <a:lnTo>
                    <a:pt x="50007" y="1159668"/>
                  </a:lnTo>
                  <a:lnTo>
                    <a:pt x="78582" y="1176337"/>
                  </a:lnTo>
                  <a:lnTo>
                    <a:pt x="111919" y="1169193"/>
                  </a:lnTo>
                  <a:lnTo>
                    <a:pt x="221457" y="1123950"/>
                  </a:lnTo>
                  <a:lnTo>
                    <a:pt x="350044" y="1069181"/>
                  </a:lnTo>
                  <a:lnTo>
                    <a:pt x="452438" y="997743"/>
                  </a:lnTo>
                  <a:lnTo>
                    <a:pt x="714375" y="833437"/>
                  </a:lnTo>
                  <a:lnTo>
                    <a:pt x="781050" y="778668"/>
                  </a:lnTo>
                  <a:lnTo>
                    <a:pt x="802482" y="781050"/>
                  </a:lnTo>
                  <a:lnTo>
                    <a:pt x="840582" y="797718"/>
                  </a:lnTo>
                  <a:lnTo>
                    <a:pt x="862013" y="773906"/>
                  </a:lnTo>
                  <a:lnTo>
                    <a:pt x="890588" y="650081"/>
                  </a:lnTo>
                  <a:lnTo>
                    <a:pt x="1021557" y="676275"/>
                  </a:lnTo>
                  <a:lnTo>
                    <a:pt x="1107282" y="371475"/>
                  </a:lnTo>
                  <a:lnTo>
                    <a:pt x="1204913" y="395287"/>
                  </a:lnTo>
                  <a:lnTo>
                    <a:pt x="1231107" y="311943"/>
                  </a:lnTo>
                  <a:lnTo>
                    <a:pt x="807244" y="159543"/>
                  </a:lnTo>
                  <a:lnTo>
                    <a:pt x="500063" y="64293"/>
                  </a:lnTo>
                  <a:close/>
                </a:path>
              </a:pathLst>
            </a:custGeom>
            <a:solidFill>
              <a:srgbClr val="FF0000">
                <a:alpha val="4313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714375" y="2727325"/>
              <a:ext cx="1774825" cy="1473200"/>
            </a:xfrm>
            <a:custGeom>
              <a:avLst/>
              <a:gdLst>
                <a:gd name="connsiteX0" fmla="*/ 501650 w 1774825"/>
                <a:gd name="connsiteY0" fmla="*/ 66675 h 1473200"/>
                <a:gd name="connsiteX1" fmla="*/ 644525 w 1774825"/>
                <a:gd name="connsiteY1" fmla="*/ 0 h 1473200"/>
                <a:gd name="connsiteX2" fmla="*/ 1403350 w 1774825"/>
                <a:gd name="connsiteY2" fmla="*/ 231775 h 1473200"/>
                <a:gd name="connsiteX3" fmla="*/ 1720850 w 1774825"/>
                <a:gd name="connsiteY3" fmla="*/ 511175 h 1473200"/>
                <a:gd name="connsiteX4" fmla="*/ 1755775 w 1774825"/>
                <a:gd name="connsiteY4" fmla="*/ 558800 h 1473200"/>
                <a:gd name="connsiteX5" fmla="*/ 1774825 w 1774825"/>
                <a:gd name="connsiteY5" fmla="*/ 609600 h 1473200"/>
                <a:gd name="connsiteX6" fmla="*/ 1771650 w 1774825"/>
                <a:gd name="connsiteY6" fmla="*/ 654050 h 1473200"/>
                <a:gd name="connsiteX7" fmla="*/ 1755775 w 1774825"/>
                <a:gd name="connsiteY7" fmla="*/ 695325 h 1473200"/>
                <a:gd name="connsiteX8" fmla="*/ 1727200 w 1774825"/>
                <a:gd name="connsiteY8" fmla="*/ 717550 h 1473200"/>
                <a:gd name="connsiteX9" fmla="*/ 1333500 w 1774825"/>
                <a:gd name="connsiteY9" fmla="*/ 993775 h 1473200"/>
                <a:gd name="connsiteX10" fmla="*/ 1152525 w 1774825"/>
                <a:gd name="connsiteY10" fmla="*/ 1095375 h 1473200"/>
                <a:gd name="connsiteX11" fmla="*/ 895350 w 1774825"/>
                <a:gd name="connsiteY11" fmla="*/ 1222375 h 1473200"/>
                <a:gd name="connsiteX12" fmla="*/ 596900 w 1774825"/>
                <a:gd name="connsiteY12" fmla="*/ 1368425 h 1473200"/>
                <a:gd name="connsiteX13" fmla="*/ 396875 w 1774825"/>
                <a:gd name="connsiteY13" fmla="*/ 1466850 h 1473200"/>
                <a:gd name="connsiteX14" fmla="*/ 342900 w 1774825"/>
                <a:gd name="connsiteY14" fmla="*/ 1473200 h 1473200"/>
                <a:gd name="connsiteX15" fmla="*/ 279400 w 1774825"/>
                <a:gd name="connsiteY15" fmla="*/ 1457325 h 1473200"/>
                <a:gd name="connsiteX16" fmla="*/ 238125 w 1774825"/>
                <a:gd name="connsiteY16" fmla="*/ 1441450 h 1473200"/>
                <a:gd name="connsiteX17" fmla="*/ 180975 w 1774825"/>
                <a:gd name="connsiteY17" fmla="*/ 1390650 h 1473200"/>
                <a:gd name="connsiteX18" fmla="*/ 47625 w 1774825"/>
                <a:gd name="connsiteY18" fmla="*/ 1266825 h 1473200"/>
                <a:gd name="connsiteX19" fmla="*/ 0 w 1774825"/>
                <a:gd name="connsiteY19" fmla="*/ 1038225 h 147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74825" h="1473200">
                  <a:moveTo>
                    <a:pt x="501650" y="66675"/>
                  </a:moveTo>
                  <a:lnTo>
                    <a:pt x="644525" y="0"/>
                  </a:lnTo>
                  <a:lnTo>
                    <a:pt x="1403350" y="231775"/>
                  </a:lnTo>
                  <a:lnTo>
                    <a:pt x="1720850" y="511175"/>
                  </a:lnTo>
                  <a:lnTo>
                    <a:pt x="1755775" y="558800"/>
                  </a:lnTo>
                  <a:lnTo>
                    <a:pt x="1774825" y="609600"/>
                  </a:lnTo>
                  <a:lnTo>
                    <a:pt x="1771650" y="654050"/>
                  </a:lnTo>
                  <a:lnTo>
                    <a:pt x="1755775" y="695325"/>
                  </a:lnTo>
                  <a:lnTo>
                    <a:pt x="1727200" y="717550"/>
                  </a:lnTo>
                  <a:lnTo>
                    <a:pt x="1333500" y="993775"/>
                  </a:lnTo>
                  <a:lnTo>
                    <a:pt x="1152525" y="1095375"/>
                  </a:lnTo>
                  <a:lnTo>
                    <a:pt x="895350" y="1222375"/>
                  </a:lnTo>
                  <a:lnTo>
                    <a:pt x="596900" y="1368425"/>
                  </a:lnTo>
                  <a:lnTo>
                    <a:pt x="396875" y="1466850"/>
                  </a:lnTo>
                  <a:lnTo>
                    <a:pt x="342900" y="1473200"/>
                  </a:lnTo>
                  <a:lnTo>
                    <a:pt x="279400" y="1457325"/>
                  </a:lnTo>
                  <a:lnTo>
                    <a:pt x="238125" y="1441450"/>
                  </a:lnTo>
                  <a:lnTo>
                    <a:pt x="180975" y="1390650"/>
                  </a:lnTo>
                  <a:lnTo>
                    <a:pt x="47625" y="1266825"/>
                  </a:lnTo>
                  <a:lnTo>
                    <a:pt x="0" y="1038225"/>
                  </a:lnTo>
                </a:path>
              </a:pathLst>
            </a:custGeom>
            <a:ln w="127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1016794" y="2867025"/>
            <a:ext cx="909637" cy="790575"/>
            <a:chOff x="1016794" y="2867025"/>
            <a:chExt cx="909637" cy="790575"/>
          </a:xfrm>
        </p:grpSpPr>
        <p:sp>
          <p:nvSpPr>
            <p:cNvPr id="13" name="Forme libre 12"/>
            <p:cNvSpPr/>
            <p:nvPr/>
          </p:nvSpPr>
          <p:spPr>
            <a:xfrm>
              <a:off x="1116806" y="2867025"/>
              <a:ext cx="809625" cy="250031"/>
            </a:xfrm>
            <a:custGeom>
              <a:avLst/>
              <a:gdLst>
                <a:gd name="connsiteX0" fmla="*/ 0 w 809625"/>
                <a:gd name="connsiteY0" fmla="*/ 0 h 250031"/>
                <a:gd name="connsiteX1" fmla="*/ 809625 w 809625"/>
                <a:gd name="connsiteY1" fmla="*/ 250031 h 25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09625" h="250031">
                  <a:moveTo>
                    <a:pt x="0" y="0"/>
                  </a:moveTo>
                  <a:lnTo>
                    <a:pt x="809625" y="250031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1092994" y="2957513"/>
              <a:ext cx="711994" cy="223837"/>
            </a:xfrm>
            <a:custGeom>
              <a:avLst/>
              <a:gdLst>
                <a:gd name="connsiteX0" fmla="*/ 0 w 711994"/>
                <a:gd name="connsiteY0" fmla="*/ 0 h 223837"/>
                <a:gd name="connsiteX1" fmla="*/ 711994 w 711994"/>
                <a:gd name="connsiteY1" fmla="*/ 223837 h 223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11994" h="223837">
                  <a:moveTo>
                    <a:pt x="0" y="0"/>
                  </a:moveTo>
                  <a:lnTo>
                    <a:pt x="711994" y="223837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Forme libre 14"/>
            <p:cNvSpPr/>
            <p:nvPr/>
          </p:nvSpPr>
          <p:spPr>
            <a:xfrm>
              <a:off x="1078706" y="3052763"/>
              <a:ext cx="704850" cy="216693"/>
            </a:xfrm>
            <a:custGeom>
              <a:avLst/>
              <a:gdLst>
                <a:gd name="connsiteX0" fmla="*/ 0 w 704850"/>
                <a:gd name="connsiteY0" fmla="*/ 0 h 216693"/>
                <a:gd name="connsiteX1" fmla="*/ 704850 w 704850"/>
                <a:gd name="connsiteY1" fmla="*/ 216693 h 216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850" h="216693">
                  <a:moveTo>
                    <a:pt x="0" y="0"/>
                  </a:moveTo>
                  <a:lnTo>
                    <a:pt x="704850" y="216693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6" name="Forme libre 15"/>
            <p:cNvSpPr/>
            <p:nvPr/>
          </p:nvSpPr>
          <p:spPr>
            <a:xfrm>
              <a:off x="1066800" y="3143250"/>
              <a:ext cx="692944" cy="214313"/>
            </a:xfrm>
            <a:custGeom>
              <a:avLst/>
              <a:gdLst>
                <a:gd name="connsiteX0" fmla="*/ 0 w 692944"/>
                <a:gd name="connsiteY0" fmla="*/ 0 h 214313"/>
                <a:gd name="connsiteX1" fmla="*/ 692944 w 692944"/>
                <a:gd name="connsiteY1" fmla="*/ 214313 h 214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2944" h="214313">
                  <a:moveTo>
                    <a:pt x="0" y="0"/>
                  </a:moveTo>
                  <a:lnTo>
                    <a:pt x="692944" y="214313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7" name="Forme libre 16"/>
            <p:cNvSpPr/>
            <p:nvPr/>
          </p:nvSpPr>
          <p:spPr>
            <a:xfrm>
              <a:off x="1040606" y="3245644"/>
              <a:ext cx="559594" cy="173831"/>
            </a:xfrm>
            <a:custGeom>
              <a:avLst/>
              <a:gdLst>
                <a:gd name="connsiteX0" fmla="*/ 0 w 559594"/>
                <a:gd name="connsiteY0" fmla="*/ 0 h 173831"/>
                <a:gd name="connsiteX1" fmla="*/ 559594 w 559594"/>
                <a:gd name="connsiteY1" fmla="*/ 173831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9594" h="173831">
                  <a:moveTo>
                    <a:pt x="0" y="0"/>
                  </a:moveTo>
                  <a:lnTo>
                    <a:pt x="559594" y="173831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8" name="Forme libre 17"/>
            <p:cNvSpPr/>
            <p:nvPr/>
          </p:nvSpPr>
          <p:spPr>
            <a:xfrm>
              <a:off x="1026319" y="3350419"/>
              <a:ext cx="540544" cy="164306"/>
            </a:xfrm>
            <a:custGeom>
              <a:avLst/>
              <a:gdLst>
                <a:gd name="connsiteX0" fmla="*/ 0 w 540544"/>
                <a:gd name="connsiteY0" fmla="*/ 0 h 164306"/>
                <a:gd name="connsiteX1" fmla="*/ 540544 w 540544"/>
                <a:gd name="connsiteY1" fmla="*/ 164306 h 164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0544" h="164306">
                  <a:moveTo>
                    <a:pt x="0" y="0"/>
                  </a:moveTo>
                  <a:lnTo>
                    <a:pt x="540544" y="164306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0" name="Forme libre 19"/>
            <p:cNvSpPr/>
            <p:nvPr/>
          </p:nvSpPr>
          <p:spPr>
            <a:xfrm>
              <a:off x="1016794" y="3457575"/>
              <a:ext cx="392906" cy="123825"/>
            </a:xfrm>
            <a:custGeom>
              <a:avLst/>
              <a:gdLst>
                <a:gd name="connsiteX0" fmla="*/ 0 w 392906"/>
                <a:gd name="connsiteY0" fmla="*/ 0 h 123825"/>
                <a:gd name="connsiteX1" fmla="*/ 392906 w 392906"/>
                <a:gd name="connsiteY1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2906" h="123825">
                  <a:moveTo>
                    <a:pt x="0" y="0"/>
                  </a:moveTo>
                  <a:lnTo>
                    <a:pt x="392906" y="123825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1031081" y="3576638"/>
              <a:ext cx="264319" cy="80962"/>
            </a:xfrm>
            <a:custGeom>
              <a:avLst/>
              <a:gdLst>
                <a:gd name="connsiteX0" fmla="*/ 0 w 264319"/>
                <a:gd name="connsiteY0" fmla="*/ 0 h 80962"/>
                <a:gd name="connsiteX1" fmla="*/ 264319 w 264319"/>
                <a:gd name="connsiteY1" fmla="*/ 80962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4319" h="80962">
                  <a:moveTo>
                    <a:pt x="0" y="0"/>
                  </a:moveTo>
                  <a:lnTo>
                    <a:pt x="264319" y="80962"/>
                  </a:lnTo>
                </a:path>
              </a:pathLst>
            </a:custGeom>
            <a:ln w="28575">
              <a:solidFill>
                <a:srgbClr val="CC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24" name="ZoneTexte 23"/>
          <p:cNvSpPr txBox="1"/>
          <p:nvPr/>
        </p:nvSpPr>
        <p:spPr>
          <a:xfrm rot="21333119">
            <a:off x="5200702" y="2686796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chemeClr val="bg1"/>
                </a:solidFill>
              </a:rPr>
              <a:t>2017-2018</a:t>
            </a:r>
            <a:endParaRPr lang="fr-B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Phase 1 (2017)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1191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en cours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43733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archéologiques préventives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grpSp>
        <p:nvGrpSpPr>
          <p:cNvPr id="2" name="Groupe 23"/>
          <p:cNvGrpSpPr/>
          <p:nvPr/>
        </p:nvGrpSpPr>
        <p:grpSpPr>
          <a:xfrm>
            <a:off x="179512" y="1260049"/>
            <a:ext cx="8856984" cy="5409311"/>
            <a:chOff x="179512" y="1260049"/>
            <a:chExt cx="8856984" cy="5409311"/>
          </a:xfrm>
        </p:grpSpPr>
        <p:pic>
          <p:nvPicPr>
            <p:cNvPr id="17" name="Image 16" descr="GRO2 - Survol drône, 06.04.2017 - oblique.jpg"/>
            <p:cNvPicPr>
              <a:picLocks noChangeAspect="1"/>
            </p:cNvPicPr>
            <p:nvPr/>
          </p:nvPicPr>
          <p:blipFill>
            <a:blip r:embed="rId2" cstate="print">
              <a:lum bright="10000"/>
            </a:blip>
            <a:srcRect l="15574" t="5141" r="12295" b="24359"/>
            <a:stretch>
              <a:fillRect/>
            </a:stretch>
          </p:blipFill>
          <p:spPr>
            <a:xfrm>
              <a:off x="179512" y="1844824"/>
              <a:ext cx="8784976" cy="4824536"/>
            </a:xfrm>
            <a:prstGeom prst="rect">
              <a:avLst/>
            </a:prstGeom>
          </p:spPr>
        </p:pic>
        <p:sp>
          <p:nvSpPr>
            <p:cNvPr id="19" name="ZoneTexte 18"/>
            <p:cNvSpPr txBox="1"/>
            <p:nvPr/>
          </p:nvSpPr>
          <p:spPr>
            <a:xfrm>
              <a:off x="5541630" y="1260049"/>
              <a:ext cx="34948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BE" sz="1100" b="1" dirty="0" smtClean="0"/>
                <a:t>Vue générale</a:t>
              </a:r>
            </a:p>
            <a:p>
              <a:pPr algn="r"/>
              <a:r>
                <a:rPr lang="fr-BE" sz="1100" dirty="0" smtClean="0"/>
                <a:t>des recherches archéologiques en cours (</a:t>
              </a:r>
              <a:r>
                <a:rPr lang="fr-BE" sz="900" dirty="0" smtClean="0"/>
                <a:t>état au 06/04/2017</a:t>
              </a:r>
              <a:r>
                <a:rPr lang="fr-BE" sz="1100" dirty="0" smtClean="0"/>
                <a:t>)</a:t>
              </a:r>
              <a:endParaRPr lang="fr-BE" sz="1100" b="1" dirty="0" smtClean="0"/>
            </a:p>
            <a:p>
              <a:pPr algn="r"/>
              <a:r>
                <a:rPr lang="fr-BE" sz="1000" dirty="0" smtClean="0"/>
                <a:t>(</a:t>
              </a:r>
              <a:r>
                <a:rPr lang="fr-BE" sz="700" i="1" dirty="0" err="1" smtClean="0"/>
                <a:t>Orthophotoplan</a:t>
              </a:r>
              <a:r>
                <a:rPr lang="fr-BE" sz="700" i="1" dirty="0" smtClean="0"/>
                <a:t> : P.-M. </a:t>
              </a:r>
              <a:r>
                <a:rPr lang="fr-BE" sz="700" i="1" dirty="0" err="1" smtClean="0"/>
                <a:t>Warnier</a:t>
              </a:r>
              <a:r>
                <a:rPr lang="fr-BE" sz="700" i="1" dirty="0" smtClean="0"/>
                <a:t> – SPW/DGO4, </a:t>
              </a:r>
              <a:r>
                <a:rPr lang="fr-BE" sz="700" i="1" dirty="0" err="1" smtClean="0"/>
                <a:t>Géomatique</a:t>
              </a:r>
              <a:r>
                <a:rPr lang="fr-BE" sz="1000" dirty="0" smtClean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/>
          <p:cNvGrpSpPr/>
          <p:nvPr/>
        </p:nvGrpSpPr>
        <p:grpSpPr>
          <a:xfrm>
            <a:off x="179512" y="1260049"/>
            <a:ext cx="8856984" cy="5409311"/>
            <a:chOff x="179512" y="1260049"/>
            <a:chExt cx="8856984" cy="5409311"/>
          </a:xfrm>
        </p:grpSpPr>
        <p:sp>
          <p:nvSpPr>
            <p:cNvPr id="19" name="ZoneTexte 18"/>
            <p:cNvSpPr txBox="1"/>
            <p:nvPr/>
          </p:nvSpPr>
          <p:spPr>
            <a:xfrm>
              <a:off x="5541630" y="1260049"/>
              <a:ext cx="34948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BE" sz="1100" dirty="0" smtClean="0"/>
                <a:t>Vue générale</a:t>
              </a:r>
            </a:p>
            <a:p>
              <a:pPr algn="r"/>
              <a:r>
                <a:rPr lang="fr-BE" sz="1100" dirty="0" smtClean="0"/>
                <a:t>des recherches archéologiques </a:t>
              </a:r>
              <a:r>
                <a:rPr lang="fr-BE" sz="1100" b="1" dirty="0" smtClean="0"/>
                <a:t>en cours </a:t>
              </a:r>
              <a:r>
                <a:rPr lang="fr-BE" sz="1100" dirty="0" smtClean="0"/>
                <a:t>(</a:t>
              </a:r>
              <a:r>
                <a:rPr lang="fr-BE" sz="900" dirty="0" smtClean="0"/>
                <a:t>état au 06/04/2017</a:t>
              </a:r>
              <a:r>
                <a:rPr lang="fr-BE" sz="1100" dirty="0" smtClean="0"/>
                <a:t>)</a:t>
              </a:r>
              <a:endParaRPr lang="fr-BE" sz="1100" b="1" dirty="0" smtClean="0"/>
            </a:p>
            <a:p>
              <a:pPr algn="r"/>
              <a:r>
                <a:rPr lang="fr-BE" sz="1000" dirty="0" smtClean="0"/>
                <a:t>(</a:t>
              </a:r>
              <a:r>
                <a:rPr lang="fr-BE" sz="700" i="1" dirty="0" err="1" smtClean="0"/>
                <a:t>Orthophotoplan</a:t>
              </a:r>
              <a:r>
                <a:rPr lang="fr-BE" sz="700" i="1" dirty="0" smtClean="0"/>
                <a:t> : P.-M. </a:t>
              </a:r>
              <a:r>
                <a:rPr lang="fr-BE" sz="700" i="1" dirty="0" err="1" smtClean="0"/>
                <a:t>Warnier</a:t>
              </a:r>
              <a:r>
                <a:rPr lang="fr-BE" sz="700" i="1" dirty="0" smtClean="0"/>
                <a:t> – SPW/DGO4, </a:t>
              </a:r>
              <a:r>
                <a:rPr lang="fr-BE" sz="700" i="1" dirty="0" err="1" smtClean="0"/>
                <a:t>Géomatique</a:t>
              </a:r>
              <a:r>
                <a:rPr lang="fr-BE" sz="1000" dirty="0" smtClean="0"/>
                <a:t>)</a:t>
              </a:r>
            </a:p>
          </p:txBody>
        </p:sp>
        <p:pic>
          <p:nvPicPr>
            <p:cNvPr id="13" name="Image 12" descr="GRO2 - Survol drône, 06.04.2017 - mi-Light.jpg"/>
            <p:cNvPicPr>
              <a:picLocks noChangeAspect="1"/>
            </p:cNvPicPr>
            <p:nvPr/>
          </p:nvPicPr>
          <p:blipFill>
            <a:blip r:embed="rId2" cstate="print"/>
            <a:srcRect r="840" b="3218"/>
            <a:stretch>
              <a:fillRect/>
            </a:stretch>
          </p:blipFill>
          <p:spPr>
            <a:xfrm>
              <a:off x="179512" y="1851527"/>
              <a:ext cx="8784976" cy="4817833"/>
            </a:xfrm>
            <a:prstGeom prst="rect">
              <a:avLst/>
            </a:prstGeom>
          </p:spPr>
        </p:pic>
      </p:grpSp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693528">
            <a:off x="7812360" y="1891815"/>
            <a:ext cx="913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00B2A8"/>
                </a:solidFill>
              </a:rPr>
              <a:t>Sambre</a:t>
            </a:r>
            <a:endParaRPr lang="fr-BE" b="1" dirty="0">
              <a:solidFill>
                <a:srgbClr val="00B2A8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96885" y="2483604"/>
            <a:ext cx="1735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bg1">
                    <a:lumMod val="75000"/>
                  </a:schemeClr>
                </a:solidFill>
              </a:rPr>
              <a:t>Rue du Grognon</a:t>
            </a:r>
            <a:endParaRPr lang="fr-BE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 rot="4560281">
            <a:off x="-200638" y="5784767"/>
            <a:ext cx="1350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bg1">
                    <a:lumMod val="75000"/>
                  </a:schemeClr>
                </a:solidFill>
              </a:rPr>
              <a:t>Rue du Pont</a:t>
            </a:r>
            <a:endParaRPr lang="fr-BE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 rot="17333949">
            <a:off x="7529554" y="5194212"/>
            <a:ext cx="1572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chemeClr val="bg1"/>
                </a:solidFill>
              </a:rPr>
              <a:t>Bd  B</a:t>
            </a:r>
            <a:r>
              <a:rPr lang="fr-BE" sz="2000" b="1" baseline="30000" dirty="0" smtClean="0">
                <a:solidFill>
                  <a:schemeClr val="bg1"/>
                </a:solidFill>
              </a:rPr>
              <a:t>on</a:t>
            </a:r>
            <a:r>
              <a:rPr lang="fr-BE" sz="2000" b="1" dirty="0" smtClean="0">
                <a:solidFill>
                  <a:schemeClr val="bg1"/>
                </a:solidFill>
              </a:rPr>
              <a:t> Huart</a:t>
            </a:r>
            <a:endParaRPr lang="fr-BE" sz="2000" b="1" dirty="0">
              <a:solidFill>
                <a:schemeClr val="bg1"/>
              </a:solidFill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2476500" y="4521200"/>
            <a:ext cx="1162050" cy="819150"/>
            <a:chOff x="2476500" y="4521200"/>
            <a:chExt cx="1162050" cy="819150"/>
          </a:xfrm>
        </p:grpSpPr>
        <p:sp>
          <p:nvSpPr>
            <p:cNvPr id="24" name="Forme libre 23"/>
            <p:cNvSpPr/>
            <p:nvPr/>
          </p:nvSpPr>
          <p:spPr>
            <a:xfrm>
              <a:off x="2476500" y="4521200"/>
              <a:ext cx="1162050" cy="819150"/>
            </a:xfrm>
            <a:custGeom>
              <a:avLst/>
              <a:gdLst>
                <a:gd name="connsiteX0" fmla="*/ 0 w 1162050"/>
                <a:gd name="connsiteY0" fmla="*/ 488950 h 819150"/>
                <a:gd name="connsiteX1" fmla="*/ 1066800 w 1162050"/>
                <a:gd name="connsiteY1" fmla="*/ 0 h 819150"/>
                <a:gd name="connsiteX2" fmla="*/ 1162050 w 1162050"/>
                <a:gd name="connsiteY2" fmla="*/ 196850 h 819150"/>
                <a:gd name="connsiteX3" fmla="*/ 171450 w 1162050"/>
                <a:gd name="connsiteY3" fmla="*/ 819150 h 819150"/>
                <a:gd name="connsiteX4" fmla="*/ 0 w 1162050"/>
                <a:gd name="connsiteY4" fmla="*/ 488950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2050" h="819150">
                  <a:moveTo>
                    <a:pt x="0" y="488950"/>
                  </a:moveTo>
                  <a:lnTo>
                    <a:pt x="1066800" y="0"/>
                  </a:lnTo>
                  <a:lnTo>
                    <a:pt x="1162050" y="196850"/>
                  </a:lnTo>
                  <a:lnTo>
                    <a:pt x="171450" y="819150"/>
                  </a:lnTo>
                  <a:lnTo>
                    <a:pt x="0" y="488950"/>
                  </a:lnTo>
                  <a:close/>
                </a:path>
              </a:pathLst>
            </a:custGeom>
            <a:solidFill>
              <a:srgbClr val="8EB4E3">
                <a:alpha val="43922"/>
              </a:srgbClr>
            </a:solidFill>
            <a:ln w="19050">
              <a:solidFill>
                <a:schemeClr val="tx2">
                  <a:lumMod val="60000"/>
                  <a:lumOff val="40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 dirty="0">
                <a:solidFill>
                  <a:srgbClr val="00B0F0"/>
                </a:solidFill>
              </a:endParaRPr>
            </a:p>
          </p:txBody>
        </p:sp>
        <p:sp>
          <p:nvSpPr>
            <p:cNvPr id="34" name="ZoneTexte 33"/>
            <p:cNvSpPr txBox="1"/>
            <p:nvPr/>
          </p:nvSpPr>
          <p:spPr>
            <a:xfrm rot="19830369">
              <a:off x="2763871" y="4702759"/>
              <a:ext cx="8595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BE" sz="1200" b="1" dirty="0" smtClean="0">
                  <a:solidFill>
                    <a:schemeClr val="bg1"/>
                  </a:solidFill>
                </a:rPr>
                <a:t>1968-1970</a:t>
              </a:r>
              <a:endParaRPr lang="fr-BE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892454" y="3587750"/>
            <a:ext cx="1283818" cy="2001063"/>
            <a:chOff x="892454" y="3587750"/>
            <a:chExt cx="1283818" cy="2001063"/>
          </a:xfrm>
        </p:grpSpPr>
        <p:grpSp>
          <p:nvGrpSpPr>
            <p:cNvPr id="28" name="Groupe 27"/>
            <p:cNvGrpSpPr/>
            <p:nvPr/>
          </p:nvGrpSpPr>
          <p:grpSpPr>
            <a:xfrm>
              <a:off x="892454" y="3587750"/>
              <a:ext cx="1283818" cy="2001063"/>
              <a:chOff x="892454" y="3587750"/>
              <a:chExt cx="1283818" cy="2001063"/>
            </a:xfrm>
          </p:grpSpPr>
          <p:sp>
            <p:nvSpPr>
              <p:cNvPr id="27" name="Forme libre 26"/>
              <p:cNvSpPr/>
              <p:nvPr/>
            </p:nvSpPr>
            <p:spPr>
              <a:xfrm>
                <a:off x="892454" y="3591763"/>
                <a:ext cx="1283818" cy="1997050"/>
              </a:xfrm>
              <a:custGeom>
                <a:avLst/>
                <a:gdLst>
                  <a:gd name="connsiteX0" fmla="*/ 219456 w 1283818"/>
                  <a:gd name="connsiteY0" fmla="*/ 87783 h 1997050"/>
                  <a:gd name="connsiteX1" fmla="*/ 991210 w 1283818"/>
                  <a:gd name="connsiteY1" fmla="*/ 0 h 1997050"/>
                  <a:gd name="connsiteX2" fmla="*/ 1097280 w 1283818"/>
                  <a:gd name="connsiteY2" fmla="*/ 819303 h 1997050"/>
                  <a:gd name="connsiteX3" fmla="*/ 1283818 w 1283818"/>
                  <a:gd name="connsiteY3" fmla="*/ 1510589 h 1997050"/>
                  <a:gd name="connsiteX4" fmla="*/ 1236269 w 1283818"/>
                  <a:gd name="connsiteY4" fmla="*/ 1591056 h 1997050"/>
                  <a:gd name="connsiteX5" fmla="*/ 362103 w 1283818"/>
                  <a:gd name="connsiteY5" fmla="*/ 1997050 h 1997050"/>
                  <a:gd name="connsiteX6" fmla="*/ 0 w 1283818"/>
                  <a:gd name="connsiteY6" fmla="*/ 431597 h 1997050"/>
                  <a:gd name="connsiteX7" fmla="*/ 219456 w 1283818"/>
                  <a:gd name="connsiteY7" fmla="*/ 87783 h 199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83818" h="1997050">
                    <a:moveTo>
                      <a:pt x="219456" y="87783"/>
                    </a:moveTo>
                    <a:lnTo>
                      <a:pt x="991210" y="0"/>
                    </a:lnTo>
                    <a:lnTo>
                      <a:pt x="1097280" y="819303"/>
                    </a:lnTo>
                    <a:lnTo>
                      <a:pt x="1283818" y="1510589"/>
                    </a:lnTo>
                    <a:lnTo>
                      <a:pt x="1236269" y="1591056"/>
                    </a:lnTo>
                    <a:lnTo>
                      <a:pt x="362103" y="1997050"/>
                    </a:lnTo>
                    <a:lnTo>
                      <a:pt x="0" y="431597"/>
                    </a:lnTo>
                    <a:lnTo>
                      <a:pt x="219456" y="87783"/>
                    </a:lnTo>
                    <a:close/>
                  </a:path>
                </a:pathLst>
              </a:custGeom>
              <a:solidFill>
                <a:srgbClr val="8EB4E3">
                  <a:alpha val="43922"/>
                </a:srgbClr>
              </a:solidFill>
              <a:ln w="19050">
                <a:noFill/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BE" dirty="0">
                  <a:solidFill>
                    <a:srgbClr val="00B0F0"/>
                  </a:solidFill>
                </a:endParaRPr>
              </a:p>
            </p:txBody>
          </p:sp>
          <p:sp>
            <p:nvSpPr>
              <p:cNvPr id="23" name="Forme libre 22"/>
              <p:cNvSpPr/>
              <p:nvPr/>
            </p:nvSpPr>
            <p:spPr>
              <a:xfrm>
                <a:off x="895350" y="3587750"/>
                <a:ext cx="1276350" cy="2000250"/>
              </a:xfrm>
              <a:custGeom>
                <a:avLst/>
                <a:gdLst>
                  <a:gd name="connsiteX0" fmla="*/ 0 w 1276350"/>
                  <a:gd name="connsiteY0" fmla="*/ 469900 h 2000250"/>
                  <a:gd name="connsiteX1" fmla="*/ 349250 w 1276350"/>
                  <a:gd name="connsiteY1" fmla="*/ 2000250 h 2000250"/>
                  <a:gd name="connsiteX2" fmla="*/ 1238250 w 1276350"/>
                  <a:gd name="connsiteY2" fmla="*/ 1587500 h 2000250"/>
                  <a:gd name="connsiteX3" fmla="*/ 1276350 w 1276350"/>
                  <a:gd name="connsiteY3" fmla="*/ 1504950 h 2000250"/>
                  <a:gd name="connsiteX4" fmla="*/ 1149350 w 1276350"/>
                  <a:gd name="connsiteY4" fmla="*/ 755650 h 2000250"/>
                  <a:gd name="connsiteX5" fmla="*/ 977900 w 1276350"/>
                  <a:gd name="connsiteY5" fmla="*/ 0 h 2000250"/>
                  <a:gd name="connsiteX6" fmla="*/ 222250 w 1276350"/>
                  <a:gd name="connsiteY6" fmla="*/ 88900 h 2000250"/>
                  <a:gd name="connsiteX0" fmla="*/ 0 w 1276350"/>
                  <a:gd name="connsiteY0" fmla="*/ 469900 h 2000250"/>
                  <a:gd name="connsiteX1" fmla="*/ 349250 w 1276350"/>
                  <a:gd name="connsiteY1" fmla="*/ 2000250 h 2000250"/>
                  <a:gd name="connsiteX2" fmla="*/ 1238250 w 1276350"/>
                  <a:gd name="connsiteY2" fmla="*/ 1587500 h 2000250"/>
                  <a:gd name="connsiteX3" fmla="*/ 1276350 w 1276350"/>
                  <a:gd name="connsiteY3" fmla="*/ 1504950 h 2000250"/>
                  <a:gd name="connsiteX4" fmla="*/ 1084362 w 1276350"/>
                  <a:gd name="connsiteY4" fmla="*/ 777354 h 2000250"/>
                  <a:gd name="connsiteX5" fmla="*/ 977900 w 1276350"/>
                  <a:gd name="connsiteY5" fmla="*/ 0 h 2000250"/>
                  <a:gd name="connsiteX6" fmla="*/ 222250 w 1276350"/>
                  <a:gd name="connsiteY6" fmla="*/ 88900 h 2000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6350" h="2000250">
                    <a:moveTo>
                      <a:pt x="0" y="469900"/>
                    </a:moveTo>
                    <a:lnTo>
                      <a:pt x="349250" y="2000250"/>
                    </a:lnTo>
                    <a:lnTo>
                      <a:pt x="1238250" y="1587500"/>
                    </a:lnTo>
                    <a:lnTo>
                      <a:pt x="1276350" y="1504950"/>
                    </a:lnTo>
                    <a:lnTo>
                      <a:pt x="1084362" y="777354"/>
                    </a:lnTo>
                    <a:lnTo>
                      <a:pt x="977900" y="0"/>
                    </a:lnTo>
                    <a:lnTo>
                      <a:pt x="222250" y="88900"/>
                    </a:lnTo>
                  </a:path>
                </a:pathLst>
              </a:custGeom>
              <a:ln w="19050">
                <a:solidFill>
                  <a:schemeClr val="tx2">
                    <a:lumMod val="60000"/>
                    <a:lumOff val="40000"/>
                  </a:schemeClr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BE" dirty="0">
                  <a:solidFill>
                    <a:srgbClr val="00B0F0"/>
                  </a:solidFill>
                </a:endParaRPr>
              </a:p>
            </p:txBody>
          </p:sp>
        </p:grpSp>
        <p:sp>
          <p:nvSpPr>
            <p:cNvPr id="35" name="ZoneTexte 34"/>
            <p:cNvSpPr txBox="1"/>
            <p:nvPr/>
          </p:nvSpPr>
          <p:spPr>
            <a:xfrm rot="20750049">
              <a:off x="1099354" y="4326855"/>
              <a:ext cx="8595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BE" sz="1200" b="1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ULB</a:t>
              </a:r>
            </a:p>
            <a:p>
              <a:pPr algn="ctr"/>
              <a:r>
                <a:rPr lang="fr-BE" sz="1200" b="1" dirty="0" smtClean="0">
                  <a:solidFill>
                    <a:schemeClr val="bg1"/>
                  </a:solidFill>
                </a:rPr>
                <a:t>1968-1973</a:t>
              </a:r>
              <a:endParaRPr lang="fr-BE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2190750" y="5022850"/>
            <a:ext cx="5476875" cy="1082675"/>
            <a:chOff x="2190750" y="5022850"/>
            <a:chExt cx="5476875" cy="1082675"/>
          </a:xfrm>
        </p:grpSpPr>
        <p:grpSp>
          <p:nvGrpSpPr>
            <p:cNvPr id="33" name="Groupe 32"/>
            <p:cNvGrpSpPr/>
            <p:nvPr/>
          </p:nvGrpSpPr>
          <p:grpSpPr>
            <a:xfrm>
              <a:off x="2190750" y="5022850"/>
              <a:ext cx="5476875" cy="1082675"/>
              <a:chOff x="2190750" y="5022850"/>
              <a:chExt cx="5476875" cy="1082675"/>
            </a:xfrm>
          </p:grpSpPr>
          <p:sp>
            <p:nvSpPr>
              <p:cNvPr id="32" name="Forme libre 31"/>
              <p:cNvSpPr/>
              <p:nvPr/>
            </p:nvSpPr>
            <p:spPr>
              <a:xfrm>
                <a:off x="2190750" y="5029200"/>
                <a:ext cx="5476875" cy="1076325"/>
              </a:xfrm>
              <a:custGeom>
                <a:avLst/>
                <a:gdLst>
                  <a:gd name="connsiteX0" fmla="*/ 0 w 5476875"/>
                  <a:gd name="connsiteY0" fmla="*/ 1076325 h 1076325"/>
                  <a:gd name="connsiteX1" fmla="*/ 876300 w 5476875"/>
                  <a:gd name="connsiteY1" fmla="*/ 414338 h 1076325"/>
                  <a:gd name="connsiteX2" fmla="*/ 1600200 w 5476875"/>
                  <a:gd name="connsiteY2" fmla="*/ 0 h 1076325"/>
                  <a:gd name="connsiteX3" fmla="*/ 1866900 w 5476875"/>
                  <a:gd name="connsiteY3" fmla="*/ 219075 h 1076325"/>
                  <a:gd name="connsiteX4" fmla="*/ 5362575 w 5476875"/>
                  <a:gd name="connsiteY4" fmla="*/ 414338 h 1076325"/>
                  <a:gd name="connsiteX5" fmla="*/ 5476875 w 5476875"/>
                  <a:gd name="connsiteY5" fmla="*/ 561975 h 1076325"/>
                  <a:gd name="connsiteX6" fmla="*/ 5386388 w 5476875"/>
                  <a:gd name="connsiteY6" fmla="*/ 623888 h 1076325"/>
                  <a:gd name="connsiteX7" fmla="*/ 5062538 w 5476875"/>
                  <a:gd name="connsiteY7" fmla="*/ 938213 h 1076325"/>
                  <a:gd name="connsiteX8" fmla="*/ 0 w 5476875"/>
                  <a:gd name="connsiteY8" fmla="*/ 1076325 h 1076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76875" h="1076325">
                    <a:moveTo>
                      <a:pt x="0" y="1076325"/>
                    </a:moveTo>
                    <a:lnTo>
                      <a:pt x="876300" y="414338"/>
                    </a:lnTo>
                    <a:lnTo>
                      <a:pt x="1600200" y="0"/>
                    </a:lnTo>
                    <a:lnTo>
                      <a:pt x="1866900" y="219075"/>
                    </a:lnTo>
                    <a:lnTo>
                      <a:pt x="5362575" y="414338"/>
                    </a:lnTo>
                    <a:lnTo>
                      <a:pt x="5476875" y="561975"/>
                    </a:lnTo>
                    <a:lnTo>
                      <a:pt x="5386388" y="623888"/>
                    </a:lnTo>
                    <a:lnTo>
                      <a:pt x="5062538" y="938213"/>
                    </a:lnTo>
                    <a:lnTo>
                      <a:pt x="0" y="1076325"/>
                    </a:lnTo>
                    <a:close/>
                  </a:path>
                </a:pathLst>
              </a:custGeom>
              <a:solidFill>
                <a:srgbClr val="FF3300">
                  <a:alpha val="34902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25" name="Forme libre 24"/>
              <p:cNvSpPr/>
              <p:nvPr/>
            </p:nvSpPr>
            <p:spPr>
              <a:xfrm>
                <a:off x="3060700" y="5022850"/>
                <a:ext cx="4603750" cy="558800"/>
              </a:xfrm>
              <a:custGeom>
                <a:avLst/>
                <a:gdLst>
                  <a:gd name="connsiteX0" fmla="*/ 0 w 4603750"/>
                  <a:gd name="connsiteY0" fmla="*/ 425450 h 558800"/>
                  <a:gd name="connsiteX1" fmla="*/ 723900 w 4603750"/>
                  <a:gd name="connsiteY1" fmla="*/ 0 h 558800"/>
                  <a:gd name="connsiteX2" fmla="*/ 984250 w 4603750"/>
                  <a:gd name="connsiteY2" fmla="*/ 215900 h 558800"/>
                  <a:gd name="connsiteX3" fmla="*/ 4476750 w 4603750"/>
                  <a:gd name="connsiteY3" fmla="*/ 419100 h 558800"/>
                  <a:gd name="connsiteX4" fmla="*/ 4603750 w 4603750"/>
                  <a:gd name="connsiteY4" fmla="*/ 558800 h 55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03750" h="558800">
                    <a:moveTo>
                      <a:pt x="0" y="425450"/>
                    </a:moveTo>
                    <a:lnTo>
                      <a:pt x="723900" y="0"/>
                    </a:lnTo>
                    <a:lnTo>
                      <a:pt x="984250" y="215900"/>
                    </a:lnTo>
                    <a:lnTo>
                      <a:pt x="4476750" y="419100"/>
                    </a:lnTo>
                    <a:lnTo>
                      <a:pt x="4603750" y="558800"/>
                    </a:lnTo>
                  </a:path>
                </a:pathLst>
              </a:custGeom>
              <a:ln w="19050">
                <a:solidFill>
                  <a:srgbClr val="FF3300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</p:grpSp>
        <p:sp>
          <p:nvSpPr>
            <p:cNvPr id="37" name="ZoneTexte 36"/>
            <p:cNvSpPr txBox="1"/>
            <p:nvPr/>
          </p:nvSpPr>
          <p:spPr>
            <a:xfrm rot="202741">
              <a:off x="4004580" y="5419660"/>
              <a:ext cx="8595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BE" sz="1200" b="1" dirty="0" smtClean="0">
                  <a:solidFill>
                    <a:srgbClr val="FF3300"/>
                  </a:solidFill>
                </a:rPr>
                <a:t>SPW</a:t>
              </a:r>
            </a:p>
            <a:p>
              <a:pPr algn="ctr"/>
              <a:r>
                <a:rPr lang="fr-BE" sz="1200" b="1" dirty="0" smtClean="0">
                  <a:solidFill>
                    <a:schemeClr val="bg1"/>
                  </a:solidFill>
                </a:rPr>
                <a:t>1995-2000</a:t>
              </a:r>
              <a:endParaRPr lang="fr-BE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1054100" y="4946650"/>
            <a:ext cx="2003425" cy="1184275"/>
            <a:chOff x="1054100" y="4946650"/>
            <a:chExt cx="2003425" cy="1184275"/>
          </a:xfrm>
        </p:grpSpPr>
        <p:grpSp>
          <p:nvGrpSpPr>
            <p:cNvPr id="31" name="Groupe 30"/>
            <p:cNvGrpSpPr/>
            <p:nvPr/>
          </p:nvGrpSpPr>
          <p:grpSpPr>
            <a:xfrm>
              <a:off x="1054100" y="4946650"/>
              <a:ext cx="2003425" cy="1184275"/>
              <a:chOff x="1054100" y="4946650"/>
              <a:chExt cx="2003425" cy="1184275"/>
            </a:xfrm>
          </p:grpSpPr>
          <p:sp>
            <p:nvSpPr>
              <p:cNvPr id="30" name="Forme libre 29"/>
              <p:cNvSpPr/>
              <p:nvPr/>
            </p:nvSpPr>
            <p:spPr>
              <a:xfrm>
                <a:off x="1057275" y="4953000"/>
                <a:ext cx="2000250" cy="1177925"/>
              </a:xfrm>
              <a:custGeom>
                <a:avLst/>
                <a:gdLst>
                  <a:gd name="connsiteX0" fmla="*/ 0 w 2000250"/>
                  <a:gd name="connsiteY0" fmla="*/ 695325 h 1177925"/>
                  <a:gd name="connsiteX1" fmla="*/ 215900 w 2000250"/>
                  <a:gd name="connsiteY1" fmla="*/ 568325 h 1177925"/>
                  <a:gd name="connsiteX2" fmla="*/ 434975 w 2000250"/>
                  <a:gd name="connsiteY2" fmla="*/ 927100 h 1177925"/>
                  <a:gd name="connsiteX3" fmla="*/ 1616075 w 2000250"/>
                  <a:gd name="connsiteY3" fmla="*/ 0 h 1177925"/>
                  <a:gd name="connsiteX4" fmla="*/ 2000250 w 2000250"/>
                  <a:gd name="connsiteY4" fmla="*/ 492125 h 1177925"/>
                  <a:gd name="connsiteX5" fmla="*/ 1127125 w 2000250"/>
                  <a:gd name="connsiteY5" fmla="*/ 1155700 h 1177925"/>
                  <a:gd name="connsiteX6" fmla="*/ 355600 w 2000250"/>
                  <a:gd name="connsiteY6" fmla="*/ 1177925 h 1177925"/>
                  <a:gd name="connsiteX7" fmla="*/ 209550 w 2000250"/>
                  <a:gd name="connsiteY7" fmla="*/ 1139825 h 1177925"/>
                  <a:gd name="connsiteX8" fmla="*/ 114300 w 2000250"/>
                  <a:gd name="connsiteY8" fmla="*/ 1019175 h 1177925"/>
                  <a:gd name="connsiteX9" fmla="*/ 57150 w 2000250"/>
                  <a:gd name="connsiteY9" fmla="*/ 908050 h 1177925"/>
                  <a:gd name="connsiteX10" fmla="*/ 0 w 2000250"/>
                  <a:gd name="connsiteY10" fmla="*/ 695325 h 1177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00250" h="1177925">
                    <a:moveTo>
                      <a:pt x="0" y="695325"/>
                    </a:moveTo>
                    <a:lnTo>
                      <a:pt x="215900" y="568325"/>
                    </a:lnTo>
                    <a:lnTo>
                      <a:pt x="434975" y="927100"/>
                    </a:lnTo>
                    <a:lnTo>
                      <a:pt x="1616075" y="0"/>
                    </a:lnTo>
                    <a:lnTo>
                      <a:pt x="2000250" y="492125"/>
                    </a:lnTo>
                    <a:lnTo>
                      <a:pt x="1127125" y="1155700"/>
                    </a:lnTo>
                    <a:lnTo>
                      <a:pt x="355600" y="1177925"/>
                    </a:lnTo>
                    <a:lnTo>
                      <a:pt x="209550" y="1139825"/>
                    </a:lnTo>
                    <a:lnTo>
                      <a:pt x="114300" y="1019175"/>
                    </a:lnTo>
                    <a:lnTo>
                      <a:pt x="57150" y="908050"/>
                    </a:lnTo>
                    <a:lnTo>
                      <a:pt x="0" y="695325"/>
                    </a:lnTo>
                    <a:close/>
                  </a:path>
                </a:pathLst>
              </a:custGeom>
              <a:solidFill>
                <a:srgbClr val="92D050">
                  <a:alpha val="43922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20" name="Forme libre 19"/>
              <p:cNvSpPr/>
              <p:nvPr/>
            </p:nvSpPr>
            <p:spPr>
              <a:xfrm>
                <a:off x="1054100" y="4946650"/>
                <a:ext cx="2000250" cy="1162050"/>
              </a:xfrm>
              <a:custGeom>
                <a:avLst/>
                <a:gdLst>
                  <a:gd name="connsiteX0" fmla="*/ 0 w 2000250"/>
                  <a:gd name="connsiteY0" fmla="*/ 704850 h 1162050"/>
                  <a:gd name="connsiteX1" fmla="*/ 215900 w 2000250"/>
                  <a:gd name="connsiteY1" fmla="*/ 571500 h 1162050"/>
                  <a:gd name="connsiteX2" fmla="*/ 438150 w 2000250"/>
                  <a:gd name="connsiteY2" fmla="*/ 933450 h 1162050"/>
                  <a:gd name="connsiteX3" fmla="*/ 1625600 w 2000250"/>
                  <a:gd name="connsiteY3" fmla="*/ 0 h 1162050"/>
                  <a:gd name="connsiteX4" fmla="*/ 2000250 w 2000250"/>
                  <a:gd name="connsiteY4" fmla="*/ 495300 h 1162050"/>
                  <a:gd name="connsiteX5" fmla="*/ 1130300 w 2000250"/>
                  <a:gd name="connsiteY5" fmla="*/ 1162050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250" h="1162050">
                    <a:moveTo>
                      <a:pt x="0" y="704850"/>
                    </a:moveTo>
                    <a:lnTo>
                      <a:pt x="215900" y="571500"/>
                    </a:lnTo>
                    <a:lnTo>
                      <a:pt x="438150" y="933450"/>
                    </a:lnTo>
                    <a:lnTo>
                      <a:pt x="1625600" y="0"/>
                    </a:lnTo>
                    <a:lnTo>
                      <a:pt x="2000250" y="495300"/>
                    </a:lnTo>
                    <a:lnTo>
                      <a:pt x="1130300" y="1162050"/>
                    </a:lnTo>
                  </a:path>
                </a:pathLst>
              </a:custGeom>
              <a:ln w="19050">
                <a:solidFill>
                  <a:srgbClr val="00B050"/>
                </a:solidFill>
                <a:prstDash val="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</p:grpSp>
        <p:sp>
          <p:nvSpPr>
            <p:cNvPr id="36" name="ZoneTexte 35"/>
            <p:cNvSpPr txBox="1"/>
            <p:nvPr/>
          </p:nvSpPr>
          <p:spPr>
            <a:xfrm rot="19359475">
              <a:off x="1778246" y="5450528"/>
              <a:ext cx="8595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BE" sz="1200" b="1" dirty="0" smtClean="0">
                  <a:solidFill>
                    <a:srgbClr val="92D050"/>
                  </a:solidFill>
                </a:rPr>
                <a:t>SPW</a:t>
              </a:r>
            </a:p>
            <a:p>
              <a:pPr algn="ctr"/>
              <a:r>
                <a:rPr lang="fr-BE" sz="1200" b="1" dirty="0" smtClean="0">
                  <a:solidFill>
                    <a:schemeClr val="bg1"/>
                  </a:solidFill>
                </a:rPr>
                <a:t>1991-1993</a:t>
              </a:r>
              <a:endParaRPr lang="fr-BE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Forme libre 14"/>
          <p:cNvSpPr/>
          <p:nvPr/>
        </p:nvSpPr>
        <p:spPr>
          <a:xfrm>
            <a:off x="762000" y="2927350"/>
            <a:ext cx="7537450" cy="3200400"/>
          </a:xfrm>
          <a:custGeom>
            <a:avLst/>
            <a:gdLst>
              <a:gd name="connsiteX0" fmla="*/ 0 w 7537450"/>
              <a:gd name="connsiteY0" fmla="*/ 1301750 h 3200400"/>
              <a:gd name="connsiteX1" fmla="*/ 584200 w 7537450"/>
              <a:gd name="connsiteY1" fmla="*/ 387350 h 3200400"/>
              <a:gd name="connsiteX2" fmla="*/ 819150 w 7537450"/>
              <a:gd name="connsiteY2" fmla="*/ 44450 h 3200400"/>
              <a:gd name="connsiteX3" fmla="*/ 3397250 w 7537450"/>
              <a:gd name="connsiteY3" fmla="*/ 82550 h 3200400"/>
              <a:gd name="connsiteX4" fmla="*/ 4159250 w 7537450"/>
              <a:gd name="connsiteY4" fmla="*/ 0 h 3200400"/>
              <a:gd name="connsiteX5" fmla="*/ 6877050 w 7537450"/>
              <a:gd name="connsiteY5" fmla="*/ 514350 h 3200400"/>
              <a:gd name="connsiteX6" fmla="*/ 7372350 w 7537450"/>
              <a:gd name="connsiteY6" fmla="*/ 635000 h 3200400"/>
              <a:gd name="connsiteX7" fmla="*/ 7473950 w 7537450"/>
              <a:gd name="connsiteY7" fmla="*/ 698500 h 3200400"/>
              <a:gd name="connsiteX8" fmla="*/ 7524750 w 7537450"/>
              <a:gd name="connsiteY8" fmla="*/ 800100 h 3200400"/>
              <a:gd name="connsiteX9" fmla="*/ 7537450 w 7537450"/>
              <a:gd name="connsiteY9" fmla="*/ 927100 h 3200400"/>
              <a:gd name="connsiteX10" fmla="*/ 7486650 w 7537450"/>
              <a:gd name="connsiteY10" fmla="*/ 1498600 h 3200400"/>
              <a:gd name="connsiteX11" fmla="*/ 7366000 w 7537450"/>
              <a:gd name="connsiteY11" fmla="*/ 2190750 h 3200400"/>
              <a:gd name="connsiteX12" fmla="*/ 6489700 w 7537450"/>
              <a:gd name="connsiteY12" fmla="*/ 3035300 h 3200400"/>
              <a:gd name="connsiteX13" fmla="*/ 628650 w 7537450"/>
              <a:gd name="connsiteY13" fmla="*/ 3200400 h 3200400"/>
              <a:gd name="connsiteX14" fmla="*/ 508000 w 7537450"/>
              <a:gd name="connsiteY14" fmla="*/ 3162300 h 3200400"/>
              <a:gd name="connsiteX15" fmla="*/ 450850 w 7537450"/>
              <a:gd name="connsiteY15" fmla="*/ 3092450 h 3200400"/>
              <a:gd name="connsiteX16" fmla="*/ 374650 w 7537450"/>
              <a:gd name="connsiteY16" fmla="*/ 3003550 h 3200400"/>
              <a:gd name="connsiteX17" fmla="*/ 165100 w 7537450"/>
              <a:gd name="connsiteY17" fmla="*/ 2279650 h 3200400"/>
              <a:gd name="connsiteX18" fmla="*/ 50800 w 7537450"/>
              <a:gd name="connsiteY18" fmla="*/ 1689100 h 3200400"/>
              <a:gd name="connsiteX19" fmla="*/ 0 w 7537450"/>
              <a:gd name="connsiteY19" fmla="*/ 130175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537450" h="3200400">
                <a:moveTo>
                  <a:pt x="0" y="1301750"/>
                </a:moveTo>
                <a:lnTo>
                  <a:pt x="584200" y="387350"/>
                </a:lnTo>
                <a:lnTo>
                  <a:pt x="819150" y="44450"/>
                </a:lnTo>
                <a:lnTo>
                  <a:pt x="3397250" y="82550"/>
                </a:lnTo>
                <a:lnTo>
                  <a:pt x="4159250" y="0"/>
                </a:lnTo>
                <a:lnTo>
                  <a:pt x="6877050" y="514350"/>
                </a:lnTo>
                <a:lnTo>
                  <a:pt x="7372350" y="635000"/>
                </a:lnTo>
                <a:lnTo>
                  <a:pt x="7473950" y="698500"/>
                </a:lnTo>
                <a:lnTo>
                  <a:pt x="7524750" y="800100"/>
                </a:lnTo>
                <a:lnTo>
                  <a:pt x="7537450" y="927100"/>
                </a:lnTo>
                <a:lnTo>
                  <a:pt x="7486650" y="1498600"/>
                </a:lnTo>
                <a:lnTo>
                  <a:pt x="7366000" y="2190750"/>
                </a:lnTo>
                <a:lnTo>
                  <a:pt x="6489700" y="3035300"/>
                </a:lnTo>
                <a:lnTo>
                  <a:pt x="628650" y="3200400"/>
                </a:lnTo>
                <a:lnTo>
                  <a:pt x="508000" y="3162300"/>
                </a:lnTo>
                <a:lnTo>
                  <a:pt x="450850" y="3092450"/>
                </a:lnTo>
                <a:lnTo>
                  <a:pt x="374650" y="3003550"/>
                </a:lnTo>
                <a:lnTo>
                  <a:pt x="165100" y="2279650"/>
                </a:lnTo>
                <a:lnTo>
                  <a:pt x="50800" y="1689100"/>
                </a:lnTo>
                <a:lnTo>
                  <a:pt x="0" y="1301750"/>
                </a:lnTo>
                <a:close/>
              </a:path>
            </a:pathLst>
          </a:custGeom>
          <a:noFill/>
          <a:ln w="28575">
            <a:solidFill>
              <a:schemeClr val="accent6">
                <a:lumMod val="60000"/>
                <a:lumOff val="40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" grpId="0"/>
      <p:bldP spid="9" grpId="0"/>
      <p:bldP spid="10" grpId="0"/>
      <p:bldP spid="11" grpId="0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175565" y="1844824"/>
            <a:ext cx="8788924" cy="4824537"/>
            <a:chOff x="175565" y="1844824"/>
            <a:chExt cx="8788924" cy="4824537"/>
          </a:xfrm>
        </p:grpSpPr>
        <p:pic>
          <p:nvPicPr>
            <p:cNvPr id="13" name="Image 12" descr="GRO2 - Survol drône, 06.04.2017 - mi-Light.jpg"/>
            <p:cNvPicPr>
              <a:picLocks noChangeAspect="1"/>
            </p:cNvPicPr>
            <p:nvPr/>
          </p:nvPicPr>
          <p:blipFill>
            <a:blip r:embed="rId2" cstate="print"/>
            <a:srcRect l="12998" t="15282" r="15483" b="15265"/>
            <a:stretch>
              <a:fillRect/>
            </a:stretch>
          </p:blipFill>
          <p:spPr>
            <a:xfrm>
              <a:off x="179513" y="1844824"/>
              <a:ext cx="8784976" cy="4824537"/>
            </a:xfrm>
            <a:prstGeom prst="rect">
              <a:avLst/>
            </a:prstGeom>
          </p:spPr>
        </p:pic>
        <p:sp>
          <p:nvSpPr>
            <p:cNvPr id="8" name="Forme libre 7"/>
            <p:cNvSpPr/>
            <p:nvPr/>
          </p:nvSpPr>
          <p:spPr>
            <a:xfrm>
              <a:off x="182880" y="2289658"/>
              <a:ext cx="8778240" cy="709574"/>
            </a:xfrm>
            <a:custGeom>
              <a:avLst/>
              <a:gdLst>
                <a:gd name="connsiteX0" fmla="*/ 0 w 8778240"/>
                <a:gd name="connsiteY0" fmla="*/ 629107 h 709574"/>
                <a:gd name="connsiteX1" fmla="*/ 636422 w 8778240"/>
                <a:gd name="connsiteY1" fmla="*/ 43891 h 709574"/>
                <a:gd name="connsiteX2" fmla="*/ 3920947 w 8778240"/>
                <a:gd name="connsiteY2" fmla="*/ 124358 h 709574"/>
                <a:gd name="connsiteX3" fmla="*/ 4981651 w 8778240"/>
                <a:gd name="connsiteY3" fmla="*/ 0 h 709574"/>
                <a:gd name="connsiteX4" fmla="*/ 8778240 w 8778240"/>
                <a:gd name="connsiteY4" fmla="*/ 709574 h 70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78240" h="709574">
                  <a:moveTo>
                    <a:pt x="0" y="629107"/>
                  </a:moveTo>
                  <a:lnTo>
                    <a:pt x="636422" y="43891"/>
                  </a:lnTo>
                  <a:lnTo>
                    <a:pt x="3920947" y="124358"/>
                  </a:lnTo>
                  <a:lnTo>
                    <a:pt x="4981651" y="0"/>
                  </a:lnTo>
                  <a:lnTo>
                    <a:pt x="8778240" y="709574"/>
                  </a:lnTo>
                </a:path>
              </a:pathLst>
            </a:custGeom>
            <a:ln w="19050">
              <a:solidFill>
                <a:srgbClr val="FFCC99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" name="Forme libre 8"/>
            <p:cNvSpPr/>
            <p:nvPr/>
          </p:nvSpPr>
          <p:spPr>
            <a:xfrm>
              <a:off x="175565" y="5925312"/>
              <a:ext cx="8778240" cy="621792"/>
            </a:xfrm>
            <a:custGeom>
              <a:avLst/>
              <a:gdLst>
                <a:gd name="connsiteX0" fmla="*/ 0 w 8778240"/>
                <a:gd name="connsiteY0" fmla="*/ 0 h 621792"/>
                <a:gd name="connsiteX1" fmla="*/ 131673 w 8778240"/>
                <a:gd name="connsiteY1" fmla="*/ 512064 h 621792"/>
                <a:gd name="connsiteX2" fmla="*/ 182880 w 8778240"/>
                <a:gd name="connsiteY2" fmla="*/ 577901 h 621792"/>
                <a:gd name="connsiteX3" fmla="*/ 241401 w 8778240"/>
                <a:gd name="connsiteY3" fmla="*/ 599846 h 621792"/>
                <a:gd name="connsiteX4" fmla="*/ 343814 w 8778240"/>
                <a:gd name="connsiteY4" fmla="*/ 621792 h 621792"/>
                <a:gd name="connsiteX5" fmla="*/ 468173 w 8778240"/>
                <a:gd name="connsiteY5" fmla="*/ 621792 h 621792"/>
                <a:gd name="connsiteX6" fmla="*/ 651053 w 8778240"/>
                <a:gd name="connsiteY6" fmla="*/ 599846 h 621792"/>
                <a:gd name="connsiteX7" fmla="*/ 8778240 w 8778240"/>
                <a:gd name="connsiteY7" fmla="*/ 58522 h 62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78240" h="621792">
                  <a:moveTo>
                    <a:pt x="0" y="0"/>
                  </a:moveTo>
                  <a:lnTo>
                    <a:pt x="131673" y="512064"/>
                  </a:lnTo>
                  <a:lnTo>
                    <a:pt x="182880" y="577901"/>
                  </a:lnTo>
                  <a:lnTo>
                    <a:pt x="241401" y="599846"/>
                  </a:lnTo>
                  <a:lnTo>
                    <a:pt x="343814" y="621792"/>
                  </a:lnTo>
                  <a:lnTo>
                    <a:pt x="468173" y="621792"/>
                  </a:lnTo>
                  <a:lnTo>
                    <a:pt x="651053" y="599846"/>
                  </a:lnTo>
                  <a:lnTo>
                    <a:pt x="8778240" y="58522"/>
                  </a:lnTo>
                </a:path>
              </a:pathLst>
            </a:custGeom>
            <a:ln w="19050">
              <a:solidFill>
                <a:srgbClr val="FFCC99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grpSp>
        <p:nvGrpSpPr>
          <p:cNvPr id="16" name="Groupe 15"/>
          <p:cNvGrpSpPr/>
          <p:nvPr/>
        </p:nvGrpSpPr>
        <p:grpSpPr>
          <a:xfrm>
            <a:off x="5076056" y="1772816"/>
            <a:ext cx="4067944" cy="5085184"/>
            <a:chOff x="5076056" y="1772816"/>
            <a:chExt cx="4067944" cy="5085184"/>
          </a:xfrm>
        </p:grpSpPr>
        <p:sp>
          <p:nvSpPr>
            <p:cNvPr id="11" name="Rectangle 10"/>
            <p:cNvSpPr/>
            <p:nvPr/>
          </p:nvSpPr>
          <p:spPr>
            <a:xfrm>
              <a:off x="5076056" y="1772816"/>
              <a:ext cx="4067944" cy="5085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pic>
          <p:nvPicPr>
            <p:cNvPr id="15" name="Image 14" descr="B0306.009.jpg"/>
            <p:cNvPicPr>
              <a:picLocks noChangeAspect="1"/>
            </p:cNvPicPr>
            <p:nvPr/>
          </p:nvPicPr>
          <p:blipFill>
            <a:blip r:embed="rId3" cstate="print"/>
            <a:srcRect l="19375" r="8438"/>
            <a:stretch>
              <a:fillRect/>
            </a:stretch>
          </p:blipFill>
          <p:spPr>
            <a:xfrm>
              <a:off x="5220072" y="3140968"/>
              <a:ext cx="3742564" cy="3528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-36512" y="2708920"/>
            <a:ext cx="4752528" cy="2664296"/>
            <a:chOff x="-396552" y="2708920"/>
            <a:chExt cx="4752528" cy="2664296"/>
          </a:xfrm>
        </p:grpSpPr>
        <p:sp>
          <p:nvSpPr>
            <p:cNvPr id="6" name="Rectangle 5"/>
            <p:cNvSpPr/>
            <p:nvPr/>
          </p:nvSpPr>
          <p:spPr>
            <a:xfrm>
              <a:off x="-396552" y="2708920"/>
              <a:ext cx="4752528" cy="2664296"/>
            </a:xfrm>
            <a:prstGeom prst="rect">
              <a:avLst/>
            </a:prstGeom>
            <a:solidFill>
              <a:srgbClr val="00B4B0">
                <a:alpha val="7254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-180528" y="3356992"/>
              <a:ext cx="446449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>
                  <a:solidFill>
                    <a:prstClr val="white"/>
                  </a:solidFill>
                </a:rPr>
                <a:t>Introduction 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par Monsieur Maxime PREVOT, 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Ministre du Patrimoine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Bourgmestre en titre de Namur</a:t>
              </a:r>
              <a:endParaRPr lang="fr-BE" dirty="0">
                <a:solidFill>
                  <a:prstClr val="white"/>
                </a:solidFill>
              </a:endParaRPr>
            </a:p>
            <a:p>
              <a:endParaRPr lang="fr-BE" dirty="0">
                <a:solidFill>
                  <a:prstClr val="black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-108520" y="3356992"/>
              <a:ext cx="2160240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-35756" y="6137920"/>
            <a:ext cx="9179756" cy="7200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907704" y="631329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solidFill>
                  <a:prstClr val="black"/>
                </a:solidFill>
              </a:rPr>
              <a:t>Conférence de presse – 14 avril </a:t>
            </a:r>
            <a:r>
              <a:rPr lang="fr-BE" dirty="0">
                <a:solidFill>
                  <a:prstClr val="black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42437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1" name="Rectangle 10"/>
          <p:cNvSpPr/>
          <p:nvPr/>
        </p:nvSpPr>
        <p:spPr>
          <a:xfrm>
            <a:off x="5076056" y="1772816"/>
            <a:ext cx="4067944" cy="5085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5" name="Image 14" descr="B0306.009.jpg"/>
          <p:cNvPicPr>
            <a:picLocks noChangeAspect="1"/>
          </p:cNvPicPr>
          <p:nvPr/>
        </p:nvPicPr>
        <p:blipFill>
          <a:blip r:embed="rId3" cstate="print"/>
          <a:srcRect l="19375" r="8438"/>
          <a:stretch>
            <a:fillRect/>
          </a:stretch>
        </p:blipFill>
        <p:spPr>
          <a:xfrm>
            <a:off x="5220072" y="3140968"/>
            <a:ext cx="3742564" cy="3528392"/>
          </a:xfrm>
          <a:prstGeom prst="rect">
            <a:avLst/>
          </a:prstGeom>
        </p:spPr>
      </p:pic>
      <p:pic>
        <p:nvPicPr>
          <p:cNvPr id="14" name="Image 13" descr="Diapositive098.jpg"/>
          <p:cNvPicPr>
            <a:picLocks noChangeAspect="1"/>
          </p:cNvPicPr>
          <p:nvPr/>
        </p:nvPicPr>
        <p:blipFill>
          <a:blip r:embed="rId4" cstate="print"/>
          <a:srcRect l="5250" t="7350" r="7601" b="10101"/>
          <a:stretch>
            <a:fillRect/>
          </a:stretch>
        </p:blipFill>
        <p:spPr>
          <a:xfrm>
            <a:off x="5220072" y="3068960"/>
            <a:ext cx="3744416" cy="3600400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 rot="19931039">
            <a:off x="174858" y="5775065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75065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6" name="Rectangle 15"/>
          <p:cNvSpPr/>
          <p:nvPr/>
        </p:nvSpPr>
        <p:spPr>
          <a:xfrm>
            <a:off x="5076056" y="1772816"/>
            <a:ext cx="4067944" cy="5085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8" name="Image 17" descr="77920024.jpg"/>
          <p:cNvPicPr>
            <a:picLocks noChangeAspect="1"/>
          </p:cNvPicPr>
          <p:nvPr/>
        </p:nvPicPr>
        <p:blipFill>
          <a:blip r:embed="rId3" cstate="print">
            <a:lum bright="-20000"/>
          </a:blip>
          <a:srcRect l="5901" r="29125"/>
          <a:stretch>
            <a:fillRect/>
          </a:stretch>
        </p:blipFill>
        <p:spPr>
          <a:xfrm>
            <a:off x="5220072" y="2923289"/>
            <a:ext cx="3744416" cy="3758757"/>
          </a:xfrm>
          <a:prstGeom prst="rect">
            <a:avLst/>
          </a:prstGeom>
        </p:spPr>
      </p:pic>
      <p:grpSp>
        <p:nvGrpSpPr>
          <p:cNvPr id="25" name="Groupe 24"/>
          <p:cNvGrpSpPr/>
          <p:nvPr/>
        </p:nvGrpSpPr>
        <p:grpSpPr>
          <a:xfrm>
            <a:off x="1038225" y="5205413"/>
            <a:ext cx="842963" cy="871537"/>
            <a:chOff x="1038225" y="5205413"/>
            <a:chExt cx="842963" cy="871537"/>
          </a:xfrm>
        </p:grpSpPr>
        <p:grpSp>
          <p:nvGrpSpPr>
            <p:cNvPr id="23" name="Groupe 22"/>
            <p:cNvGrpSpPr/>
            <p:nvPr/>
          </p:nvGrpSpPr>
          <p:grpSpPr>
            <a:xfrm>
              <a:off x="1038225" y="5205413"/>
              <a:ext cx="842963" cy="871537"/>
              <a:chOff x="1038225" y="5205413"/>
              <a:chExt cx="842963" cy="871537"/>
            </a:xfrm>
          </p:grpSpPr>
          <p:sp>
            <p:nvSpPr>
              <p:cNvPr id="20" name="Forme libre 19"/>
              <p:cNvSpPr/>
              <p:nvPr/>
            </p:nvSpPr>
            <p:spPr>
              <a:xfrm>
                <a:off x="1038225" y="5205413"/>
                <a:ext cx="261938" cy="328612"/>
              </a:xfrm>
              <a:custGeom>
                <a:avLst/>
                <a:gdLst>
                  <a:gd name="connsiteX0" fmla="*/ 100013 w 261938"/>
                  <a:gd name="connsiteY0" fmla="*/ 328612 h 328612"/>
                  <a:gd name="connsiteX1" fmla="*/ 0 w 261938"/>
                  <a:gd name="connsiteY1" fmla="*/ 123825 h 328612"/>
                  <a:gd name="connsiteX2" fmla="*/ 261938 w 261938"/>
                  <a:gd name="connsiteY2" fmla="*/ 0 h 32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1938" h="328612">
                    <a:moveTo>
                      <a:pt x="100013" y="328612"/>
                    </a:moveTo>
                    <a:lnTo>
                      <a:pt x="0" y="123825"/>
                    </a:lnTo>
                    <a:lnTo>
                      <a:pt x="261938" y="0"/>
                    </a:lnTo>
                  </a:path>
                </a:pathLst>
              </a:custGeom>
              <a:ln w="3810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22" name="Forme libre 21"/>
              <p:cNvSpPr/>
              <p:nvPr/>
            </p:nvSpPr>
            <p:spPr>
              <a:xfrm>
                <a:off x="1243013" y="5748338"/>
                <a:ext cx="638175" cy="328612"/>
              </a:xfrm>
              <a:custGeom>
                <a:avLst/>
                <a:gdLst>
                  <a:gd name="connsiteX0" fmla="*/ 0 w 638175"/>
                  <a:gd name="connsiteY0" fmla="*/ 0 h 328612"/>
                  <a:gd name="connsiteX1" fmla="*/ 185737 w 638175"/>
                  <a:gd name="connsiteY1" fmla="*/ 328612 h 328612"/>
                  <a:gd name="connsiteX2" fmla="*/ 638175 w 638175"/>
                  <a:gd name="connsiteY2" fmla="*/ 47625 h 32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38175" h="328612">
                    <a:moveTo>
                      <a:pt x="0" y="0"/>
                    </a:moveTo>
                    <a:lnTo>
                      <a:pt x="185737" y="328612"/>
                    </a:lnTo>
                    <a:lnTo>
                      <a:pt x="638175" y="47625"/>
                    </a:lnTo>
                  </a:path>
                </a:pathLst>
              </a:custGeom>
              <a:ln w="3810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</p:grpSp>
        <p:sp>
          <p:nvSpPr>
            <p:cNvPr id="24" name="ZoneTexte 23"/>
            <p:cNvSpPr txBox="1"/>
            <p:nvPr/>
          </p:nvSpPr>
          <p:spPr>
            <a:xfrm rot="3695708">
              <a:off x="1136232" y="5417047"/>
              <a:ext cx="6607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200" b="1" dirty="0" smtClean="0">
                  <a:solidFill>
                    <a:srgbClr val="FFCC99"/>
                  </a:solidFill>
                </a:rPr>
                <a:t>Maison</a:t>
              </a:r>
              <a:endParaRPr lang="fr-BE" sz="1200" b="1" dirty="0">
                <a:solidFill>
                  <a:srgbClr val="FFCC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6" name="ZoneTexte 15"/>
          <p:cNvSpPr txBox="1"/>
          <p:nvPr/>
        </p:nvSpPr>
        <p:spPr>
          <a:xfrm rot="4010122">
            <a:off x="2994276" y="3939818"/>
            <a:ext cx="7088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 smtClean="0">
                <a:solidFill>
                  <a:srgbClr val="FFCC99"/>
                </a:solidFill>
              </a:rPr>
              <a:t>Forge</a:t>
            </a:r>
          </a:p>
          <a:p>
            <a:r>
              <a:rPr lang="fr-BE" sz="1100" b="1" dirty="0" err="1" smtClean="0">
                <a:solidFill>
                  <a:srgbClr val="FFCC99"/>
                </a:solidFill>
              </a:rPr>
              <a:t>Dombret</a:t>
            </a:r>
            <a:endParaRPr lang="fr-BE" sz="1100" b="1" dirty="0">
              <a:solidFill>
                <a:srgbClr val="FFCC99"/>
              </a:solidFill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5076056" y="1772816"/>
            <a:ext cx="4067944" cy="5085184"/>
            <a:chOff x="5076056" y="1772816"/>
            <a:chExt cx="4067944" cy="5085184"/>
          </a:xfrm>
        </p:grpSpPr>
        <p:sp>
          <p:nvSpPr>
            <p:cNvPr id="17" name="Rectangle 16"/>
            <p:cNvSpPr/>
            <p:nvPr/>
          </p:nvSpPr>
          <p:spPr>
            <a:xfrm>
              <a:off x="5076056" y="1772816"/>
              <a:ext cx="4067944" cy="5085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pic>
          <p:nvPicPr>
            <p:cNvPr id="18" name="Image 17" descr="20170405145115_art.jpg"/>
            <p:cNvPicPr>
              <a:picLocks noChangeAspect="1"/>
            </p:cNvPicPr>
            <p:nvPr/>
          </p:nvPicPr>
          <p:blipFill>
            <a:blip r:embed="rId3" cstate="print"/>
            <a:srcRect l="16138" r="6688"/>
            <a:stretch>
              <a:fillRect/>
            </a:stretch>
          </p:blipFill>
          <p:spPr>
            <a:xfrm>
              <a:off x="5220072" y="3341992"/>
              <a:ext cx="3744416" cy="3320931"/>
            </a:xfrm>
            <a:prstGeom prst="rect">
              <a:avLst/>
            </a:prstGeom>
          </p:spPr>
        </p:pic>
      </p:grpSp>
      <p:sp>
        <p:nvSpPr>
          <p:cNvPr id="20" name="ZoneTexte 19"/>
          <p:cNvSpPr txBox="1"/>
          <p:nvPr/>
        </p:nvSpPr>
        <p:spPr>
          <a:xfrm rot="4010122">
            <a:off x="3621378" y="3834563"/>
            <a:ext cx="4443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100" b="1" dirty="0" smtClean="0">
                <a:solidFill>
                  <a:srgbClr val="FFCC99"/>
                </a:solidFill>
              </a:rPr>
              <a:t>Café</a:t>
            </a: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grpSp>
        <p:nvGrpSpPr>
          <p:cNvPr id="25" name="Groupe 24"/>
          <p:cNvGrpSpPr/>
          <p:nvPr/>
        </p:nvGrpSpPr>
        <p:grpSpPr>
          <a:xfrm>
            <a:off x="5076056" y="1772816"/>
            <a:ext cx="4067944" cy="5085184"/>
            <a:chOff x="5076056" y="1772816"/>
            <a:chExt cx="4067944" cy="5085184"/>
          </a:xfrm>
        </p:grpSpPr>
        <p:sp>
          <p:nvSpPr>
            <p:cNvPr id="18" name="Rectangle 17"/>
            <p:cNvSpPr/>
            <p:nvPr/>
          </p:nvSpPr>
          <p:spPr>
            <a:xfrm>
              <a:off x="5076056" y="1772816"/>
              <a:ext cx="4067944" cy="5085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pic>
          <p:nvPicPr>
            <p:cNvPr id="23" name="Image 22" descr="Photo - CONT0 - GRO, rue de Grognon, en descendant - Anonyme, 1943 - coll. IRPA - d'après BRUCH 2011, p. 68 - Light.jpg"/>
            <p:cNvPicPr>
              <a:picLocks noChangeAspect="1"/>
            </p:cNvPicPr>
            <p:nvPr/>
          </p:nvPicPr>
          <p:blipFill>
            <a:blip r:embed="rId3" cstate="print"/>
            <a:srcRect l="1771" t="1259" r="4965" b="8086"/>
            <a:stretch>
              <a:fillRect/>
            </a:stretch>
          </p:blipFill>
          <p:spPr>
            <a:xfrm>
              <a:off x="5220072" y="1844824"/>
              <a:ext cx="3792089" cy="4824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grpSp>
        <p:nvGrpSpPr>
          <p:cNvPr id="16" name="Groupe 15"/>
          <p:cNvGrpSpPr/>
          <p:nvPr/>
        </p:nvGrpSpPr>
        <p:grpSpPr>
          <a:xfrm>
            <a:off x="5076056" y="1772816"/>
            <a:ext cx="4067944" cy="5085184"/>
            <a:chOff x="5076056" y="1772816"/>
            <a:chExt cx="4067944" cy="5085184"/>
          </a:xfrm>
        </p:grpSpPr>
        <p:sp>
          <p:nvSpPr>
            <p:cNvPr id="18" name="Rectangle 17"/>
            <p:cNvSpPr/>
            <p:nvPr/>
          </p:nvSpPr>
          <p:spPr>
            <a:xfrm>
              <a:off x="5076056" y="1772816"/>
              <a:ext cx="4067944" cy="5085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pic>
          <p:nvPicPr>
            <p:cNvPr id="15" name="Image 14" descr="77920016.JPG"/>
            <p:cNvPicPr>
              <a:picLocks noChangeAspect="1"/>
            </p:cNvPicPr>
            <p:nvPr/>
          </p:nvPicPr>
          <p:blipFill>
            <a:blip r:embed="rId3" cstate="print"/>
            <a:srcRect l="37424"/>
            <a:stretch>
              <a:fillRect/>
            </a:stretch>
          </p:blipFill>
          <p:spPr>
            <a:xfrm>
              <a:off x="5205954" y="1844824"/>
              <a:ext cx="3799746" cy="3960440"/>
            </a:xfrm>
            <a:prstGeom prst="rect">
              <a:avLst/>
            </a:prstGeom>
          </p:spPr>
        </p:pic>
      </p:grpSp>
      <p:sp>
        <p:nvSpPr>
          <p:cNvPr id="17" name="ZoneTexte 16"/>
          <p:cNvSpPr txBox="1"/>
          <p:nvPr/>
        </p:nvSpPr>
        <p:spPr>
          <a:xfrm>
            <a:off x="6638058" y="4942909"/>
            <a:ext cx="742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200" b="1" dirty="0" smtClean="0">
                <a:solidFill>
                  <a:schemeClr val="bg1"/>
                </a:solidFill>
              </a:rPr>
              <a:t>Placette</a:t>
            </a:r>
          </a:p>
          <a:p>
            <a:pPr algn="ctr"/>
            <a:r>
              <a:rPr lang="fr-BE" sz="1200" b="1" dirty="0" smtClean="0">
                <a:solidFill>
                  <a:schemeClr val="bg1"/>
                </a:solidFill>
              </a:rPr>
              <a:t>de</a:t>
            </a:r>
          </a:p>
          <a:p>
            <a:pPr algn="ctr"/>
            <a:r>
              <a:rPr lang="fr-BE" sz="1200" b="1" dirty="0" smtClean="0">
                <a:solidFill>
                  <a:schemeClr val="bg1"/>
                </a:solidFill>
              </a:rPr>
              <a:t>Grognon</a:t>
            </a:r>
            <a:endParaRPr lang="fr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5" name="ZoneTexte 14"/>
          <p:cNvSpPr txBox="1"/>
          <p:nvPr/>
        </p:nvSpPr>
        <p:spPr>
          <a:xfrm rot="698464">
            <a:off x="4871025" y="4100612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Placette de Grognon</a:t>
            </a:r>
            <a:endParaRPr lang="fr-BE" sz="1600" b="1" dirty="0"/>
          </a:p>
        </p:txBody>
      </p:sp>
      <p:grpSp>
        <p:nvGrpSpPr>
          <p:cNvPr id="18" name="Groupe 17"/>
          <p:cNvGrpSpPr/>
          <p:nvPr/>
        </p:nvGrpSpPr>
        <p:grpSpPr>
          <a:xfrm>
            <a:off x="3433763" y="3400425"/>
            <a:ext cx="690562" cy="1200150"/>
            <a:chOff x="3433763" y="3400425"/>
            <a:chExt cx="690562" cy="1200150"/>
          </a:xfrm>
        </p:grpSpPr>
        <p:sp>
          <p:nvSpPr>
            <p:cNvPr id="16" name="Forme libre 15"/>
            <p:cNvSpPr/>
            <p:nvPr/>
          </p:nvSpPr>
          <p:spPr>
            <a:xfrm>
              <a:off x="3895725" y="3400425"/>
              <a:ext cx="228600" cy="247650"/>
            </a:xfrm>
            <a:custGeom>
              <a:avLst/>
              <a:gdLst>
                <a:gd name="connsiteX0" fmla="*/ 228600 w 228600"/>
                <a:gd name="connsiteY0" fmla="*/ 247650 h 247650"/>
                <a:gd name="connsiteX1" fmla="*/ 128588 w 228600"/>
                <a:gd name="connsiteY1" fmla="*/ 0 h 247650"/>
                <a:gd name="connsiteX2" fmla="*/ 0 w 228600"/>
                <a:gd name="connsiteY2" fmla="*/ 4286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247650">
                  <a:moveTo>
                    <a:pt x="228600" y="247650"/>
                  </a:moveTo>
                  <a:lnTo>
                    <a:pt x="128588" y="0"/>
                  </a:lnTo>
                  <a:lnTo>
                    <a:pt x="0" y="42863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7" name="Forme libre 16"/>
            <p:cNvSpPr/>
            <p:nvPr/>
          </p:nvSpPr>
          <p:spPr>
            <a:xfrm>
              <a:off x="3433763" y="3633788"/>
              <a:ext cx="371475" cy="966787"/>
            </a:xfrm>
            <a:custGeom>
              <a:avLst/>
              <a:gdLst>
                <a:gd name="connsiteX0" fmla="*/ 371475 w 371475"/>
                <a:gd name="connsiteY0" fmla="*/ 966787 h 966787"/>
                <a:gd name="connsiteX1" fmla="*/ 0 w 371475"/>
                <a:gd name="connsiteY1" fmla="*/ 0 h 966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1475" h="966787">
                  <a:moveTo>
                    <a:pt x="371475" y="966787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3429000" y="3438525"/>
            <a:ext cx="942975" cy="1133475"/>
            <a:chOff x="3429000" y="3438525"/>
            <a:chExt cx="942975" cy="1133475"/>
          </a:xfrm>
        </p:grpSpPr>
        <p:sp>
          <p:nvSpPr>
            <p:cNvPr id="20" name="Forme libre 19"/>
            <p:cNvSpPr/>
            <p:nvPr/>
          </p:nvSpPr>
          <p:spPr>
            <a:xfrm>
              <a:off x="3429000" y="3438525"/>
              <a:ext cx="471488" cy="166688"/>
            </a:xfrm>
            <a:custGeom>
              <a:avLst/>
              <a:gdLst>
                <a:gd name="connsiteX0" fmla="*/ 471488 w 471488"/>
                <a:gd name="connsiteY0" fmla="*/ 0 h 166688"/>
                <a:gd name="connsiteX1" fmla="*/ 0 w 471488"/>
                <a:gd name="connsiteY1" fmla="*/ 166688 h 166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1488" h="166688">
                  <a:moveTo>
                    <a:pt x="471488" y="0"/>
                  </a:moveTo>
                  <a:lnTo>
                    <a:pt x="0" y="166688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2" name="Forme libre 21"/>
            <p:cNvSpPr/>
            <p:nvPr/>
          </p:nvSpPr>
          <p:spPr>
            <a:xfrm>
              <a:off x="3800475" y="3671888"/>
              <a:ext cx="571500" cy="900112"/>
            </a:xfrm>
            <a:custGeom>
              <a:avLst/>
              <a:gdLst>
                <a:gd name="connsiteX0" fmla="*/ 338138 w 571500"/>
                <a:gd name="connsiteY0" fmla="*/ 0 h 900112"/>
                <a:gd name="connsiteX1" fmla="*/ 571500 w 571500"/>
                <a:gd name="connsiteY1" fmla="*/ 604837 h 900112"/>
                <a:gd name="connsiteX2" fmla="*/ 0 w 571500"/>
                <a:gd name="connsiteY2" fmla="*/ 900112 h 90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0" h="900112">
                  <a:moveTo>
                    <a:pt x="338138" y="0"/>
                  </a:moveTo>
                  <a:lnTo>
                    <a:pt x="571500" y="604837"/>
                  </a:lnTo>
                  <a:lnTo>
                    <a:pt x="0" y="900112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638175" y="2905125"/>
            <a:ext cx="1533525" cy="1347788"/>
            <a:chOff x="638175" y="2905125"/>
            <a:chExt cx="1533525" cy="1347788"/>
          </a:xfrm>
        </p:grpSpPr>
        <p:sp>
          <p:nvSpPr>
            <p:cNvPr id="31" name="Forme libre 30"/>
            <p:cNvSpPr/>
            <p:nvPr/>
          </p:nvSpPr>
          <p:spPr>
            <a:xfrm>
              <a:off x="638175" y="3019425"/>
              <a:ext cx="342900" cy="142875"/>
            </a:xfrm>
            <a:custGeom>
              <a:avLst/>
              <a:gdLst>
                <a:gd name="connsiteX0" fmla="*/ 0 w 342900"/>
                <a:gd name="connsiteY0" fmla="*/ 33338 h 142875"/>
                <a:gd name="connsiteX1" fmla="*/ 328613 w 342900"/>
                <a:gd name="connsiteY1" fmla="*/ 0 h 142875"/>
                <a:gd name="connsiteX2" fmla="*/ 342900 w 342900"/>
                <a:gd name="connsiteY2" fmla="*/ 14287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900" h="142875">
                  <a:moveTo>
                    <a:pt x="0" y="33338"/>
                  </a:moveTo>
                  <a:lnTo>
                    <a:pt x="328613" y="0"/>
                  </a:lnTo>
                  <a:lnTo>
                    <a:pt x="342900" y="142875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2" name="Forme libre 31"/>
            <p:cNvSpPr/>
            <p:nvPr/>
          </p:nvSpPr>
          <p:spPr>
            <a:xfrm>
              <a:off x="981075" y="2995613"/>
              <a:ext cx="404813" cy="71437"/>
            </a:xfrm>
            <a:custGeom>
              <a:avLst/>
              <a:gdLst>
                <a:gd name="connsiteX0" fmla="*/ 0 w 404813"/>
                <a:gd name="connsiteY0" fmla="*/ 61912 h 71437"/>
                <a:gd name="connsiteX1" fmla="*/ 390525 w 404813"/>
                <a:gd name="connsiteY1" fmla="*/ 0 h 71437"/>
                <a:gd name="connsiteX2" fmla="*/ 404813 w 404813"/>
                <a:gd name="connsiteY2" fmla="*/ 71437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4813" h="71437">
                  <a:moveTo>
                    <a:pt x="0" y="61912"/>
                  </a:moveTo>
                  <a:lnTo>
                    <a:pt x="390525" y="0"/>
                  </a:lnTo>
                  <a:lnTo>
                    <a:pt x="404813" y="71437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4" name="Forme libre 33"/>
            <p:cNvSpPr/>
            <p:nvPr/>
          </p:nvSpPr>
          <p:spPr>
            <a:xfrm>
              <a:off x="1362075" y="2905125"/>
              <a:ext cx="809625" cy="161925"/>
            </a:xfrm>
            <a:custGeom>
              <a:avLst/>
              <a:gdLst>
                <a:gd name="connsiteX0" fmla="*/ 23813 w 809625"/>
                <a:gd name="connsiteY0" fmla="*/ 161925 h 161925"/>
                <a:gd name="connsiteX1" fmla="*/ 0 w 809625"/>
                <a:gd name="connsiteY1" fmla="*/ 42863 h 161925"/>
                <a:gd name="connsiteX2" fmla="*/ 395288 w 809625"/>
                <a:gd name="connsiteY2" fmla="*/ 19050 h 161925"/>
                <a:gd name="connsiteX3" fmla="*/ 414338 w 809625"/>
                <a:gd name="connsiteY3" fmla="*/ 138113 h 161925"/>
                <a:gd name="connsiteX4" fmla="*/ 400050 w 809625"/>
                <a:gd name="connsiteY4" fmla="*/ 23813 h 161925"/>
                <a:gd name="connsiteX5" fmla="*/ 809625 w 809625"/>
                <a:gd name="connsiteY5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161925">
                  <a:moveTo>
                    <a:pt x="23813" y="161925"/>
                  </a:moveTo>
                  <a:lnTo>
                    <a:pt x="0" y="42863"/>
                  </a:lnTo>
                  <a:lnTo>
                    <a:pt x="395288" y="19050"/>
                  </a:lnTo>
                  <a:lnTo>
                    <a:pt x="414338" y="138113"/>
                  </a:lnTo>
                  <a:lnTo>
                    <a:pt x="400050" y="23813"/>
                  </a:lnTo>
                  <a:lnTo>
                    <a:pt x="809625" y="0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5" name="Forme libre 34"/>
            <p:cNvSpPr/>
            <p:nvPr/>
          </p:nvSpPr>
          <p:spPr>
            <a:xfrm>
              <a:off x="1057275" y="3629025"/>
              <a:ext cx="114300" cy="623888"/>
            </a:xfrm>
            <a:custGeom>
              <a:avLst/>
              <a:gdLst>
                <a:gd name="connsiteX0" fmla="*/ 114300 w 114300"/>
                <a:gd name="connsiteY0" fmla="*/ 623888 h 623888"/>
                <a:gd name="connsiteX1" fmla="*/ 0 w 114300"/>
                <a:gd name="connsiteY1" fmla="*/ 0 h 62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300" h="623888">
                  <a:moveTo>
                    <a:pt x="114300" y="623888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37" name="Forme libre 36"/>
          <p:cNvSpPr/>
          <p:nvPr/>
        </p:nvSpPr>
        <p:spPr>
          <a:xfrm>
            <a:off x="2185988" y="2900363"/>
            <a:ext cx="1514475" cy="176212"/>
          </a:xfrm>
          <a:custGeom>
            <a:avLst/>
            <a:gdLst>
              <a:gd name="connsiteX0" fmla="*/ 23812 w 1514475"/>
              <a:gd name="connsiteY0" fmla="*/ 133350 h 176212"/>
              <a:gd name="connsiteX1" fmla="*/ 0 w 1514475"/>
              <a:gd name="connsiteY1" fmla="*/ 0 h 176212"/>
              <a:gd name="connsiteX2" fmla="*/ 485775 w 1514475"/>
              <a:gd name="connsiteY2" fmla="*/ 14287 h 176212"/>
              <a:gd name="connsiteX3" fmla="*/ 509587 w 1514475"/>
              <a:gd name="connsiteY3" fmla="*/ 109537 h 176212"/>
              <a:gd name="connsiteX4" fmla="*/ 485775 w 1514475"/>
              <a:gd name="connsiteY4" fmla="*/ 14287 h 176212"/>
              <a:gd name="connsiteX5" fmla="*/ 957262 w 1514475"/>
              <a:gd name="connsiteY5" fmla="*/ 47625 h 176212"/>
              <a:gd name="connsiteX6" fmla="*/ 962025 w 1514475"/>
              <a:gd name="connsiteY6" fmla="*/ 166687 h 176212"/>
              <a:gd name="connsiteX7" fmla="*/ 957262 w 1514475"/>
              <a:gd name="connsiteY7" fmla="*/ 47625 h 176212"/>
              <a:gd name="connsiteX8" fmla="*/ 1414462 w 1514475"/>
              <a:gd name="connsiteY8" fmla="*/ 104775 h 176212"/>
              <a:gd name="connsiteX9" fmla="*/ 1481137 w 1514475"/>
              <a:gd name="connsiteY9" fmla="*/ 128587 h 176212"/>
              <a:gd name="connsiteX10" fmla="*/ 1514475 w 1514475"/>
              <a:gd name="connsiteY10" fmla="*/ 176212 h 1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4475" h="176212">
                <a:moveTo>
                  <a:pt x="23812" y="133350"/>
                </a:moveTo>
                <a:lnTo>
                  <a:pt x="0" y="0"/>
                </a:lnTo>
                <a:lnTo>
                  <a:pt x="485775" y="14287"/>
                </a:lnTo>
                <a:lnTo>
                  <a:pt x="509587" y="109537"/>
                </a:lnTo>
                <a:lnTo>
                  <a:pt x="485775" y="14287"/>
                </a:lnTo>
                <a:lnTo>
                  <a:pt x="957262" y="47625"/>
                </a:lnTo>
                <a:lnTo>
                  <a:pt x="962025" y="166687"/>
                </a:lnTo>
                <a:lnTo>
                  <a:pt x="957262" y="47625"/>
                </a:lnTo>
                <a:lnTo>
                  <a:pt x="1414462" y="104775"/>
                </a:lnTo>
                <a:lnTo>
                  <a:pt x="1481137" y="128587"/>
                </a:lnTo>
                <a:lnTo>
                  <a:pt x="1514475" y="176212"/>
                </a:lnTo>
              </a:path>
            </a:pathLst>
          </a:cu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40" name="Groupe 39"/>
          <p:cNvGrpSpPr/>
          <p:nvPr/>
        </p:nvGrpSpPr>
        <p:grpSpPr>
          <a:xfrm>
            <a:off x="4238625" y="2762250"/>
            <a:ext cx="1966913" cy="1133475"/>
            <a:chOff x="4238625" y="2762250"/>
            <a:chExt cx="1966913" cy="1133475"/>
          </a:xfrm>
        </p:grpSpPr>
        <p:sp>
          <p:nvSpPr>
            <p:cNvPr id="38" name="Forme libre 37"/>
            <p:cNvSpPr/>
            <p:nvPr/>
          </p:nvSpPr>
          <p:spPr>
            <a:xfrm>
              <a:off x="4981575" y="3533775"/>
              <a:ext cx="1223963" cy="361950"/>
            </a:xfrm>
            <a:custGeom>
              <a:avLst/>
              <a:gdLst>
                <a:gd name="connsiteX0" fmla="*/ 0 w 1223963"/>
                <a:gd name="connsiteY0" fmla="*/ 233363 h 361950"/>
                <a:gd name="connsiteX1" fmla="*/ 138113 w 1223963"/>
                <a:gd name="connsiteY1" fmla="*/ 357188 h 361950"/>
                <a:gd name="connsiteX2" fmla="*/ 595313 w 1223963"/>
                <a:gd name="connsiteY2" fmla="*/ 361950 h 361950"/>
                <a:gd name="connsiteX3" fmla="*/ 1223963 w 1223963"/>
                <a:gd name="connsiteY3" fmla="*/ 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3963" h="361950">
                  <a:moveTo>
                    <a:pt x="0" y="233363"/>
                  </a:moveTo>
                  <a:lnTo>
                    <a:pt x="138113" y="357188"/>
                  </a:lnTo>
                  <a:lnTo>
                    <a:pt x="595313" y="361950"/>
                  </a:lnTo>
                  <a:lnTo>
                    <a:pt x="1223963" y="0"/>
                  </a:lnTo>
                </a:path>
              </a:pathLst>
            </a:cu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9" name="Forme libre 38"/>
            <p:cNvSpPr/>
            <p:nvPr/>
          </p:nvSpPr>
          <p:spPr>
            <a:xfrm>
              <a:off x="4238625" y="2762250"/>
              <a:ext cx="742950" cy="990600"/>
            </a:xfrm>
            <a:custGeom>
              <a:avLst/>
              <a:gdLst>
                <a:gd name="connsiteX0" fmla="*/ 742950 w 742950"/>
                <a:gd name="connsiteY0" fmla="*/ 990600 h 990600"/>
                <a:gd name="connsiteX1" fmla="*/ 0 w 742950"/>
                <a:gd name="connsiteY1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2950" h="990600">
                  <a:moveTo>
                    <a:pt x="742950" y="99060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/>
      <p:bldP spid="3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/>
          <p:cNvGrpSpPr/>
          <p:nvPr/>
        </p:nvGrpSpPr>
        <p:grpSpPr>
          <a:xfrm>
            <a:off x="-2124744" y="-1282418"/>
            <a:ext cx="12348864" cy="9897397"/>
            <a:chOff x="-2124744" y="-1282418"/>
            <a:chExt cx="12348864" cy="9897397"/>
          </a:xfrm>
        </p:grpSpPr>
        <p:grpSp>
          <p:nvGrpSpPr>
            <p:cNvPr id="47" name="Groupe 46"/>
            <p:cNvGrpSpPr/>
            <p:nvPr/>
          </p:nvGrpSpPr>
          <p:grpSpPr>
            <a:xfrm>
              <a:off x="-2124744" y="-1282418"/>
              <a:ext cx="12348864" cy="9897397"/>
              <a:chOff x="-2124744" y="-1282418"/>
              <a:chExt cx="12348864" cy="9897397"/>
            </a:xfrm>
          </p:grpSpPr>
          <p:grpSp>
            <p:nvGrpSpPr>
              <p:cNvPr id="30" name="Groupe 29"/>
              <p:cNvGrpSpPr/>
              <p:nvPr/>
            </p:nvGrpSpPr>
            <p:grpSpPr>
              <a:xfrm rot="2921008">
                <a:off x="-1367797" y="-443165"/>
                <a:ext cx="9897397" cy="8218891"/>
                <a:chOff x="38100" y="38100"/>
                <a:chExt cx="8143875" cy="6762750"/>
              </a:xfrm>
            </p:grpSpPr>
            <p:pic>
              <p:nvPicPr>
                <p:cNvPr id="33" name="Image 32" descr="000005.BMP"/>
                <p:cNvPicPr>
                  <a:picLocks noChangeAspect="1"/>
                </p:cNvPicPr>
                <p:nvPr/>
              </p:nvPicPr>
              <p:blipFill>
                <a:blip r:embed="rId2" cstate="print">
                  <a:lum contrast="10000"/>
                </a:blip>
                <a:srcRect l="7893" t="17280" r="5189" b="9597"/>
                <a:stretch>
                  <a:fillRect/>
                </a:stretch>
              </p:blipFill>
              <p:spPr>
                <a:xfrm>
                  <a:off x="107504" y="116633"/>
                  <a:ext cx="7870676" cy="6621471"/>
                </a:xfrm>
                <a:prstGeom prst="rect">
                  <a:avLst/>
                </a:prstGeom>
              </p:spPr>
            </p:pic>
            <p:grpSp>
              <p:nvGrpSpPr>
                <p:cNvPr id="36" name="Groupe 7"/>
                <p:cNvGrpSpPr/>
                <p:nvPr/>
              </p:nvGrpSpPr>
              <p:grpSpPr>
                <a:xfrm>
                  <a:off x="38100" y="38100"/>
                  <a:ext cx="8143875" cy="6762750"/>
                  <a:chOff x="38100" y="38100"/>
                  <a:chExt cx="8143875" cy="6762750"/>
                </a:xfrm>
              </p:grpSpPr>
              <p:sp>
                <p:nvSpPr>
                  <p:cNvPr id="40" name="Forme libre 39"/>
                  <p:cNvSpPr/>
                  <p:nvPr/>
                </p:nvSpPr>
                <p:spPr>
                  <a:xfrm>
                    <a:off x="47625" y="38100"/>
                    <a:ext cx="7981950" cy="514350"/>
                  </a:xfrm>
                  <a:custGeom>
                    <a:avLst/>
                    <a:gdLst>
                      <a:gd name="connsiteX0" fmla="*/ 9525 w 7981950"/>
                      <a:gd name="connsiteY0" fmla="*/ 47625 h 514350"/>
                      <a:gd name="connsiteX1" fmla="*/ 0 w 7981950"/>
                      <a:gd name="connsiteY1" fmla="*/ 438150 h 514350"/>
                      <a:gd name="connsiteX2" fmla="*/ 4038600 w 7981950"/>
                      <a:gd name="connsiteY2" fmla="*/ 257175 h 514350"/>
                      <a:gd name="connsiteX3" fmla="*/ 7677150 w 7981950"/>
                      <a:gd name="connsiteY3" fmla="*/ 152400 h 514350"/>
                      <a:gd name="connsiteX4" fmla="*/ 7734300 w 7981950"/>
                      <a:gd name="connsiteY4" fmla="*/ 514350 h 514350"/>
                      <a:gd name="connsiteX5" fmla="*/ 7981950 w 7981950"/>
                      <a:gd name="connsiteY5" fmla="*/ 495300 h 514350"/>
                      <a:gd name="connsiteX6" fmla="*/ 7972425 w 7981950"/>
                      <a:gd name="connsiteY6" fmla="*/ 0 h 514350"/>
                      <a:gd name="connsiteX7" fmla="*/ 9525 w 7981950"/>
                      <a:gd name="connsiteY7" fmla="*/ 47625 h 514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7981950" h="514350">
                        <a:moveTo>
                          <a:pt x="9525" y="47625"/>
                        </a:moveTo>
                        <a:lnTo>
                          <a:pt x="0" y="438150"/>
                        </a:lnTo>
                        <a:lnTo>
                          <a:pt x="4038600" y="257175"/>
                        </a:lnTo>
                        <a:lnTo>
                          <a:pt x="7677150" y="152400"/>
                        </a:lnTo>
                        <a:lnTo>
                          <a:pt x="7734300" y="514350"/>
                        </a:lnTo>
                        <a:lnTo>
                          <a:pt x="7981950" y="495300"/>
                        </a:lnTo>
                        <a:lnTo>
                          <a:pt x="7972425" y="0"/>
                        </a:lnTo>
                        <a:lnTo>
                          <a:pt x="9525" y="4762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BE"/>
                  </a:p>
                </p:txBody>
              </p:sp>
              <p:sp>
                <p:nvSpPr>
                  <p:cNvPr id="41" name="Forme libre 40"/>
                  <p:cNvSpPr/>
                  <p:nvPr/>
                </p:nvSpPr>
                <p:spPr>
                  <a:xfrm>
                    <a:off x="38100" y="5400675"/>
                    <a:ext cx="8039100" cy="1400175"/>
                  </a:xfrm>
                  <a:custGeom>
                    <a:avLst/>
                    <a:gdLst>
                      <a:gd name="connsiteX0" fmla="*/ 38100 w 8039100"/>
                      <a:gd name="connsiteY0" fmla="*/ 0 h 1400175"/>
                      <a:gd name="connsiteX1" fmla="*/ 142875 w 8039100"/>
                      <a:gd name="connsiteY1" fmla="*/ 1276350 h 1400175"/>
                      <a:gd name="connsiteX2" fmla="*/ 1266825 w 8039100"/>
                      <a:gd name="connsiteY2" fmla="*/ 1304925 h 1400175"/>
                      <a:gd name="connsiteX3" fmla="*/ 3952875 w 8039100"/>
                      <a:gd name="connsiteY3" fmla="*/ 1209675 h 1400175"/>
                      <a:gd name="connsiteX4" fmla="*/ 3952875 w 8039100"/>
                      <a:gd name="connsiteY4" fmla="*/ 838200 h 1400175"/>
                      <a:gd name="connsiteX5" fmla="*/ 4067175 w 8039100"/>
                      <a:gd name="connsiteY5" fmla="*/ 838200 h 1400175"/>
                      <a:gd name="connsiteX6" fmla="*/ 4076700 w 8039100"/>
                      <a:gd name="connsiteY6" fmla="*/ 1190625 h 1400175"/>
                      <a:gd name="connsiteX7" fmla="*/ 8039100 w 8039100"/>
                      <a:gd name="connsiteY7" fmla="*/ 971550 h 1400175"/>
                      <a:gd name="connsiteX8" fmla="*/ 8039100 w 8039100"/>
                      <a:gd name="connsiteY8" fmla="*/ 1400175 h 1400175"/>
                      <a:gd name="connsiteX9" fmla="*/ 0 w 8039100"/>
                      <a:gd name="connsiteY9" fmla="*/ 1400175 h 1400175"/>
                      <a:gd name="connsiteX10" fmla="*/ 38100 w 8039100"/>
                      <a:gd name="connsiteY10" fmla="*/ 0 h 14001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039100" h="1400175">
                        <a:moveTo>
                          <a:pt x="38100" y="0"/>
                        </a:moveTo>
                        <a:lnTo>
                          <a:pt x="142875" y="1276350"/>
                        </a:lnTo>
                        <a:lnTo>
                          <a:pt x="1266825" y="1304925"/>
                        </a:lnTo>
                        <a:lnTo>
                          <a:pt x="3952875" y="1209675"/>
                        </a:lnTo>
                        <a:lnTo>
                          <a:pt x="3952875" y="838200"/>
                        </a:lnTo>
                        <a:lnTo>
                          <a:pt x="4067175" y="838200"/>
                        </a:lnTo>
                        <a:lnTo>
                          <a:pt x="4076700" y="1190625"/>
                        </a:lnTo>
                        <a:lnTo>
                          <a:pt x="8039100" y="971550"/>
                        </a:lnTo>
                        <a:lnTo>
                          <a:pt x="8039100" y="1400175"/>
                        </a:lnTo>
                        <a:lnTo>
                          <a:pt x="0" y="1400175"/>
                        </a:lnTo>
                        <a:lnTo>
                          <a:pt x="3810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BE"/>
                  </a:p>
                </p:txBody>
              </p:sp>
              <p:sp>
                <p:nvSpPr>
                  <p:cNvPr id="42" name="Forme libre 41"/>
                  <p:cNvSpPr/>
                  <p:nvPr/>
                </p:nvSpPr>
                <p:spPr>
                  <a:xfrm>
                    <a:off x="7905750" y="419100"/>
                    <a:ext cx="276225" cy="4533900"/>
                  </a:xfrm>
                  <a:custGeom>
                    <a:avLst/>
                    <a:gdLst>
                      <a:gd name="connsiteX0" fmla="*/ 276225 w 276225"/>
                      <a:gd name="connsiteY0" fmla="*/ 0 h 4533900"/>
                      <a:gd name="connsiteX1" fmla="*/ 0 w 276225"/>
                      <a:gd name="connsiteY1" fmla="*/ 133350 h 4533900"/>
                      <a:gd name="connsiteX2" fmla="*/ 0 w 276225"/>
                      <a:gd name="connsiteY2" fmla="*/ 1495425 h 4533900"/>
                      <a:gd name="connsiteX3" fmla="*/ 47625 w 276225"/>
                      <a:gd name="connsiteY3" fmla="*/ 4533900 h 4533900"/>
                      <a:gd name="connsiteX4" fmla="*/ 209550 w 276225"/>
                      <a:gd name="connsiteY4" fmla="*/ 4295775 h 4533900"/>
                      <a:gd name="connsiteX5" fmla="*/ 276225 w 276225"/>
                      <a:gd name="connsiteY5" fmla="*/ 0 h 4533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76225" h="4533900">
                        <a:moveTo>
                          <a:pt x="276225" y="0"/>
                        </a:moveTo>
                        <a:lnTo>
                          <a:pt x="0" y="133350"/>
                        </a:lnTo>
                        <a:lnTo>
                          <a:pt x="0" y="1495425"/>
                        </a:lnTo>
                        <a:lnTo>
                          <a:pt x="47625" y="4533900"/>
                        </a:lnTo>
                        <a:lnTo>
                          <a:pt x="209550" y="4295775"/>
                        </a:lnTo>
                        <a:lnTo>
                          <a:pt x="276225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BE"/>
                  </a:p>
                </p:txBody>
              </p:sp>
            </p:grpSp>
          </p:grpSp>
          <p:sp>
            <p:nvSpPr>
              <p:cNvPr id="43" name="Rectangle 42"/>
              <p:cNvSpPr/>
              <p:nvPr/>
            </p:nvSpPr>
            <p:spPr>
              <a:xfrm>
                <a:off x="-2124744" y="0"/>
                <a:ext cx="11268744" cy="18448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-1044624" y="6669360"/>
                <a:ext cx="11268744" cy="43204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-1972344" y="152400"/>
                <a:ext cx="6184304" cy="670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892480" y="188640"/>
                <a:ext cx="1080120" cy="670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</p:grpSp>
        <p:sp>
          <p:nvSpPr>
            <p:cNvPr id="48" name="ZoneTexte 47"/>
            <p:cNvSpPr txBox="1"/>
            <p:nvPr/>
          </p:nvSpPr>
          <p:spPr>
            <a:xfrm>
              <a:off x="7303633" y="176352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b="1" dirty="0" smtClean="0">
                  <a:solidFill>
                    <a:srgbClr val="00B2A8"/>
                  </a:solidFill>
                </a:rPr>
                <a:t>1743</a:t>
              </a:r>
              <a:endParaRPr lang="fr-BE" b="1" dirty="0">
                <a:solidFill>
                  <a:srgbClr val="00B2A8"/>
                </a:solidFill>
              </a:endParaRPr>
            </a:p>
          </p:txBody>
        </p:sp>
      </p:grpSp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3" cstate="print"/>
          <a:srcRect l="12998" t="15282" r="55932" b="15265"/>
          <a:stretch>
            <a:fillRect/>
          </a:stretch>
        </p:blipFill>
        <p:spPr>
          <a:xfrm>
            <a:off x="179513" y="1844824"/>
            <a:ext cx="3816423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5" name="ZoneTexte 14"/>
          <p:cNvSpPr txBox="1"/>
          <p:nvPr/>
        </p:nvSpPr>
        <p:spPr>
          <a:xfrm rot="698464">
            <a:off x="4871025" y="4100612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Placette de Grognon</a:t>
            </a:r>
            <a:endParaRPr lang="fr-BE" sz="1600" b="1" dirty="0"/>
          </a:p>
        </p:txBody>
      </p:sp>
      <p:grpSp>
        <p:nvGrpSpPr>
          <p:cNvPr id="4" name="Groupe 35"/>
          <p:cNvGrpSpPr/>
          <p:nvPr/>
        </p:nvGrpSpPr>
        <p:grpSpPr>
          <a:xfrm>
            <a:off x="638175" y="2905125"/>
            <a:ext cx="1533525" cy="1347788"/>
            <a:chOff x="638175" y="2905125"/>
            <a:chExt cx="1533525" cy="1347788"/>
          </a:xfrm>
        </p:grpSpPr>
        <p:sp>
          <p:nvSpPr>
            <p:cNvPr id="31" name="Forme libre 30"/>
            <p:cNvSpPr/>
            <p:nvPr/>
          </p:nvSpPr>
          <p:spPr>
            <a:xfrm>
              <a:off x="638175" y="3019425"/>
              <a:ext cx="342900" cy="142875"/>
            </a:xfrm>
            <a:custGeom>
              <a:avLst/>
              <a:gdLst>
                <a:gd name="connsiteX0" fmla="*/ 0 w 342900"/>
                <a:gd name="connsiteY0" fmla="*/ 33338 h 142875"/>
                <a:gd name="connsiteX1" fmla="*/ 328613 w 342900"/>
                <a:gd name="connsiteY1" fmla="*/ 0 h 142875"/>
                <a:gd name="connsiteX2" fmla="*/ 342900 w 342900"/>
                <a:gd name="connsiteY2" fmla="*/ 14287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900" h="142875">
                  <a:moveTo>
                    <a:pt x="0" y="33338"/>
                  </a:moveTo>
                  <a:lnTo>
                    <a:pt x="328613" y="0"/>
                  </a:lnTo>
                  <a:lnTo>
                    <a:pt x="342900" y="142875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2" name="Forme libre 31"/>
            <p:cNvSpPr/>
            <p:nvPr/>
          </p:nvSpPr>
          <p:spPr>
            <a:xfrm>
              <a:off x="981075" y="2995613"/>
              <a:ext cx="404813" cy="71437"/>
            </a:xfrm>
            <a:custGeom>
              <a:avLst/>
              <a:gdLst>
                <a:gd name="connsiteX0" fmla="*/ 0 w 404813"/>
                <a:gd name="connsiteY0" fmla="*/ 61912 h 71437"/>
                <a:gd name="connsiteX1" fmla="*/ 390525 w 404813"/>
                <a:gd name="connsiteY1" fmla="*/ 0 h 71437"/>
                <a:gd name="connsiteX2" fmla="*/ 404813 w 404813"/>
                <a:gd name="connsiteY2" fmla="*/ 71437 h 71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4813" h="71437">
                  <a:moveTo>
                    <a:pt x="0" y="61912"/>
                  </a:moveTo>
                  <a:lnTo>
                    <a:pt x="390525" y="0"/>
                  </a:lnTo>
                  <a:lnTo>
                    <a:pt x="404813" y="71437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4" name="Forme libre 33"/>
            <p:cNvSpPr/>
            <p:nvPr/>
          </p:nvSpPr>
          <p:spPr>
            <a:xfrm>
              <a:off x="1362075" y="2905125"/>
              <a:ext cx="809625" cy="161925"/>
            </a:xfrm>
            <a:custGeom>
              <a:avLst/>
              <a:gdLst>
                <a:gd name="connsiteX0" fmla="*/ 23813 w 809625"/>
                <a:gd name="connsiteY0" fmla="*/ 161925 h 161925"/>
                <a:gd name="connsiteX1" fmla="*/ 0 w 809625"/>
                <a:gd name="connsiteY1" fmla="*/ 42863 h 161925"/>
                <a:gd name="connsiteX2" fmla="*/ 395288 w 809625"/>
                <a:gd name="connsiteY2" fmla="*/ 19050 h 161925"/>
                <a:gd name="connsiteX3" fmla="*/ 414338 w 809625"/>
                <a:gd name="connsiteY3" fmla="*/ 138113 h 161925"/>
                <a:gd name="connsiteX4" fmla="*/ 400050 w 809625"/>
                <a:gd name="connsiteY4" fmla="*/ 23813 h 161925"/>
                <a:gd name="connsiteX5" fmla="*/ 809625 w 809625"/>
                <a:gd name="connsiteY5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9625" h="161925">
                  <a:moveTo>
                    <a:pt x="23813" y="161925"/>
                  </a:moveTo>
                  <a:lnTo>
                    <a:pt x="0" y="42863"/>
                  </a:lnTo>
                  <a:lnTo>
                    <a:pt x="395288" y="19050"/>
                  </a:lnTo>
                  <a:lnTo>
                    <a:pt x="414338" y="138113"/>
                  </a:lnTo>
                  <a:lnTo>
                    <a:pt x="400050" y="23813"/>
                  </a:lnTo>
                  <a:lnTo>
                    <a:pt x="809625" y="0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5" name="Forme libre 34"/>
            <p:cNvSpPr/>
            <p:nvPr/>
          </p:nvSpPr>
          <p:spPr>
            <a:xfrm>
              <a:off x="1057275" y="3629025"/>
              <a:ext cx="114300" cy="623888"/>
            </a:xfrm>
            <a:custGeom>
              <a:avLst/>
              <a:gdLst>
                <a:gd name="connsiteX0" fmla="*/ 114300 w 114300"/>
                <a:gd name="connsiteY0" fmla="*/ 623888 h 623888"/>
                <a:gd name="connsiteX1" fmla="*/ 0 w 114300"/>
                <a:gd name="connsiteY1" fmla="*/ 0 h 623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300" h="623888">
                  <a:moveTo>
                    <a:pt x="114300" y="623888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chemeClr val="tx2">
                  <a:lumMod val="40000"/>
                  <a:lumOff val="6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37" name="Forme libre 36"/>
          <p:cNvSpPr/>
          <p:nvPr/>
        </p:nvSpPr>
        <p:spPr>
          <a:xfrm>
            <a:off x="2185988" y="2900363"/>
            <a:ext cx="1514475" cy="176212"/>
          </a:xfrm>
          <a:custGeom>
            <a:avLst/>
            <a:gdLst>
              <a:gd name="connsiteX0" fmla="*/ 23812 w 1514475"/>
              <a:gd name="connsiteY0" fmla="*/ 133350 h 176212"/>
              <a:gd name="connsiteX1" fmla="*/ 0 w 1514475"/>
              <a:gd name="connsiteY1" fmla="*/ 0 h 176212"/>
              <a:gd name="connsiteX2" fmla="*/ 485775 w 1514475"/>
              <a:gd name="connsiteY2" fmla="*/ 14287 h 176212"/>
              <a:gd name="connsiteX3" fmla="*/ 509587 w 1514475"/>
              <a:gd name="connsiteY3" fmla="*/ 109537 h 176212"/>
              <a:gd name="connsiteX4" fmla="*/ 485775 w 1514475"/>
              <a:gd name="connsiteY4" fmla="*/ 14287 h 176212"/>
              <a:gd name="connsiteX5" fmla="*/ 957262 w 1514475"/>
              <a:gd name="connsiteY5" fmla="*/ 47625 h 176212"/>
              <a:gd name="connsiteX6" fmla="*/ 962025 w 1514475"/>
              <a:gd name="connsiteY6" fmla="*/ 166687 h 176212"/>
              <a:gd name="connsiteX7" fmla="*/ 957262 w 1514475"/>
              <a:gd name="connsiteY7" fmla="*/ 47625 h 176212"/>
              <a:gd name="connsiteX8" fmla="*/ 1414462 w 1514475"/>
              <a:gd name="connsiteY8" fmla="*/ 104775 h 176212"/>
              <a:gd name="connsiteX9" fmla="*/ 1481137 w 1514475"/>
              <a:gd name="connsiteY9" fmla="*/ 128587 h 176212"/>
              <a:gd name="connsiteX10" fmla="*/ 1514475 w 1514475"/>
              <a:gd name="connsiteY10" fmla="*/ 176212 h 1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514475" h="176212">
                <a:moveTo>
                  <a:pt x="23812" y="133350"/>
                </a:moveTo>
                <a:lnTo>
                  <a:pt x="0" y="0"/>
                </a:lnTo>
                <a:lnTo>
                  <a:pt x="485775" y="14287"/>
                </a:lnTo>
                <a:lnTo>
                  <a:pt x="509587" y="109537"/>
                </a:lnTo>
                <a:lnTo>
                  <a:pt x="485775" y="14287"/>
                </a:lnTo>
                <a:lnTo>
                  <a:pt x="957262" y="47625"/>
                </a:lnTo>
                <a:lnTo>
                  <a:pt x="962025" y="166687"/>
                </a:lnTo>
                <a:lnTo>
                  <a:pt x="957262" y="47625"/>
                </a:lnTo>
                <a:lnTo>
                  <a:pt x="1414462" y="104775"/>
                </a:lnTo>
                <a:lnTo>
                  <a:pt x="1481137" y="128587"/>
                </a:lnTo>
                <a:lnTo>
                  <a:pt x="1514475" y="176212"/>
                </a:lnTo>
              </a:path>
            </a:pathLst>
          </a:cu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5" name="Groupe 39"/>
          <p:cNvGrpSpPr/>
          <p:nvPr/>
        </p:nvGrpSpPr>
        <p:grpSpPr>
          <a:xfrm>
            <a:off x="4238625" y="2762250"/>
            <a:ext cx="1966913" cy="1133475"/>
            <a:chOff x="4238625" y="2762250"/>
            <a:chExt cx="1966913" cy="1133475"/>
          </a:xfrm>
        </p:grpSpPr>
        <p:sp>
          <p:nvSpPr>
            <p:cNvPr id="38" name="Forme libre 37"/>
            <p:cNvSpPr/>
            <p:nvPr/>
          </p:nvSpPr>
          <p:spPr>
            <a:xfrm>
              <a:off x="4981575" y="3533775"/>
              <a:ext cx="1223963" cy="361950"/>
            </a:xfrm>
            <a:custGeom>
              <a:avLst/>
              <a:gdLst>
                <a:gd name="connsiteX0" fmla="*/ 0 w 1223963"/>
                <a:gd name="connsiteY0" fmla="*/ 233363 h 361950"/>
                <a:gd name="connsiteX1" fmla="*/ 138113 w 1223963"/>
                <a:gd name="connsiteY1" fmla="*/ 357188 h 361950"/>
                <a:gd name="connsiteX2" fmla="*/ 595313 w 1223963"/>
                <a:gd name="connsiteY2" fmla="*/ 361950 h 361950"/>
                <a:gd name="connsiteX3" fmla="*/ 1223963 w 1223963"/>
                <a:gd name="connsiteY3" fmla="*/ 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3963" h="361950">
                  <a:moveTo>
                    <a:pt x="0" y="233363"/>
                  </a:moveTo>
                  <a:lnTo>
                    <a:pt x="138113" y="357188"/>
                  </a:lnTo>
                  <a:lnTo>
                    <a:pt x="595313" y="361950"/>
                  </a:lnTo>
                  <a:lnTo>
                    <a:pt x="1223963" y="0"/>
                  </a:lnTo>
                </a:path>
              </a:pathLst>
            </a:cu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39" name="Forme libre 38"/>
            <p:cNvSpPr/>
            <p:nvPr/>
          </p:nvSpPr>
          <p:spPr>
            <a:xfrm>
              <a:off x="4238625" y="2762250"/>
              <a:ext cx="742950" cy="990600"/>
            </a:xfrm>
            <a:custGeom>
              <a:avLst/>
              <a:gdLst>
                <a:gd name="connsiteX0" fmla="*/ 742950 w 742950"/>
                <a:gd name="connsiteY0" fmla="*/ 990600 h 990600"/>
                <a:gd name="connsiteX1" fmla="*/ 0 w 742950"/>
                <a:gd name="connsiteY1" fmla="*/ 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2950" h="990600">
                  <a:moveTo>
                    <a:pt x="742950" y="990600"/>
                  </a:moveTo>
                  <a:lnTo>
                    <a:pt x="0" y="0"/>
                  </a:lnTo>
                </a:path>
              </a:pathLst>
            </a:custGeom>
            <a:ln w="57150">
              <a:solidFill>
                <a:srgbClr val="00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51" name="Forme libre 50"/>
          <p:cNvSpPr/>
          <p:nvPr/>
        </p:nvSpPr>
        <p:spPr>
          <a:xfrm>
            <a:off x="4214813" y="2828925"/>
            <a:ext cx="1957387" cy="714375"/>
          </a:xfrm>
          <a:custGeom>
            <a:avLst/>
            <a:gdLst>
              <a:gd name="connsiteX0" fmla="*/ 0 w 1957387"/>
              <a:gd name="connsiteY0" fmla="*/ 0 h 714375"/>
              <a:gd name="connsiteX1" fmla="*/ 1957387 w 1957387"/>
              <a:gd name="connsiteY1" fmla="*/ 714375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57387" h="714375">
                <a:moveTo>
                  <a:pt x="0" y="0"/>
                </a:moveTo>
                <a:lnTo>
                  <a:pt x="1957387" y="714375"/>
                </a:lnTo>
              </a:path>
            </a:pathLst>
          </a:cu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5" name="ZoneTexte 14"/>
          <p:cNvSpPr txBox="1"/>
          <p:nvPr/>
        </p:nvSpPr>
        <p:spPr>
          <a:xfrm rot="789077">
            <a:off x="4871025" y="3956596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Placette de Grognon</a:t>
            </a:r>
            <a:endParaRPr lang="fr-BE" sz="1600" b="1" dirty="0"/>
          </a:p>
        </p:txBody>
      </p:sp>
      <p:grpSp>
        <p:nvGrpSpPr>
          <p:cNvPr id="43" name="Groupe 42"/>
          <p:cNvGrpSpPr/>
          <p:nvPr/>
        </p:nvGrpSpPr>
        <p:grpSpPr>
          <a:xfrm>
            <a:off x="4243388" y="2290763"/>
            <a:ext cx="1947862" cy="1028700"/>
            <a:chOff x="4243388" y="2290763"/>
            <a:chExt cx="1947862" cy="1028700"/>
          </a:xfrm>
        </p:grpSpPr>
        <p:sp>
          <p:nvSpPr>
            <p:cNvPr id="39" name="Forme libre 38"/>
            <p:cNvSpPr/>
            <p:nvPr/>
          </p:nvSpPr>
          <p:spPr>
            <a:xfrm>
              <a:off x="4243388" y="2290763"/>
              <a:ext cx="1947862" cy="1028700"/>
            </a:xfrm>
            <a:custGeom>
              <a:avLst/>
              <a:gdLst>
                <a:gd name="connsiteX0" fmla="*/ 114300 w 1947862"/>
                <a:gd name="connsiteY0" fmla="*/ 95250 h 1028700"/>
                <a:gd name="connsiteX1" fmla="*/ 0 w 1947862"/>
                <a:gd name="connsiteY1" fmla="*/ 461962 h 1028700"/>
                <a:gd name="connsiteX2" fmla="*/ 585787 w 1947862"/>
                <a:gd name="connsiteY2" fmla="*/ 657225 h 1028700"/>
                <a:gd name="connsiteX3" fmla="*/ 1614487 w 1947862"/>
                <a:gd name="connsiteY3" fmla="*/ 1028700 h 1028700"/>
                <a:gd name="connsiteX4" fmla="*/ 1947862 w 1947862"/>
                <a:gd name="connsiteY4" fmla="*/ 190500 h 1028700"/>
                <a:gd name="connsiteX5" fmla="*/ 919162 w 1947862"/>
                <a:gd name="connsiteY5" fmla="*/ 0 h 1028700"/>
                <a:gd name="connsiteX6" fmla="*/ 114300 w 1947862"/>
                <a:gd name="connsiteY6" fmla="*/ 9525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862" h="1028700">
                  <a:moveTo>
                    <a:pt x="114300" y="95250"/>
                  </a:moveTo>
                  <a:lnTo>
                    <a:pt x="0" y="461962"/>
                  </a:lnTo>
                  <a:lnTo>
                    <a:pt x="585787" y="657225"/>
                  </a:lnTo>
                  <a:lnTo>
                    <a:pt x="1614487" y="1028700"/>
                  </a:lnTo>
                  <a:lnTo>
                    <a:pt x="1947862" y="190500"/>
                  </a:lnTo>
                  <a:lnTo>
                    <a:pt x="919162" y="0"/>
                  </a:lnTo>
                  <a:lnTo>
                    <a:pt x="114300" y="95250"/>
                  </a:lnTo>
                  <a:close/>
                </a:path>
              </a:pathLst>
            </a:custGeom>
            <a:solidFill>
              <a:srgbClr val="FFD9B3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4572000" y="2431921"/>
              <a:ext cx="12977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200" b="1" dirty="0" smtClean="0">
                  <a:solidFill>
                    <a:srgbClr val="FFE2C5"/>
                  </a:solidFill>
                </a:rPr>
                <a:t>Maison du Faisan</a:t>
              </a:r>
              <a:endParaRPr lang="fr-BE" sz="1200" b="1" dirty="0">
                <a:solidFill>
                  <a:srgbClr val="FFE2C5"/>
                </a:solidFill>
              </a:endParaRP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5943600" y="2500313"/>
            <a:ext cx="2062163" cy="1357312"/>
            <a:chOff x="5943600" y="2500313"/>
            <a:chExt cx="2062163" cy="1357312"/>
          </a:xfrm>
        </p:grpSpPr>
        <p:sp>
          <p:nvSpPr>
            <p:cNvPr id="41" name="Forme libre 40"/>
            <p:cNvSpPr/>
            <p:nvPr/>
          </p:nvSpPr>
          <p:spPr>
            <a:xfrm>
              <a:off x="5943600" y="2500313"/>
              <a:ext cx="2062163" cy="1357312"/>
            </a:xfrm>
            <a:custGeom>
              <a:avLst/>
              <a:gdLst>
                <a:gd name="connsiteX0" fmla="*/ 314325 w 2062163"/>
                <a:gd name="connsiteY0" fmla="*/ 0 h 1357312"/>
                <a:gd name="connsiteX1" fmla="*/ 0 w 2062163"/>
                <a:gd name="connsiteY1" fmla="*/ 842962 h 1357312"/>
                <a:gd name="connsiteX2" fmla="*/ 1728788 w 2062163"/>
                <a:gd name="connsiteY2" fmla="*/ 1343025 h 1357312"/>
                <a:gd name="connsiteX3" fmla="*/ 1795463 w 2062163"/>
                <a:gd name="connsiteY3" fmla="*/ 1357312 h 1357312"/>
                <a:gd name="connsiteX4" fmla="*/ 2062163 w 2062163"/>
                <a:gd name="connsiteY4" fmla="*/ 323850 h 1357312"/>
                <a:gd name="connsiteX5" fmla="*/ 314325 w 2062163"/>
                <a:gd name="connsiteY5" fmla="*/ 0 h 135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62163" h="1357312">
                  <a:moveTo>
                    <a:pt x="314325" y="0"/>
                  </a:moveTo>
                  <a:lnTo>
                    <a:pt x="0" y="842962"/>
                  </a:lnTo>
                  <a:lnTo>
                    <a:pt x="1728788" y="1343025"/>
                  </a:lnTo>
                  <a:lnTo>
                    <a:pt x="1795463" y="1357312"/>
                  </a:lnTo>
                  <a:lnTo>
                    <a:pt x="2062163" y="323850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92D050">
                <a:alpha val="4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6739174" y="2924944"/>
              <a:ext cx="5691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200" b="1" dirty="0" smtClean="0">
                  <a:solidFill>
                    <a:srgbClr val="D0EBB3"/>
                  </a:solidFill>
                </a:rPr>
                <a:t>Jardin</a:t>
              </a:r>
              <a:endParaRPr lang="fr-BE" sz="1200" b="1" dirty="0">
                <a:solidFill>
                  <a:srgbClr val="D0EBB3"/>
                </a:solidFill>
              </a:endParaRPr>
            </a:p>
          </p:txBody>
        </p:sp>
      </p:grpSp>
      <p:sp>
        <p:nvSpPr>
          <p:cNvPr id="32" name="Forme libre 31"/>
          <p:cNvSpPr/>
          <p:nvPr/>
        </p:nvSpPr>
        <p:spPr>
          <a:xfrm>
            <a:off x="4215161" y="2386361"/>
            <a:ext cx="591015" cy="591015"/>
          </a:xfrm>
          <a:custGeom>
            <a:avLst/>
            <a:gdLst>
              <a:gd name="connsiteX0" fmla="*/ 122663 w 591015"/>
              <a:gd name="connsiteY0" fmla="*/ 0 h 591015"/>
              <a:gd name="connsiteX1" fmla="*/ 0 w 591015"/>
              <a:gd name="connsiteY1" fmla="*/ 379141 h 591015"/>
              <a:gd name="connsiteX2" fmla="*/ 591015 w 591015"/>
              <a:gd name="connsiteY2" fmla="*/ 591015 h 59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015" h="591015">
                <a:moveTo>
                  <a:pt x="122663" y="0"/>
                </a:moveTo>
                <a:lnTo>
                  <a:pt x="0" y="379141"/>
                </a:lnTo>
                <a:lnTo>
                  <a:pt x="591015" y="591015"/>
                </a:lnTo>
              </a:path>
            </a:pathLst>
          </a:custGeom>
          <a:ln w="76200">
            <a:solidFill>
              <a:srgbClr val="FF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Forme libre 32"/>
          <p:cNvSpPr/>
          <p:nvPr/>
        </p:nvSpPr>
        <p:spPr>
          <a:xfrm>
            <a:off x="6099717" y="2497873"/>
            <a:ext cx="122663" cy="312234"/>
          </a:xfrm>
          <a:custGeom>
            <a:avLst/>
            <a:gdLst>
              <a:gd name="connsiteX0" fmla="*/ 0 w 122663"/>
              <a:gd name="connsiteY0" fmla="*/ 312234 h 312234"/>
              <a:gd name="connsiteX1" fmla="*/ 122663 w 122663"/>
              <a:gd name="connsiteY1" fmla="*/ 0 h 312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2663" h="312234">
                <a:moveTo>
                  <a:pt x="0" y="312234"/>
                </a:moveTo>
                <a:lnTo>
                  <a:pt x="122663" y="0"/>
                </a:lnTo>
              </a:path>
            </a:pathLst>
          </a:custGeom>
          <a:ln w="76200">
            <a:solidFill>
              <a:srgbClr val="FF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Forme libre 34"/>
          <p:cNvSpPr/>
          <p:nvPr/>
        </p:nvSpPr>
        <p:spPr>
          <a:xfrm>
            <a:off x="7734300" y="2828925"/>
            <a:ext cx="285750" cy="1123950"/>
          </a:xfrm>
          <a:custGeom>
            <a:avLst/>
            <a:gdLst>
              <a:gd name="connsiteX0" fmla="*/ 0 w 285750"/>
              <a:gd name="connsiteY0" fmla="*/ 1123950 h 1123950"/>
              <a:gd name="connsiteX1" fmla="*/ 285750 w 285750"/>
              <a:gd name="connsiteY1" fmla="*/ 0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750" h="1123950">
                <a:moveTo>
                  <a:pt x="0" y="1123950"/>
                </a:moveTo>
                <a:lnTo>
                  <a:pt x="285750" y="0"/>
                </a:lnTo>
              </a:path>
            </a:pathLst>
          </a:cu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5" name="ZoneTexte 14"/>
          <p:cNvSpPr txBox="1"/>
          <p:nvPr/>
        </p:nvSpPr>
        <p:spPr>
          <a:xfrm rot="789077">
            <a:off x="4871025" y="3956596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Placette de Grognon</a:t>
            </a:r>
            <a:endParaRPr lang="fr-BE" sz="1600" b="1" dirty="0"/>
          </a:p>
        </p:txBody>
      </p:sp>
      <p:grpSp>
        <p:nvGrpSpPr>
          <p:cNvPr id="2" name="Groupe 42"/>
          <p:cNvGrpSpPr/>
          <p:nvPr/>
        </p:nvGrpSpPr>
        <p:grpSpPr>
          <a:xfrm>
            <a:off x="4243388" y="2290763"/>
            <a:ext cx="1947862" cy="1028700"/>
            <a:chOff x="4243388" y="2290763"/>
            <a:chExt cx="1947862" cy="1028700"/>
          </a:xfrm>
        </p:grpSpPr>
        <p:sp>
          <p:nvSpPr>
            <p:cNvPr id="39" name="Forme libre 38"/>
            <p:cNvSpPr/>
            <p:nvPr/>
          </p:nvSpPr>
          <p:spPr>
            <a:xfrm>
              <a:off x="4243388" y="2290763"/>
              <a:ext cx="1947862" cy="1028700"/>
            </a:xfrm>
            <a:custGeom>
              <a:avLst/>
              <a:gdLst>
                <a:gd name="connsiteX0" fmla="*/ 114300 w 1947862"/>
                <a:gd name="connsiteY0" fmla="*/ 95250 h 1028700"/>
                <a:gd name="connsiteX1" fmla="*/ 0 w 1947862"/>
                <a:gd name="connsiteY1" fmla="*/ 461962 h 1028700"/>
                <a:gd name="connsiteX2" fmla="*/ 585787 w 1947862"/>
                <a:gd name="connsiteY2" fmla="*/ 657225 h 1028700"/>
                <a:gd name="connsiteX3" fmla="*/ 1614487 w 1947862"/>
                <a:gd name="connsiteY3" fmla="*/ 1028700 h 1028700"/>
                <a:gd name="connsiteX4" fmla="*/ 1947862 w 1947862"/>
                <a:gd name="connsiteY4" fmla="*/ 190500 h 1028700"/>
                <a:gd name="connsiteX5" fmla="*/ 919162 w 1947862"/>
                <a:gd name="connsiteY5" fmla="*/ 0 h 1028700"/>
                <a:gd name="connsiteX6" fmla="*/ 114300 w 1947862"/>
                <a:gd name="connsiteY6" fmla="*/ 9525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7862" h="1028700">
                  <a:moveTo>
                    <a:pt x="114300" y="95250"/>
                  </a:moveTo>
                  <a:lnTo>
                    <a:pt x="0" y="461962"/>
                  </a:lnTo>
                  <a:lnTo>
                    <a:pt x="585787" y="657225"/>
                  </a:lnTo>
                  <a:lnTo>
                    <a:pt x="1614487" y="1028700"/>
                  </a:lnTo>
                  <a:lnTo>
                    <a:pt x="1947862" y="190500"/>
                  </a:lnTo>
                  <a:lnTo>
                    <a:pt x="919162" y="0"/>
                  </a:lnTo>
                  <a:lnTo>
                    <a:pt x="114300" y="95250"/>
                  </a:lnTo>
                  <a:close/>
                </a:path>
              </a:pathLst>
            </a:custGeom>
            <a:solidFill>
              <a:srgbClr val="FFD9B3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4572000" y="2431921"/>
              <a:ext cx="12977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200" b="1" dirty="0" smtClean="0">
                  <a:solidFill>
                    <a:srgbClr val="FFE2C5"/>
                  </a:solidFill>
                </a:rPr>
                <a:t>Maison du Faisan</a:t>
              </a:r>
              <a:endParaRPr lang="fr-BE" sz="1200" b="1" dirty="0">
                <a:solidFill>
                  <a:srgbClr val="FFE2C5"/>
                </a:solidFill>
              </a:endParaRPr>
            </a:p>
          </p:txBody>
        </p:sp>
      </p:grpSp>
      <p:grpSp>
        <p:nvGrpSpPr>
          <p:cNvPr id="3" name="Groupe 43"/>
          <p:cNvGrpSpPr/>
          <p:nvPr/>
        </p:nvGrpSpPr>
        <p:grpSpPr>
          <a:xfrm>
            <a:off x="5943600" y="2500313"/>
            <a:ext cx="2062163" cy="1357312"/>
            <a:chOff x="5943600" y="2500313"/>
            <a:chExt cx="2062163" cy="1357312"/>
          </a:xfrm>
        </p:grpSpPr>
        <p:sp>
          <p:nvSpPr>
            <p:cNvPr id="41" name="Forme libre 40"/>
            <p:cNvSpPr/>
            <p:nvPr/>
          </p:nvSpPr>
          <p:spPr>
            <a:xfrm>
              <a:off x="5943600" y="2500313"/>
              <a:ext cx="2062163" cy="1357312"/>
            </a:xfrm>
            <a:custGeom>
              <a:avLst/>
              <a:gdLst>
                <a:gd name="connsiteX0" fmla="*/ 314325 w 2062163"/>
                <a:gd name="connsiteY0" fmla="*/ 0 h 1357312"/>
                <a:gd name="connsiteX1" fmla="*/ 0 w 2062163"/>
                <a:gd name="connsiteY1" fmla="*/ 842962 h 1357312"/>
                <a:gd name="connsiteX2" fmla="*/ 1728788 w 2062163"/>
                <a:gd name="connsiteY2" fmla="*/ 1343025 h 1357312"/>
                <a:gd name="connsiteX3" fmla="*/ 1795463 w 2062163"/>
                <a:gd name="connsiteY3" fmla="*/ 1357312 h 1357312"/>
                <a:gd name="connsiteX4" fmla="*/ 2062163 w 2062163"/>
                <a:gd name="connsiteY4" fmla="*/ 323850 h 1357312"/>
                <a:gd name="connsiteX5" fmla="*/ 314325 w 2062163"/>
                <a:gd name="connsiteY5" fmla="*/ 0 h 135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62163" h="1357312">
                  <a:moveTo>
                    <a:pt x="314325" y="0"/>
                  </a:moveTo>
                  <a:lnTo>
                    <a:pt x="0" y="842962"/>
                  </a:lnTo>
                  <a:lnTo>
                    <a:pt x="1728788" y="1343025"/>
                  </a:lnTo>
                  <a:lnTo>
                    <a:pt x="1795463" y="1357312"/>
                  </a:lnTo>
                  <a:lnTo>
                    <a:pt x="2062163" y="323850"/>
                  </a:lnTo>
                  <a:lnTo>
                    <a:pt x="314325" y="0"/>
                  </a:lnTo>
                  <a:close/>
                </a:path>
              </a:pathLst>
            </a:custGeom>
            <a:solidFill>
              <a:srgbClr val="92D050">
                <a:alpha val="4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6739174" y="2924944"/>
              <a:ext cx="5691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1200" b="1" dirty="0" smtClean="0">
                  <a:solidFill>
                    <a:srgbClr val="D0EBB3"/>
                  </a:solidFill>
                </a:rPr>
                <a:t>Jardin</a:t>
              </a:r>
              <a:endParaRPr lang="fr-BE" sz="1200" b="1" dirty="0">
                <a:solidFill>
                  <a:srgbClr val="D0EBB3"/>
                </a:solidFill>
              </a:endParaRPr>
            </a:p>
          </p:txBody>
        </p:sp>
      </p:grpSp>
      <p:sp>
        <p:nvSpPr>
          <p:cNvPr id="32" name="Forme libre 31"/>
          <p:cNvSpPr/>
          <p:nvPr/>
        </p:nvSpPr>
        <p:spPr>
          <a:xfrm>
            <a:off x="4215161" y="2386361"/>
            <a:ext cx="591015" cy="591015"/>
          </a:xfrm>
          <a:custGeom>
            <a:avLst/>
            <a:gdLst>
              <a:gd name="connsiteX0" fmla="*/ 122663 w 591015"/>
              <a:gd name="connsiteY0" fmla="*/ 0 h 591015"/>
              <a:gd name="connsiteX1" fmla="*/ 0 w 591015"/>
              <a:gd name="connsiteY1" fmla="*/ 379141 h 591015"/>
              <a:gd name="connsiteX2" fmla="*/ 591015 w 591015"/>
              <a:gd name="connsiteY2" fmla="*/ 591015 h 591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015" h="591015">
                <a:moveTo>
                  <a:pt x="122663" y="0"/>
                </a:moveTo>
                <a:lnTo>
                  <a:pt x="0" y="379141"/>
                </a:lnTo>
                <a:lnTo>
                  <a:pt x="591015" y="591015"/>
                </a:lnTo>
              </a:path>
            </a:pathLst>
          </a:custGeom>
          <a:ln w="76200">
            <a:solidFill>
              <a:srgbClr val="FF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Forme libre 32"/>
          <p:cNvSpPr/>
          <p:nvPr/>
        </p:nvSpPr>
        <p:spPr>
          <a:xfrm>
            <a:off x="6099717" y="2497873"/>
            <a:ext cx="122663" cy="312234"/>
          </a:xfrm>
          <a:custGeom>
            <a:avLst/>
            <a:gdLst>
              <a:gd name="connsiteX0" fmla="*/ 0 w 122663"/>
              <a:gd name="connsiteY0" fmla="*/ 312234 h 312234"/>
              <a:gd name="connsiteX1" fmla="*/ 122663 w 122663"/>
              <a:gd name="connsiteY1" fmla="*/ 0 h 312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2663" h="312234">
                <a:moveTo>
                  <a:pt x="0" y="312234"/>
                </a:moveTo>
                <a:lnTo>
                  <a:pt x="122663" y="0"/>
                </a:lnTo>
              </a:path>
            </a:pathLst>
          </a:custGeom>
          <a:ln w="76200">
            <a:solidFill>
              <a:srgbClr val="FF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Forme libre 34"/>
          <p:cNvSpPr/>
          <p:nvPr/>
        </p:nvSpPr>
        <p:spPr>
          <a:xfrm>
            <a:off x="7734300" y="2828925"/>
            <a:ext cx="285750" cy="1123950"/>
          </a:xfrm>
          <a:custGeom>
            <a:avLst/>
            <a:gdLst>
              <a:gd name="connsiteX0" fmla="*/ 0 w 285750"/>
              <a:gd name="connsiteY0" fmla="*/ 1123950 h 1123950"/>
              <a:gd name="connsiteX1" fmla="*/ 285750 w 285750"/>
              <a:gd name="connsiteY1" fmla="*/ 0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750" h="1123950">
                <a:moveTo>
                  <a:pt x="0" y="1123950"/>
                </a:moveTo>
                <a:lnTo>
                  <a:pt x="285750" y="0"/>
                </a:lnTo>
              </a:path>
            </a:pathLst>
          </a:cu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28" name="Groupe 27"/>
          <p:cNvGrpSpPr/>
          <p:nvPr/>
        </p:nvGrpSpPr>
        <p:grpSpPr>
          <a:xfrm>
            <a:off x="107504" y="1772816"/>
            <a:ext cx="3888432" cy="4968552"/>
            <a:chOff x="107504" y="1772816"/>
            <a:chExt cx="3888432" cy="4968552"/>
          </a:xfrm>
        </p:grpSpPr>
        <p:sp>
          <p:nvSpPr>
            <p:cNvPr id="23" name="Rectangle 22"/>
            <p:cNvSpPr/>
            <p:nvPr/>
          </p:nvSpPr>
          <p:spPr>
            <a:xfrm>
              <a:off x="107504" y="1772816"/>
              <a:ext cx="3888432" cy="49685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grpSp>
          <p:nvGrpSpPr>
            <p:cNvPr id="27" name="Groupe 26"/>
            <p:cNvGrpSpPr/>
            <p:nvPr/>
          </p:nvGrpSpPr>
          <p:grpSpPr>
            <a:xfrm>
              <a:off x="179512" y="1844825"/>
              <a:ext cx="3626929" cy="4824536"/>
              <a:chOff x="179512" y="1844825"/>
              <a:chExt cx="3626929" cy="4824536"/>
            </a:xfrm>
          </p:grpSpPr>
          <p:pic>
            <p:nvPicPr>
              <p:cNvPr id="25" name="Image 24" descr="Photo - CONT9 - Confluent enneigé - Dandoy 'Couleurs' - détail - Light.jpg"/>
              <p:cNvPicPr>
                <a:picLocks noChangeAspect="1"/>
              </p:cNvPicPr>
              <p:nvPr/>
            </p:nvPicPr>
            <p:blipFill>
              <a:blip r:embed="rId3" cstate="print"/>
              <a:srcRect l="9005" t="11851" r="38549" b="494"/>
              <a:stretch>
                <a:fillRect/>
              </a:stretch>
            </p:blipFill>
            <p:spPr>
              <a:xfrm>
                <a:off x="179512" y="1844825"/>
                <a:ext cx="3626929" cy="4824536"/>
              </a:xfrm>
              <a:prstGeom prst="rect">
                <a:avLst/>
              </a:prstGeom>
            </p:spPr>
          </p:pic>
          <p:sp>
            <p:nvSpPr>
              <p:cNvPr id="26" name="ZoneTexte 25"/>
              <p:cNvSpPr txBox="1"/>
              <p:nvPr/>
            </p:nvSpPr>
            <p:spPr>
              <a:xfrm>
                <a:off x="1475656" y="6253862"/>
                <a:ext cx="2300630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BE" sz="1100" dirty="0" smtClean="0"/>
                  <a:t>A. </a:t>
                </a:r>
                <a:r>
                  <a:rPr lang="fr-BE" sz="1100" dirty="0" err="1" smtClean="0"/>
                  <a:t>Dandoy</a:t>
                </a:r>
                <a:r>
                  <a:rPr lang="fr-BE" sz="1100" dirty="0" smtClean="0"/>
                  <a:t>,</a:t>
                </a:r>
                <a:r>
                  <a:rPr lang="fr-BE" sz="1100" i="1" dirty="0" smtClean="0"/>
                  <a:t> Le confluent sous la neige</a:t>
                </a:r>
              </a:p>
              <a:p>
                <a:pPr algn="r"/>
                <a:r>
                  <a:rPr lang="fr-BE" sz="1000" dirty="0" smtClean="0"/>
                  <a:t>Plaque photographique, non datée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5" name="ZoneTexte 14"/>
          <p:cNvSpPr txBox="1"/>
          <p:nvPr/>
        </p:nvSpPr>
        <p:spPr>
          <a:xfrm rot="789077">
            <a:off x="4871025" y="3956596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Placette de Grognon</a:t>
            </a:r>
            <a:endParaRPr lang="fr-BE" sz="1600" b="1" dirty="0"/>
          </a:p>
        </p:txBody>
      </p:sp>
      <p:sp>
        <p:nvSpPr>
          <p:cNvPr id="24" name="Forme libre 23"/>
          <p:cNvSpPr/>
          <p:nvPr/>
        </p:nvSpPr>
        <p:spPr>
          <a:xfrm>
            <a:off x="7734300" y="2828925"/>
            <a:ext cx="285750" cy="1123950"/>
          </a:xfrm>
          <a:custGeom>
            <a:avLst/>
            <a:gdLst>
              <a:gd name="connsiteX0" fmla="*/ 0 w 285750"/>
              <a:gd name="connsiteY0" fmla="*/ 1123950 h 1123950"/>
              <a:gd name="connsiteX1" fmla="*/ 285750 w 285750"/>
              <a:gd name="connsiteY1" fmla="*/ 0 h 11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5750" h="1123950">
                <a:moveTo>
                  <a:pt x="0" y="1123950"/>
                </a:moveTo>
                <a:lnTo>
                  <a:pt x="285750" y="0"/>
                </a:lnTo>
              </a:path>
            </a:pathLst>
          </a:cu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2" name="Groupe 30"/>
          <p:cNvGrpSpPr/>
          <p:nvPr/>
        </p:nvGrpSpPr>
        <p:grpSpPr>
          <a:xfrm>
            <a:off x="7277100" y="4638675"/>
            <a:ext cx="276225" cy="1485900"/>
            <a:chOff x="7277100" y="4638675"/>
            <a:chExt cx="276225" cy="1485900"/>
          </a:xfrm>
        </p:grpSpPr>
        <p:sp>
          <p:nvSpPr>
            <p:cNvPr id="25" name="Forme libre 24"/>
            <p:cNvSpPr/>
            <p:nvPr/>
          </p:nvSpPr>
          <p:spPr>
            <a:xfrm>
              <a:off x="7467600" y="4638675"/>
              <a:ext cx="85725" cy="495300"/>
            </a:xfrm>
            <a:custGeom>
              <a:avLst/>
              <a:gdLst>
                <a:gd name="connsiteX0" fmla="*/ 85725 w 85725"/>
                <a:gd name="connsiteY0" fmla="*/ 0 h 495300"/>
                <a:gd name="connsiteX1" fmla="*/ 0 w 85725"/>
                <a:gd name="connsiteY1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725" h="495300">
                  <a:moveTo>
                    <a:pt x="85725" y="0"/>
                  </a:moveTo>
                  <a:lnTo>
                    <a:pt x="0" y="495300"/>
                  </a:lnTo>
                </a:path>
              </a:pathLst>
            </a:cu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7277100" y="5591175"/>
              <a:ext cx="104775" cy="533400"/>
            </a:xfrm>
            <a:custGeom>
              <a:avLst/>
              <a:gdLst>
                <a:gd name="connsiteX0" fmla="*/ 104775 w 104775"/>
                <a:gd name="connsiteY0" fmla="*/ 0 h 533400"/>
                <a:gd name="connsiteX1" fmla="*/ 0 w 104775"/>
                <a:gd name="connsiteY1" fmla="*/ 5334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533400">
                  <a:moveTo>
                    <a:pt x="104775" y="0"/>
                  </a:moveTo>
                  <a:lnTo>
                    <a:pt x="0" y="533400"/>
                  </a:lnTo>
                </a:path>
              </a:pathLst>
            </a:cu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22" name="Forme libre 21"/>
          <p:cNvSpPr/>
          <p:nvPr/>
        </p:nvSpPr>
        <p:spPr>
          <a:xfrm>
            <a:off x="7436644" y="3857625"/>
            <a:ext cx="397669" cy="288131"/>
          </a:xfrm>
          <a:custGeom>
            <a:avLst/>
            <a:gdLst>
              <a:gd name="connsiteX0" fmla="*/ 0 w 397669"/>
              <a:gd name="connsiteY0" fmla="*/ 173831 h 288131"/>
              <a:gd name="connsiteX1" fmla="*/ 40481 w 397669"/>
              <a:gd name="connsiteY1" fmla="*/ 19050 h 288131"/>
              <a:gd name="connsiteX2" fmla="*/ 278606 w 397669"/>
              <a:gd name="connsiteY2" fmla="*/ 83344 h 288131"/>
              <a:gd name="connsiteX3" fmla="*/ 295275 w 397669"/>
              <a:gd name="connsiteY3" fmla="*/ 0 h 288131"/>
              <a:gd name="connsiteX4" fmla="*/ 397669 w 397669"/>
              <a:gd name="connsiteY4" fmla="*/ 23813 h 288131"/>
              <a:gd name="connsiteX5" fmla="*/ 316706 w 397669"/>
              <a:gd name="connsiteY5" fmla="*/ 288131 h 288131"/>
              <a:gd name="connsiteX6" fmla="*/ 0 w 397669"/>
              <a:gd name="connsiteY6" fmla="*/ 173831 h 288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7669" h="288131">
                <a:moveTo>
                  <a:pt x="0" y="173831"/>
                </a:moveTo>
                <a:lnTo>
                  <a:pt x="40481" y="19050"/>
                </a:lnTo>
                <a:lnTo>
                  <a:pt x="278606" y="83344"/>
                </a:lnTo>
                <a:lnTo>
                  <a:pt x="295275" y="0"/>
                </a:lnTo>
                <a:lnTo>
                  <a:pt x="397669" y="23813"/>
                </a:lnTo>
                <a:lnTo>
                  <a:pt x="316706" y="288131"/>
                </a:lnTo>
                <a:lnTo>
                  <a:pt x="0" y="17383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Forme libre 22"/>
          <p:cNvSpPr/>
          <p:nvPr/>
        </p:nvSpPr>
        <p:spPr>
          <a:xfrm>
            <a:off x="7389019" y="4502944"/>
            <a:ext cx="283369" cy="240506"/>
          </a:xfrm>
          <a:custGeom>
            <a:avLst/>
            <a:gdLst>
              <a:gd name="connsiteX0" fmla="*/ 0 w 283369"/>
              <a:gd name="connsiteY0" fmla="*/ 0 h 240506"/>
              <a:gd name="connsiteX1" fmla="*/ 283369 w 283369"/>
              <a:gd name="connsiteY1" fmla="*/ 26194 h 240506"/>
              <a:gd name="connsiteX2" fmla="*/ 257175 w 283369"/>
              <a:gd name="connsiteY2" fmla="*/ 240506 h 240506"/>
              <a:gd name="connsiteX3" fmla="*/ 145256 w 283369"/>
              <a:gd name="connsiteY3" fmla="*/ 240506 h 240506"/>
              <a:gd name="connsiteX4" fmla="*/ 152400 w 283369"/>
              <a:gd name="connsiteY4" fmla="*/ 161925 h 240506"/>
              <a:gd name="connsiteX5" fmla="*/ 33337 w 283369"/>
              <a:gd name="connsiteY5" fmla="*/ 157162 h 240506"/>
              <a:gd name="connsiteX6" fmla="*/ 0 w 283369"/>
              <a:gd name="connsiteY6" fmla="*/ 0 h 240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369" h="240506">
                <a:moveTo>
                  <a:pt x="0" y="0"/>
                </a:moveTo>
                <a:lnTo>
                  <a:pt x="283369" y="26194"/>
                </a:lnTo>
                <a:lnTo>
                  <a:pt x="257175" y="240506"/>
                </a:lnTo>
                <a:lnTo>
                  <a:pt x="145256" y="240506"/>
                </a:lnTo>
                <a:lnTo>
                  <a:pt x="152400" y="161925"/>
                </a:lnTo>
                <a:lnTo>
                  <a:pt x="33337" y="15716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ZoneTexte 29"/>
          <p:cNvSpPr txBox="1"/>
          <p:nvPr/>
        </p:nvSpPr>
        <p:spPr>
          <a:xfrm rot="845970">
            <a:off x="7178172" y="4219750"/>
            <a:ext cx="1318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b="1" dirty="0" smtClean="0">
                <a:solidFill>
                  <a:schemeClr val="bg1"/>
                </a:solidFill>
              </a:rPr>
              <a:t>Porte de Grognon</a:t>
            </a:r>
            <a:endParaRPr lang="fr-B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-11391" y="62701"/>
            <a:ext cx="9144000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0488"/>
            <a:r>
              <a:rPr lang="fr-FR" sz="2400" dirty="0" smtClean="0"/>
              <a:t>Cinq projets pour la Confluence </a:t>
            </a:r>
            <a:endParaRPr lang="fr-FR" sz="2400" dirty="0"/>
          </a:p>
        </p:txBody>
      </p:sp>
      <p:grpSp>
        <p:nvGrpSpPr>
          <p:cNvPr id="12293" name="Groupe 12292"/>
          <p:cNvGrpSpPr/>
          <p:nvPr/>
        </p:nvGrpSpPr>
        <p:grpSpPr>
          <a:xfrm>
            <a:off x="0" y="1371600"/>
            <a:ext cx="9144000" cy="5486400"/>
            <a:chOff x="8693" y="1123320"/>
            <a:chExt cx="9144000" cy="54864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3" y="1123320"/>
              <a:ext cx="9144000" cy="5486400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2843808" y="1913052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solidFill>
                    <a:schemeClr val="bg1"/>
                  </a:solidFill>
                </a:rPr>
                <a:t>Voiries</a:t>
              </a:r>
              <a:endParaRPr lang="fr-BE" dirty="0">
                <a:solidFill>
                  <a:schemeClr val="bg1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5499321" y="2855165"/>
              <a:ext cx="144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solidFill>
                    <a:schemeClr val="bg1"/>
                  </a:solidFill>
                </a:rPr>
                <a:t>Port numérique</a:t>
              </a:r>
              <a:endParaRPr lang="fr-BE" dirty="0">
                <a:solidFill>
                  <a:schemeClr val="bg1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552497" y="5661248"/>
              <a:ext cx="10081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solidFill>
                    <a:schemeClr val="bg1"/>
                  </a:solidFill>
                </a:rPr>
                <a:t>Parking</a:t>
              </a:r>
              <a:endParaRPr lang="fr-BE" dirty="0">
                <a:solidFill>
                  <a:schemeClr val="bg1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683867" y="3466266"/>
              <a:ext cx="14224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solidFill>
                    <a:schemeClr val="bg1"/>
                  </a:solidFill>
                </a:rPr>
                <a:t>Passerelle</a:t>
              </a:r>
              <a:endParaRPr lang="fr-BE" dirty="0">
                <a:solidFill>
                  <a:schemeClr val="bg1"/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103558" y="2347328"/>
              <a:ext cx="1563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dirty="0" smtClean="0">
                  <a:solidFill>
                    <a:schemeClr val="bg1"/>
                  </a:solidFill>
                </a:rPr>
                <a:t>Esplanade</a:t>
              </a:r>
              <a:endParaRPr lang="fr-BE" dirty="0">
                <a:solidFill>
                  <a:schemeClr val="bg1"/>
                </a:solidFill>
              </a:endParaRPr>
            </a:p>
          </p:txBody>
        </p:sp>
        <p:cxnSp>
          <p:nvCxnSpPr>
            <p:cNvPr id="16" name="Connecteur droit avec flèche 15"/>
            <p:cNvCxnSpPr/>
            <p:nvPr/>
          </p:nvCxnSpPr>
          <p:spPr>
            <a:xfrm>
              <a:off x="3196009" y="2282384"/>
              <a:ext cx="125099" cy="826694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flipH="1" flipV="1">
              <a:off x="3347864" y="4799536"/>
              <a:ext cx="465279" cy="861712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>
              <a:off x="1187624" y="3901969"/>
              <a:ext cx="288032" cy="1328423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avec flèche 21"/>
            <p:cNvCxnSpPr/>
            <p:nvPr/>
          </p:nvCxnSpPr>
          <p:spPr>
            <a:xfrm flipH="1">
              <a:off x="4056553" y="2742281"/>
              <a:ext cx="524141" cy="1124239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/>
            <p:cNvCxnSpPr/>
            <p:nvPr/>
          </p:nvCxnSpPr>
          <p:spPr>
            <a:xfrm>
              <a:off x="6209598" y="3650932"/>
              <a:ext cx="234610" cy="91766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78073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orme libre 9"/>
          <p:cNvSpPr/>
          <p:nvPr/>
        </p:nvSpPr>
        <p:spPr>
          <a:xfrm>
            <a:off x="178420" y="2520176"/>
            <a:ext cx="8787160" cy="4025590"/>
          </a:xfrm>
          <a:custGeom>
            <a:avLst/>
            <a:gdLst>
              <a:gd name="connsiteX0" fmla="*/ 211873 w 8787160"/>
              <a:gd name="connsiteY0" fmla="*/ 211873 h 4025590"/>
              <a:gd name="connsiteX1" fmla="*/ 1594624 w 8787160"/>
              <a:gd name="connsiteY1" fmla="*/ 89209 h 4025590"/>
              <a:gd name="connsiteX2" fmla="*/ 2676292 w 8787160"/>
              <a:gd name="connsiteY2" fmla="*/ 0 h 4025590"/>
              <a:gd name="connsiteX3" fmla="*/ 3267307 w 8787160"/>
              <a:gd name="connsiteY3" fmla="*/ 11151 h 4025590"/>
              <a:gd name="connsiteX4" fmla="*/ 3657600 w 8787160"/>
              <a:gd name="connsiteY4" fmla="*/ 89209 h 4025590"/>
              <a:gd name="connsiteX5" fmla="*/ 4382429 w 8787160"/>
              <a:gd name="connsiteY5" fmla="*/ 356839 h 4025590"/>
              <a:gd name="connsiteX6" fmla="*/ 4795024 w 8787160"/>
              <a:gd name="connsiteY6" fmla="*/ 557561 h 4025590"/>
              <a:gd name="connsiteX7" fmla="*/ 5274526 w 8787160"/>
              <a:gd name="connsiteY7" fmla="*/ 758283 h 4025590"/>
              <a:gd name="connsiteX8" fmla="*/ 6233531 w 8787160"/>
              <a:gd name="connsiteY8" fmla="*/ 1081668 h 4025590"/>
              <a:gd name="connsiteX9" fmla="*/ 7895063 w 8787160"/>
              <a:gd name="connsiteY9" fmla="*/ 1538868 h 4025590"/>
              <a:gd name="connsiteX10" fmla="*/ 8776009 w 8787160"/>
              <a:gd name="connsiteY10" fmla="*/ 1784195 h 4025590"/>
              <a:gd name="connsiteX11" fmla="*/ 8787160 w 8787160"/>
              <a:gd name="connsiteY11" fmla="*/ 3356517 h 4025590"/>
              <a:gd name="connsiteX12" fmla="*/ 8508380 w 8787160"/>
              <a:gd name="connsiteY12" fmla="*/ 3033131 h 4025590"/>
              <a:gd name="connsiteX13" fmla="*/ 6467707 w 8787160"/>
              <a:gd name="connsiteY13" fmla="*/ 2319453 h 4025590"/>
              <a:gd name="connsiteX14" fmla="*/ 4728117 w 8787160"/>
              <a:gd name="connsiteY14" fmla="*/ 2230244 h 4025590"/>
              <a:gd name="connsiteX15" fmla="*/ 2051824 w 8787160"/>
              <a:gd name="connsiteY15" fmla="*/ 3914078 h 4025590"/>
              <a:gd name="connsiteX16" fmla="*/ 379141 w 8787160"/>
              <a:gd name="connsiteY16" fmla="*/ 4025590 h 4025590"/>
              <a:gd name="connsiteX17" fmla="*/ 189570 w 8787160"/>
              <a:gd name="connsiteY17" fmla="*/ 3969834 h 4025590"/>
              <a:gd name="connsiteX18" fmla="*/ 111512 w 8787160"/>
              <a:gd name="connsiteY18" fmla="*/ 3858322 h 4025590"/>
              <a:gd name="connsiteX19" fmla="*/ 66907 w 8787160"/>
              <a:gd name="connsiteY19" fmla="*/ 3635297 h 4025590"/>
              <a:gd name="connsiteX20" fmla="*/ 22302 w 8787160"/>
              <a:gd name="connsiteY20" fmla="*/ 3490331 h 4025590"/>
              <a:gd name="connsiteX21" fmla="*/ 936702 w 8787160"/>
              <a:gd name="connsiteY21" fmla="*/ 3055434 h 4025590"/>
              <a:gd name="connsiteX22" fmla="*/ 1237785 w 8787160"/>
              <a:gd name="connsiteY22" fmla="*/ 3579541 h 4025590"/>
              <a:gd name="connsiteX23" fmla="*/ 2798956 w 8787160"/>
              <a:gd name="connsiteY23" fmla="*/ 2620536 h 4025590"/>
              <a:gd name="connsiteX24" fmla="*/ 3456878 w 8787160"/>
              <a:gd name="connsiteY24" fmla="*/ 2196790 h 4025590"/>
              <a:gd name="connsiteX25" fmla="*/ 4070195 w 8787160"/>
              <a:gd name="connsiteY25" fmla="*/ 1795346 h 4025590"/>
              <a:gd name="connsiteX26" fmla="*/ 4070195 w 8787160"/>
              <a:gd name="connsiteY26" fmla="*/ 1628078 h 4025590"/>
              <a:gd name="connsiteX27" fmla="*/ 3523785 w 8787160"/>
              <a:gd name="connsiteY27" fmla="*/ 535258 h 4025590"/>
              <a:gd name="connsiteX28" fmla="*/ 2910468 w 8787160"/>
              <a:gd name="connsiteY28" fmla="*/ 457200 h 4025590"/>
              <a:gd name="connsiteX29" fmla="*/ 1984917 w 8787160"/>
              <a:gd name="connsiteY29" fmla="*/ 468351 h 4025590"/>
              <a:gd name="connsiteX30" fmla="*/ 758282 w 8787160"/>
              <a:gd name="connsiteY30" fmla="*/ 568712 h 4025590"/>
              <a:gd name="connsiteX31" fmla="*/ 0 w 8787160"/>
              <a:gd name="connsiteY31" fmla="*/ 657922 h 4025590"/>
              <a:gd name="connsiteX32" fmla="*/ 11151 w 8787160"/>
              <a:gd name="connsiteY32" fmla="*/ 412595 h 4025590"/>
              <a:gd name="connsiteX33" fmla="*/ 211873 w 8787160"/>
              <a:gd name="connsiteY33" fmla="*/ 211873 h 402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787160" h="4025590">
                <a:moveTo>
                  <a:pt x="211873" y="211873"/>
                </a:moveTo>
                <a:lnTo>
                  <a:pt x="1594624" y="89209"/>
                </a:lnTo>
                <a:lnTo>
                  <a:pt x="2676292" y="0"/>
                </a:lnTo>
                <a:lnTo>
                  <a:pt x="3267307" y="11151"/>
                </a:lnTo>
                <a:lnTo>
                  <a:pt x="3657600" y="89209"/>
                </a:lnTo>
                <a:lnTo>
                  <a:pt x="4382429" y="356839"/>
                </a:lnTo>
                <a:lnTo>
                  <a:pt x="4795024" y="557561"/>
                </a:lnTo>
                <a:lnTo>
                  <a:pt x="5274526" y="758283"/>
                </a:lnTo>
                <a:lnTo>
                  <a:pt x="6233531" y="1081668"/>
                </a:lnTo>
                <a:lnTo>
                  <a:pt x="7895063" y="1538868"/>
                </a:lnTo>
                <a:lnTo>
                  <a:pt x="8776009" y="1784195"/>
                </a:lnTo>
                <a:lnTo>
                  <a:pt x="8787160" y="3356517"/>
                </a:lnTo>
                <a:lnTo>
                  <a:pt x="8508380" y="3033131"/>
                </a:lnTo>
                <a:lnTo>
                  <a:pt x="6467707" y="2319453"/>
                </a:lnTo>
                <a:lnTo>
                  <a:pt x="4728117" y="2230244"/>
                </a:lnTo>
                <a:lnTo>
                  <a:pt x="2051824" y="3914078"/>
                </a:lnTo>
                <a:lnTo>
                  <a:pt x="379141" y="4025590"/>
                </a:lnTo>
                <a:lnTo>
                  <a:pt x="189570" y="3969834"/>
                </a:lnTo>
                <a:lnTo>
                  <a:pt x="111512" y="3858322"/>
                </a:lnTo>
                <a:lnTo>
                  <a:pt x="66907" y="3635297"/>
                </a:lnTo>
                <a:lnTo>
                  <a:pt x="22302" y="3490331"/>
                </a:lnTo>
                <a:lnTo>
                  <a:pt x="936702" y="3055434"/>
                </a:lnTo>
                <a:lnTo>
                  <a:pt x="1237785" y="3579541"/>
                </a:lnTo>
                <a:lnTo>
                  <a:pt x="2798956" y="2620536"/>
                </a:lnTo>
                <a:lnTo>
                  <a:pt x="3456878" y="2196790"/>
                </a:lnTo>
                <a:lnTo>
                  <a:pt x="4070195" y="1795346"/>
                </a:lnTo>
                <a:lnTo>
                  <a:pt x="4070195" y="1628078"/>
                </a:lnTo>
                <a:lnTo>
                  <a:pt x="3523785" y="535258"/>
                </a:lnTo>
                <a:lnTo>
                  <a:pt x="2910468" y="457200"/>
                </a:lnTo>
                <a:lnTo>
                  <a:pt x="1984917" y="468351"/>
                </a:lnTo>
                <a:lnTo>
                  <a:pt x="758282" y="568712"/>
                </a:lnTo>
                <a:lnTo>
                  <a:pt x="0" y="657922"/>
                </a:lnTo>
                <a:lnTo>
                  <a:pt x="11151" y="412595"/>
                </a:lnTo>
                <a:lnTo>
                  <a:pt x="211873" y="211873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de Grognon</a:t>
            </a:r>
            <a:endParaRPr lang="fr-BE" sz="1600" b="1" dirty="0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5" name="ZoneTexte 14"/>
          <p:cNvSpPr txBox="1"/>
          <p:nvPr/>
        </p:nvSpPr>
        <p:spPr>
          <a:xfrm rot="789077">
            <a:off x="4871025" y="3956596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Placette de Grognon</a:t>
            </a:r>
            <a:endParaRPr lang="fr-BE" sz="1600" b="1" dirty="0"/>
          </a:p>
        </p:txBody>
      </p:sp>
      <p:grpSp>
        <p:nvGrpSpPr>
          <p:cNvPr id="2" name="Groupe 27"/>
          <p:cNvGrpSpPr/>
          <p:nvPr/>
        </p:nvGrpSpPr>
        <p:grpSpPr>
          <a:xfrm>
            <a:off x="7277100" y="2828925"/>
            <a:ext cx="742950" cy="3295650"/>
            <a:chOff x="7277100" y="2828925"/>
            <a:chExt cx="742950" cy="3295650"/>
          </a:xfrm>
        </p:grpSpPr>
        <p:sp>
          <p:nvSpPr>
            <p:cNvPr id="24" name="Forme libre 23"/>
            <p:cNvSpPr/>
            <p:nvPr/>
          </p:nvSpPr>
          <p:spPr>
            <a:xfrm>
              <a:off x="7734300" y="2828925"/>
              <a:ext cx="285750" cy="1123950"/>
            </a:xfrm>
            <a:custGeom>
              <a:avLst/>
              <a:gdLst>
                <a:gd name="connsiteX0" fmla="*/ 0 w 285750"/>
                <a:gd name="connsiteY0" fmla="*/ 1123950 h 1123950"/>
                <a:gd name="connsiteX1" fmla="*/ 285750 w 285750"/>
                <a:gd name="connsiteY1" fmla="*/ 0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0" h="1123950">
                  <a:moveTo>
                    <a:pt x="0" y="1123950"/>
                  </a:moveTo>
                  <a:lnTo>
                    <a:pt x="285750" y="0"/>
                  </a:lnTo>
                </a:path>
              </a:pathLst>
            </a:cu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7467600" y="4638675"/>
              <a:ext cx="85725" cy="495300"/>
            </a:xfrm>
            <a:custGeom>
              <a:avLst/>
              <a:gdLst>
                <a:gd name="connsiteX0" fmla="*/ 85725 w 85725"/>
                <a:gd name="connsiteY0" fmla="*/ 0 h 495300"/>
                <a:gd name="connsiteX1" fmla="*/ 0 w 85725"/>
                <a:gd name="connsiteY1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725" h="495300">
                  <a:moveTo>
                    <a:pt x="85725" y="0"/>
                  </a:moveTo>
                  <a:lnTo>
                    <a:pt x="0" y="495300"/>
                  </a:lnTo>
                </a:path>
              </a:pathLst>
            </a:cu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7277100" y="5591175"/>
              <a:ext cx="104775" cy="533400"/>
            </a:xfrm>
            <a:custGeom>
              <a:avLst/>
              <a:gdLst>
                <a:gd name="connsiteX0" fmla="*/ 104775 w 104775"/>
                <a:gd name="connsiteY0" fmla="*/ 0 h 533400"/>
                <a:gd name="connsiteX1" fmla="*/ 0 w 104775"/>
                <a:gd name="connsiteY1" fmla="*/ 53340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533400">
                  <a:moveTo>
                    <a:pt x="104775" y="0"/>
                  </a:moveTo>
                  <a:lnTo>
                    <a:pt x="0" y="533400"/>
                  </a:lnTo>
                </a:path>
              </a:pathLst>
            </a:cu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3" name="Groupe 26"/>
          <p:cNvGrpSpPr/>
          <p:nvPr/>
        </p:nvGrpSpPr>
        <p:grpSpPr>
          <a:xfrm>
            <a:off x="7389019" y="3857625"/>
            <a:ext cx="445294" cy="885825"/>
            <a:chOff x="7389019" y="3857625"/>
            <a:chExt cx="445294" cy="885825"/>
          </a:xfrm>
          <a:solidFill>
            <a:schemeClr val="bg1">
              <a:lumMod val="65000"/>
            </a:schemeClr>
          </a:solidFill>
        </p:grpSpPr>
        <p:sp>
          <p:nvSpPr>
            <p:cNvPr id="22" name="Forme libre 21"/>
            <p:cNvSpPr/>
            <p:nvPr/>
          </p:nvSpPr>
          <p:spPr>
            <a:xfrm>
              <a:off x="7436644" y="3857625"/>
              <a:ext cx="397669" cy="288131"/>
            </a:xfrm>
            <a:custGeom>
              <a:avLst/>
              <a:gdLst>
                <a:gd name="connsiteX0" fmla="*/ 0 w 397669"/>
                <a:gd name="connsiteY0" fmla="*/ 173831 h 288131"/>
                <a:gd name="connsiteX1" fmla="*/ 40481 w 397669"/>
                <a:gd name="connsiteY1" fmla="*/ 19050 h 288131"/>
                <a:gd name="connsiteX2" fmla="*/ 278606 w 397669"/>
                <a:gd name="connsiteY2" fmla="*/ 83344 h 288131"/>
                <a:gd name="connsiteX3" fmla="*/ 295275 w 397669"/>
                <a:gd name="connsiteY3" fmla="*/ 0 h 288131"/>
                <a:gd name="connsiteX4" fmla="*/ 397669 w 397669"/>
                <a:gd name="connsiteY4" fmla="*/ 23813 h 288131"/>
                <a:gd name="connsiteX5" fmla="*/ 316706 w 397669"/>
                <a:gd name="connsiteY5" fmla="*/ 288131 h 288131"/>
                <a:gd name="connsiteX6" fmla="*/ 0 w 397669"/>
                <a:gd name="connsiteY6" fmla="*/ 173831 h 28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7669" h="288131">
                  <a:moveTo>
                    <a:pt x="0" y="173831"/>
                  </a:moveTo>
                  <a:lnTo>
                    <a:pt x="40481" y="19050"/>
                  </a:lnTo>
                  <a:lnTo>
                    <a:pt x="278606" y="83344"/>
                  </a:lnTo>
                  <a:lnTo>
                    <a:pt x="295275" y="0"/>
                  </a:lnTo>
                  <a:lnTo>
                    <a:pt x="397669" y="23813"/>
                  </a:lnTo>
                  <a:lnTo>
                    <a:pt x="316706" y="288131"/>
                  </a:lnTo>
                  <a:lnTo>
                    <a:pt x="0" y="173831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7389019" y="4502944"/>
              <a:ext cx="283369" cy="240506"/>
            </a:xfrm>
            <a:custGeom>
              <a:avLst/>
              <a:gdLst>
                <a:gd name="connsiteX0" fmla="*/ 0 w 283369"/>
                <a:gd name="connsiteY0" fmla="*/ 0 h 240506"/>
                <a:gd name="connsiteX1" fmla="*/ 283369 w 283369"/>
                <a:gd name="connsiteY1" fmla="*/ 26194 h 240506"/>
                <a:gd name="connsiteX2" fmla="*/ 257175 w 283369"/>
                <a:gd name="connsiteY2" fmla="*/ 240506 h 240506"/>
                <a:gd name="connsiteX3" fmla="*/ 145256 w 283369"/>
                <a:gd name="connsiteY3" fmla="*/ 240506 h 240506"/>
                <a:gd name="connsiteX4" fmla="*/ 152400 w 283369"/>
                <a:gd name="connsiteY4" fmla="*/ 161925 h 240506"/>
                <a:gd name="connsiteX5" fmla="*/ 33337 w 283369"/>
                <a:gd name="connsiteY5" fmla="*/ 157162 h 240506"/>
                <a:gd name="connsiteX6" fmla="*/ 0 w 283369"/>
                <a:gd name="connsiteY6" fmla="*/ 0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3369" h="240506">
                  <a:moveTo>
                    <a:pt x="0" y="0"/>
                  </a:moveTo>
                  <a:lnTo>
                    <a:pt x="283369" y="26194"/>
                  </a:lnTo>
                  <a:lnTo>
                    <a:pt x="257175" y="240506"/>
                  </a:lnTo>
                  <a:lnTo>
                    <a:pt x="145256" y="240506"/>
                  </a:lnTo>
                  <a:lnTo>
                    <a:pt x="152400" y="161925"/>
                  </a:lnTo>
                  <a:lnTo>
                    <a:pt x="33337" y="15716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30" name="ZoneTexte 29"/>
          <p:cNvSpPr txBox="1"/>
          <p:nvPr/>
        </p:nvSpPr>
        <p:spPr>
          <a:xfrm rot="845970">
            <a:off x="7178172" y="4219750"/>
            <a:ext cx="13181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b="1" dirty="0" smtClean="0">
                <a:solidFill>
                  <a:schemeClr val="bg1"/>
                </a:solidFill>
              </a:rPr>
              <a:t>Porte de Grognon</a:t>
            </a:r>
            <a:endParaRPr lang="fr-BE" sz="1200" b="1" dirty="0">
              <a:solidFill>
                <a:schemeClr val="bg1"/>
              </a:solidFill>
            </a:endParaRPr>
          </a:p>
        </p:txBody>
      </p:sp>
      <p:grpSp>
        <p:nvGrpSpPr>
          <p:cNvPr id="41" name="Groupe 40"/>
          <p:cNvGrpSpPr/>
          <p:nvPr/>
        </p:nvGrpSpPr>
        <p:grpSpPr>
          <a:xfrm>
            <a:off x="107504" y="1700808"/>
            <a:ext cx="3672408" cy="5040560"/>
            <a:chOff x="107504" y="1700808"/>
            <a:chExt cx="3672408" cy="5040560"/>
          </a:xfrm>
        </p:grpSpPr>
        <p:sp>
          <p:nvSpPr>
            <p:cNvPr id="27" name="Rectangle 26"/>
            <p:cNvSpPr/>
            <p:nvPr/>
          </p:nvSpPr>
          <p:spPr>
            <a:xfrm>
              <a:off x="107504" y="1700808"/>
              <a:ext cx="3672408" cy="504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grpSp>
          <p:nvGrpSpPr>
            <p:cNvPr id="40" name="Groupe 39"/>
            <p:cNvGrpSpPr/>
            <p:nvPr/>
          </p:nvGrpSpPr>
          <p:grpSpPr>
            <a:xfrm>
              <a:off x="176013" y="1844824"/>
              <a:ext cx="3429734" cy="4824536"/>
              <a:chOff x="176013" y="1844824"/>
              <a:chExt cx="3429734" cy="4824536"/>
            </a:xfrm>
          </p:grpSpPr>
          <p:pic>
            <p:nvPicPr>
              <p:cNvPr id="31" name="Image 30" descr="GRO2 - Porte de Grognon - plan &amp; élévation D-G Bayar, 1754 - AEN - revu Light.jpg"/>
              <p:cNvPicPr>
                <a:picLocks noChangeAspect="1"/>
              </p:cNvPicPr>
              <p:nvPr/>
            </p:nvPicPr>
            <p:blipFill>
              <a:blip r:embed="rId3" cstate="print">
                <a:lum bright="-10000"/>
              </a:blip>
              <a:stretch>
                <a:fillRect/>
              </a:stretch>
            </p:blipFill>
            <p:spPr>
              <a:xfrm>
                <a:off x="179512" y="1844824"/>
                <a:ext cx="3426235" cy="4824536"/>
              </a:xfrm>
              <a:prstGeom prst="rect">
                <a:avLst/>
              </a:prstGeom>
            </p:spPr>
          </p:pic>
          <p:sp>
            <p:nvSpPr>
              <p:cNvPr id="32" name="ZoneTexte 31"/>
              <p:cNvSpPr txBox="1"/>
              <p:nvPr/>
            </p:nvSpPr>
            <p:spPr>
              <a:xfrm>
                <a:off x="176013" y="1844824"/>
                <a:ext cx="1375698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BE" sz="1100" dirty="0" smtClean="0"/>
                  <a:t>Projet de D. G. Bayar</a:t>
                </a:r>
              </a:p>
              <a:p>
                <a:r>
                  <a:rPr lang="fr-BE" sz="1100" b="1" dirty="0" smtClean="0">
                    <a:solidFill>
                      <a:schemeClr val="bg1"/>
                    </a:solidFill>
                  </a:rPr>
                  <a:t>1754</a:t>
                </a:r>
              </a:p>
              <a:p>
                <a:r>
                  <a:rPr lang="fr-BE" sz="1100" dirty="0" smtClean="0"/>
                  <a:t>(</a:t>
                </a:r>
                <a:r>
                  <a:rPr lang="fr-BE" sz="800" i="1" dirty="0" err="1" smtClean="0"/>
                  <a:t>A</a:t>
                </a:r>
                <a:r>
                  <a:rPr lang="fr-BE" sz="800" i="1" cap="all" dirty="0" err="1" smtClean="0"/>
                  <a:t>é</a:t>
                </a:r>
                <a:r>
                  <a:rPr lang="fr-BE" sz="800" i="1" dirty="0" err="1" smtClean="0"/>
                  <a:t>N</a:t>
                </a:r>
                <a:r>
                  <a:rPr lang="fr-BE" sz="800" i="1" dirty="0" smtClean="0"/>
                  <a:t>, Ville de Namur</a:t>
                </a:r>
                <a:r>
                  <a:rPr lang="fr-BE" sz="1100" dirty="0" smtClean="0"/>
                  <a:t>)</a:t>
                </a:r>
              </a:p>
            </p:txBody>
          </p:sp>
        </p:grpSp>
      </p:grpSp>
      <p:grpSp>
        <p:nvGrpSpPr>
          <p:cNvPr id="42" name="Groupe 41"/>
          <p:cNvGrpSpPr/>
          <p:nvPr/>
        </p:nvGrpSpPr>
        <p:grpSpPr>
          <a:xfrm>
            <a:off x="1207762" y="2566271"/>
            <a:ext cx="1496500" cy="358802"/>
            <a:chOff x="5889625" y="1025525"/>
            <a:chExt cx="2127250" cy="510031"/>
          </a:xfrm>
        </p:grpSpPr>
        <p:grpSp>
          <p:nvGrpSpPr>
            <p:cNvPr id="43" name="Groupe 25"/>
            <p:cNvGrpSpPr/>
            <p:nvPr/>
          </p:nvGrpSpPr>
          <p:grpSpPr>
            <a:xfrm>
              <a:off x="5943600" y="1035844"/>
              <a:ext cx="2035747" cy="499712"/>
              <a:chOff x="5943600" y="1035844"/>
              <a:chExt cx="2035747" cy="499712"/>
            </a:xfrm>
            <a:solidFill>
              <a:srgbClr val="DDDDDD">
                <a:alpha val="65098"/>
              </a:srgbClr>
            </a:solidFill>
          </p:grpSpPr>
          <p:sp>
            <p:nvSpPr>
              <p:cNvPr id="45" name="Forme libre 44"/>
              <p:cNvSpPr/>
              <p:nvPr/>
            </p:nvSpPr>
            <p:spPr>
              <a:xfrm>
                <a:off x="6984940" y="1051321"/>
                <a:ext cx="994407" cy="484235"/>
              </a:xfrm>
              <a:custGeom>
                <a:avLst/>
                <a:gdLst>
                  <a:gd name="connsiteX0" fmla="*/ 8791 w 994629"/>
                  <a:gd name="connsiteY0" fmla="*/ 3572 h 510999"/>
                  <a:gd name="connsiteX1" fmla="*/ 6410 w 994629"/>
                  <a:gd name="connsiteY1" fmla="*/ 25003 h 510999"/>
                  <a:gd name="connsiteX2" fmla="*/ 20698 w 994629"/>
                  <a:gd name="connsiteY2" fmla="*/ 29766 h 510999"/>
                  <a:gd name="connsiteX3" fmla="*/ 23079 w 994629"/>
                  <a:gd name="connsiteY3" fmla="*/ 36909 h 510999"/>
                  <a:gd name="connsiteX4" fmla="*/ 27841 w 994629"/>
                  <a:gd name="connsiteY4" fmla="*/ 44053 h 510999"/>
                  <a:gd name="connsiteX5" fmla="*/ 23079 w 994629"/>
                  <a:gd name="connsiteY5" fmla="*/ 82153 h 510999"/>
                  <a:gd name="connsiteX6" fmla="*/ 39748 w 994629"/>
                  <a:gd name="connsiteY6" fmla="*/ 79772 h 510999"/>
                  <a:gd name="connsiteX7" fmla="*/ 54035 w 994629"/>
                  <a:gd name="connsiteY7" fmla="*/ 75009 h 510999"/>
                  <a:gd name="connsiteX8" fmla="*/ 73085 w 994629"/>
                  <a:gd name="connsiteY8" fmla="*/ 77391 h 510999"/>
                  <a:gd name="connsiteX9" fmla="*/ 80229 w 994629"/>
                  <a:gd name="connsiteY9" fmla="*/ 79772 h 510999"/>
                  <a:gd name="connsiteX10" fmla="*/ 89754 w 994629"/>
                  <a:gd name="connsiteY10" fmla="*/ 82153 h 510999"/>
                  <a:gd name="connsiteX11" fmla="*/ 96898 w 994629"/>
                  <a:gd name="connsiteY11" fmla="*/ 86916 h 510999"/>
                  <a:gd name="connsiteX12" fmla="*/ 113566 w 994629"/>
                  <a:gd name="connsiteY12" fmla="*/ 91678 h 510999"/>
                  <a:gd name="connsiteX13" fmla="*/ 120710 w 994629"/>
                  <a:gd name="connsiteY13" fmla="*/ 96441 h 510999"/>
                  <a:gd name="connsiteX14" fmla="*/ 139760 w 994629"/>
                  <a:gd name="connsiteY14" fmla="*/ 98822 h 510999"/>
                  <a:gd name="connsiteX15" fmla="*/ 142141 w 994629"/>
                  <a:gd name="connsiteY15" fmla="*/ 115491 h 510999"/>
                  <a:gd name="connsiteX16" fmla="*/ 161191 w 994629"/>
                  <a:gd name="connsiteY16" fmla="*/ 117872 h 510999"/>
                  <a:gd name="connsiteX17" fmla="*/ 177860 w 994629"/>
                  <a:gd name="connsiteY17" fmla="*/ 122634 h 510999"/>
                  <a:gd name="connsiteX18" fmla="*/ 185004 w 994629"/>
                  <a:gd name="connsiteY18" fmla="*/ 127397 h 510999"/>
                  <a:gd name="connsiteX19" fmla="*/ 220723 w 994629"/>
                  <a:gd name="connsiteY19" fmla="*/ 141684 h 510999"/>
                  <a:gd name="connsiteX20" fmla="*/ 215960 w 994629"/>
                  <a:gd name="connsiteY20" fmla="*/ 148828 h 510999"/>
                  <a:gd name="connsiteX21" fmla="*/ 208816 w 994629"/>
                  <a:gd name="connsiteY21" fmla="*/ 163116 h 510999"/>
                  <a:gd name="connsiteX22" fmla="*/ 201673 w 994629"/>
                  <a:gd name="connsiteY22" fmla="*/ 165497 h 510999"/>
                  <a:gd name="connsiteX23" fmla="*/ 187385 w 994629"/>
                  <a:gd name="connsiteY23" fmla="*/ 175022 h 510999"/>
                  <a:gd name="connsiteX24" fmla="*/ 182623 w 994629"/>
                  <a:gd name="connsiteY24" fmla="*/ 182166 h 510999"/>
                  <a:gd name="connsiteX25" fmla="*/ 173098 w 994629"/>
                  <a:gd name="connsiteY25" fmla="*/ 191691 h 510999"/>
                  <a:gd name="connsiteX26" fmla="*/ 206435 w 994629"/>
                  <a:gd name="connsiteY26" fmla="*/ 198834 h 510999"/>
                  <a:gd name="connsiteX27" fmla="*/ 215960 w 994629"/>
                  <a:gd name="connsiteY27" fmla="*/ 201216 h 510999"/>
                  <a:gd name="connsiteX28" fmla="*/ 223104 w 994629"/>
                  <a:gd name="connsiteY28" fmla="*/ 215503 h 510999"/>
                  <a:gd name="connsiteX29" fmla="*/ 235010 w 994629"/>
                  <a:gd name="connsiteY29" fmla="*/ 227409 h 510999"/>
                  <a:gd name="connsiteX30" fmla="*/ 249298 w 994629"/>
                  <a:gd name="connsiteY30" fmla="*/ 229791 h 510999"/>
                  <a:gd name="connsiteX31" fmla="*/ 254060 w 994629"/>
                  <a:gd name="connsiteY31" fmla="*/ 244078 h 510999"/>
                  <a:gd name="connsiteX32" fmla="*/ 246916 w 994629"/>
                  <a:gd name="connsiteY32" fmla="*/ 246459 h 510999"/>
                  <a:gd name="connsiteX33" fmla="*/ 251679 w 994629"/>
                  <a:gd name="connsiteY33" fmla="*/ 255984 h 510999"/>
                  <a:gd name="connsiteX34" fmla="*/ 265966 w 994629"/>
                  <a:gd name="connsiteY34" fmla="*/ 258366 h 510999"/>
                  <a:gd name="connsiteX35" fmla="*/ 273110 w 994629"/>
                  <a:gd name="connsiteY35" fmla="*/ 263128 h 510999"/>
                  <a:gd name="connsiteX36" fmla="*/ 282635 w 994629"/>
                  <a:gd name="connsiteY36" fmla="*/ 282178 h 510999"/>
                  <a:gd name="connsiteX37" fmla="*/ 280254 w 994629"/>
                  <a:gd name="connsiteY37" fmla="*/ 298847 h 510999"/>
                  <a:gd name="connsiteX38" fmla="*/ 280254 w 994629"/>
                  <a:gd name="connsiteY38" fmla="*/ 313134 h 510999"/>
                  <a:gd name="connsiteX39" fmla="*/ 313591 w 994629"/>
                  <a:gd name="connsiteY39" fmla="*/ 315516 h 510999"/>
                  <a:gd name="connsiteX40" fmla="*/ 335023 w 994629"/>
                  <a:gd name="connsiteY40" fmla="*/ 317897 h 510999"/>
                  <a:gd name="connsiteX41" fmla="*/ 335023 w 994629"/>
                  <a:gd name="connsiteY41" fmla="*/ 358378 h 510999"/>
                  <a:gd name="connsiteX42" fmla="*/ 327879 w 994629"/>
                  <a:gd name="connsiteY42" fmla="*/ 365522 h 510999"/>
                  <a:gd name="connsiteX43" fmla="*/ 313591 w 994629"/>
                  <a:gd name="connsiteY43" fmla="*/ 367903 h 510999"/>
                  <a:gd name="connsiteX44" fmla="*/ 306448 w 994629"/>
                  <a:gd name="connsiteY44" fmla="*/ 370284 h 510999"/>
                  <a:gd name="connsiteX45" fmla="*/ 292160 w 994629"/>
                  <a:gd name="connsiteY45" fmla="*/ 379809 h 510999"/>
                  <a:gd name="connsiteX46" fmla="*/ 285016 w 994629"/>
                  <a:gd name="connsiteY46" fmla="*/ 382191 h 510999"/>
                  <a:gd name="connsiteX47" fmla="*/ 270729 w 994629"/>
                  <a:gd name="connsiteY47" fmla="*/ 391716 h 510999"/>
                  <a:gd name="connsiteX48" fmla="*/ 256441 w 994629"/>
                  <a:gd name="connsiteY48" fmla="*/ 398859 h 510999"/>
                  <a:gd name="connsiteX49" fmla="*/ 242154 w 994629"/>
                  <a:gd name="connsiteY49" fmla="*/ 403622 h 510999"/>
                  <a:gd name="connsiteX50" fmla="*/ 220723 w 994629"/>
                  <a:gd name="connsiteY50" fmla="*/ 415528 h 510999"/>
                  <a:gd name="connsiteX51" fmla="*/ 208816 w 994629"/>
                  <a:gd name="connsiteY51" fmla="*/ 436959 h 510999"/>
                  <a:gd name="connsiteX52" fmla="*/ 206435 w 994629"/>
                  <a:gd name="connsiteY52" fmla="*/ 446484 h 510999"/>
                  <a:gd name="connsiteX53" fmla="*/ 208816 w 994629"/>
                  <a:gd name="connsiteY53" fmla="*/ 453628 h 510999"/>
                  <a:gd name="connsiteX54" fmla="*/ 223104 w 994629"/>
                  <a:gd name="connsiteY54" fmla="*/ 458391 h 510999"/>
                  <a:gd name="connsiteX55" fmla="*/ 230248 w 994629"/>
                  <a:gd name="connsiteY55" fmla="*/ 463153 h 510999"/>
                  <a:gd name="connsiteX56" fmla="*/ 261204 w 994629"/>
                  <a:gd name="connsiteY56" fmla="*/ 456009 h 510999"/>
                  <a:gd name="connsiteX57" fmla="*/ 268348 w 994629"/>
                  <a:gd name="connsiteY57" fmla="*/ 453628 h 510999"/>
                  <a:gd name="connsiteX58" fmla="*/ 275491 w 994629"/>
                  <a:gd name="connsiteY58" fmla="*/ 451247 h 510999"/>
                  <a:gd name="connsiteX59" fmla="*/ 296923 w 994629"/>
                  <a:gd name="connsiteY59" fmla="*/ 453628 h 510999"/>
                  <a:gd name="connsiteX60" fmla="*/ 435035 w 994629"/>
                  <a:gd name="connsiteY60" fmla="*/ 458391 h 510999"/>
                  <a:gd name="connsiteX61" fmla="*/ 585054 w 994629"/>
                  <a:gd name="connsiteY61" fmla="*/ 456009 h 510999"/>
                  <a:gd name="connsiteX62" fmla="*/ 601723 w 994629"/>
                  <a:gd name="connsiteY62" fmla="*/ 453628 h 510999"/>
                  <a:gd name="connsiteX63" fmla="*/ 663635 w 994629"/>
                  <a:gd name="connsiteY63" fmla="*/ 456009 h 510999"/>
                  <a:gd name="connsiteX64" fmla="*/ 782698 w 994629"/>
                  <a:gd name="connsiteY64" fmla="*/ 458391 h 510999"/>
                  <a:gd name="connsiteX65" fmla="*/ 825560 w 994629"/>
                  <a:gd name="connsiteY65" fmla="*/ 460772 h 510999"/>
                  <a:gd name="connsiteX66" fmla="*/ 994629 w 994629"/>
                  <a:gd name="connsiteY66" fmla="*/ 451247 h 510999"/>
                  <a:gd name="connsiteX67" fmla="*/ 992248 w 994629"/>
                  <a:gd name="connsiteY67" fmla="*/ 436959 h 510999"/>
                  <a:gd name="connsiteX68" fmla="*/ 985104 w 994629"/>
                  <a:gd name="connsiteY68" fmla="*/ 432197 h 510999"/>
                  <a:gd name="connsiteX69" fmla="*/ 977960 w 994629"/>
                  <a:gd name="connsiteY69" fmla="*/ 429816 h 510999"/>
                  <a:gd name="connsiteX70" fmla="*/ 949385 w 994629"/>
                  <a:gd name="connsiteY70" fmla="*/ 425053 h 510999"/>
                  <a:gd name="connsiteX71" fmla="*/ 942241 w 994629"/>
                  <a:gd name="connsiteY71" fmla="*/ 422672 h 510999"/>
                  <a:gd name="connsiteX72" fmla="*/ 927954 w 994629"/>
                  <a:gd name="connsiteY72" fmla="*/ 415528 h 510999"/>
                  <a:gd name="connsiteX73" fmla="*/ 916048 w 994629"/>
                  <a:gd name="connsiteY73" fmla="*/ 403622 h 510999"/>
                  <a:gd name="connsiteX74" fmla="*/ 901760 w 994629"/>
                  <a:gd name="connsiteY74" fmla="*/ 398859 h 510999"/>
                  <a:gd name="connsiteX75" fmla="*/ 894616 w 994629"/>
                  <a:gd name="connsiteY75" fmla="*/ 394097 h 510999"/>
                  <a:gd name="connsiteX76" fmla="*/ 873185 w 994629"/>
                  <a:gd name="connsiteY76" fmla="*/ 386953 h 510999"/>
                  <a:gd name="connsiteX77" fmla="*/ 866041 w 994629"/>
                  <a:gd name="connsiteY77" fmla="*/ 384572 h 510999"/>
                  <a:gd name="connsiteX78" fmla="*/ 858898 w 994629"/>
                  <a:gd name="connsiteY78" fmla="*/ 379809 h 510999"/>
                  <a:gd name="connsiteX79" fmla="*/ 849373 w 994629"/>
                  <a:gd name="connsiteY79" fmla="*/ 377428 h 510999"/>
                  <a:gd name="connsiteX80" fmla="*/ 842229 w 994629"/>
                  <a:gd name="connsiteY80" fmla="*/ 375047 h 510999"/>
                  <a:gd name="connsiteX81" fmla="*/ 827941 w 994629"/>
                  <a:gd name="connsiteY81" fmla="*/ 365522 h 510999"/>
                  <a:gd name="connsiteX82" fmla="*/ 813654 w 994629"/>
                  <a:gd name="connsiteY82" fmla="*/ 360759 h 510999"/>
                  <a:gd name="connsiteX83" fmla="*/ 792223 w 994629"/>
                  <a:gd name="connsiteY83" fmla="*/ 344091 h 510999"/>
                  <a:gd name="connsiteX84" fmla="*/ 785079 w 994629"/>
                  <a:gd name="connsiteY84" fmla="*/ 339328 h 510999"/>
                  <a:gd name="connsiteX85" fmla="*/ 770791 w 994629"/>
                  <a:gd name="connsiteY85" fmla="*/ 334566 h 510999"/>
                  <a:gd name="connsiteX86" fmla="*/ 756504 w 994629"/>
                  <a:gd name="connsiteY86" fmla="*/ 329803 h 510999"/>
                  <a:gd name="connsiteX87" fmla="*/ 749360 w 994629"/>
                  <a:gd name="connsiteY87" fmla="*/ 327422 h 510999"/>
                  <a:gd name="connsiteX88" fmla="*/ 742216 w 994629"/>
                  <a:gd name="connsiteY88" fmla="*/ 322659 h 510999"/>
                  <a:gd name="connsiteX89" fmla="*/ 732691 w 994629"/>
                  <a:gd name="connsiteY89" fmla="*/ 320278 h 510999"/>
                  <a:gd name="connsiteX90" fmla="*/ 725548 w 994629"/>
                  <a:gd name="connsiteY90" fmla="*/ 317897 h 510999"/>
                  <a:gd name="connsiteX91" fmla="*/ 718404 w 994629"/>
                  <a:gd name="connsiteY91" fmla="*/ 313134 h 510999"/>
                  <a:gd name="connsiteX92" fmla="*/ 711260 w 994629"/>
                  <a:gd name="connsiteY92" fmla="*/ 310753 h 510999"/>
                  <a:gd name="connsiteX93" fmla="*/ 689829 w 994629"/>
                  <a:gd name="connsiteY93" fmla="*/ 298847 h 510999"/>
                  <a:gd name="connsiteX94" fmla="*/ 682685 w 994629"/>
                  <a:gd name="connsiteY94" fmla="*/ 291703 h 510999"/>
                  <a:gd name="connsiteX95" fmla="*/ 668398 w 994629"/>
                  <a:gd name="connsiteY95" fmla="*/ 286941 h 510999"/>
                  <a:gd name="connsiteX96" fmla="*/ 644585 w 994629"/>
                  <a:gd name="connsiteY96" fmla="*/ 279797 h 510999"/>
                  <a:gd name="connsiteX97" fmla="*/ 630298 w 994629"/>
                  <a:gd name="connsiteY97" fmla="*/ 275034 h 510999"/>
                  <a:gd name="connsiteX98" fmla="*/ 623154 w 994629"/>
                  <a:gd name="connsiteY98" fmla="*/ 272653 h 510999"/>
                  <a:gd name="connsiteX99" fmla="*/ 616010 w 994629"/>
                  <a:gd name="connsiteY99" fmla="*/ 267891 h 510999"/>
                  <a:gd name="connsiteX100" fmla="*/ 594579 w 994629"/>
                  <a:gd name="connsiteY100" fmla="*/ 260747 h 510999"/>
                  <a:gd name="connsiteX101" fmla="*/ 573148 w 994629"/>
                  <a:gd name="connsiteY101" fmla="*/ 253603 h 510999"/>
                  <a:gd name="connsiteX102" fmla="*/ 566004 w 994629"/>
                  <a:gd name="connsiteY102" fmla="*/ 251222 h 510999"/>
                  <a:gd name="connsiteX103" fmla="*/ 558860 w 994629"/>
                  <a:gd name="connsiteY103" fmla="*/ 248841 h 510999"/>
                  <a:gd name="connsiteX104" fmla="*/ 551716 w 994629"/>
                  <a:gd name="connsiteY104" fmla="*/ 244078 h 510999"/>
                  <a:gd name="connsiteX105" fmla="*/ 537429 w 994629"/>
                  <a:gd name="connsiteY105" fmla="*/ 239316 h 510999"/>
                  <a:gd name="connsiteX106" fmla="*/ 523141 w 994629"/>
                  <a:gd name="connsiteY106" fmla="*/ 229791 h 510999"/>
                  <a:gd name="connsiteX107" fmla="*/ 515998 w 994629"/>
                  <a:gd name="connsiteY107" fmla="*/ 225028 h 510999"/>
                  <a:gd name="connsiteX108" fmla="*/ 508854 w 994629"/>
                  <a:gd name="connsiteY108" fmla="*/ 222647 h 510999"/>
                  <a:gd name="connsiteX109" fmla="*/ 492185 w 994629"/>
                  <a:gd name="connsiteY109" fmla="*/ 215503 h 510999"/>
                  <a:gd name="connsiteX110" fmla="*/ 477898 w 994629"/>
                  <a:gd name="connsiteY110" fmla="*/ 210741 h 510999"/>
                  <a:gd name="connsiteX111" fmla="*/ 470754 w 994629"/>
                  <a:gd name="connsiteY111" fmla="*/ 205978 h 510999"/>
                  <a:gd name="connsiteX112" fmla="*/ 446941 w 994629"/>
                  <a:gd name="connsiteY112" fmla="*/ 198834 h 510999"/>
                  <a:gd name="connsiteX113" fmla="*/ 432654 w 994629"/>
                  <a:gd name="connsiteY113" fmla="*/ 191691 h 510999"/>
                  <a:gd name="connsiteX114" fmla="*/ 404079 w 994629"/>
                  <a:gd name="connsiteY114" fmla="*/ 172641 h 510999"/>
                  <a:gd name="connsiteX115" fmla="*/ 396935 w 994629"/>
                  <a:gd name="connsiteY115" fmla="*/ 167878 h 510999"/>
                  <a:gd name="connsiteX116" fmla="*/ 377885 w 994629"/>
                  <a:gd name="connsiteY116" fmla="*/ 163116 h 510999"/>
                  <a:gd name="connsiteX117" fmla="*/ 370741 w 994629"/>
                  <a:gd name="connsiteY117" fmla="*/ 160734 h 510999"/>
                  <a:gd name="connsiteX118" fmla="*/ 346929 w 994629"/>
                  <a:gd name="connsiteY118" fmla="*/ 153591 h 510999"/>
                  <a:gd name="connsiteX119" fmla="*/ 339785 w 994629"/>
                  <a:gd name="connsiteY119" fmla="*/ 151209 h 510999"/>
                  <a:gd name="connsiteX120" fmla="*/ 335023 w 994629"/>
                  <a:gd name="connsiteY120" fmla="*/ 144066 h 510999"/>
                  <a:gd name="connsiteX121" fmla="*/ 320735 w 994629"/>
                  <a:gd name="connsiteY121" fmla="*/ 134541 h 510999"/>
                  <a:gd name="connsiteX122" fmla="*/ 313591 w 994629"/>
                  <a:gd name="connsiteY122" fmla="*/ 129778 h 510999"/>
                  <a:gd name="connsiteX123" fmla="*/ 296923 w 994629"/>
                  <a:gd name="connsiteY123" fmla="*/ 122634 h 510999"/>
                  <a:gd name="connsiteX124" fmla="*/ 285016 w 994629"/>
                  <a:gd name="connsiteY124" fmla="*/ 120253 h 510999"/>
                  <a:gd name="connsiteX125" fmla="*/ 265966 w 994629"/>
                  <a:gd name="connsiteY125" fmla="*/ 115491 h 510999"/>
                  <a:gd name="connsiteX126" fmla="*/ 261204 w 994629"/>
                  <a:gd name="connsiteY126" fmla="*/ 108347 h 510999"/>
                  <a:gd name="connsiteX127" fmla="*/ 254060 w 994629"/>
                  <a:gd name="connsiteY127" fmla="*/ 105966 h 510999"/>
                  <a:gd name="connsiteX128" fmla="*/ 239773 w 994629"/>
                  <a:gd name="connsiteY128" fmla="*/ 98822 h 510999"/>
                  <a:gd name="connsiteX129" fmla="*/ 232629 w 994629"/>
                  <a:gd name="connsiteY129" fmla="*/ 94059 h 510999"/>
                  <a:gd name="connsiteX130" fmla="*/ 218341 w 994629"/>
                  <a:gd name="connsiteY130" fmla="*/ 89297 h 510999"/>
                  <a:gd name="connsiteX131" fmla="*/ 204054 w 994629"/>
                  <a:gd name="connsiteY131" fmla="*/ 79772 h 510999"/>
                  <a:gd name="connsiteX132" fmla="*/ 196910 w 994629"/>
                  <a:gd name="connsiteY132" fmla="*/ 75009 h 510999"/>
                  <a:gd name="connsiteX133" fmla="*/ 189766 w 994629"/>
                  <a:gd name="connsiteY133" fmla="*/ 72628 h 510999"/>
                  <a:gd name="connsiteX134" fmla="*/ 182623 w 994629"/>
                  <a:gd name="connsiteY134" fmla="*/ 67866 h 510999"/>
                  <a:gd name="connsiteX135" fmla="*/ 168335 w 994629"/>
                  <a:gd name="connsiteY135" fmla="*/ 63103 h 510999"/>
                  <a:gd name="connsiteX136" fmla="*/ 146904 w 994629"/>
                  <a:gd name="connsiteY136" fmla="*/ 53578 h 510999"/>
                  <a:gd name="connsiteX137" fmla="*/ 139760 w 994629"/>
                  <a:gd name="connsiteY137" fmla="*/ 51197 h 510999"/>
                  <a:gd name="connsiteX138" fmla="*/ 132616 w 994629"/>
                  <a:gd name="connsiteY138" fmla="*/ 48816 h 510999"/>
                  <a:gd name="connsiteX139" fmla="*/ 125473 w 994629"/>
                  <a:gd name="connsiteY139" fmla="*/ 44053 h 510999"/>
                  <a:gd name="connsiteX140" fmla="*/ 111185 w 994629"/>
                  <a:gd name="connsiteY140" fmla="*/ 39291 h 510999"/>
                  <a:gd name="connsiteX141" fmla="*/ 96898 w 994629"/>
                  <a:gd name="connsiteY141" fmla="*/ 29766 h 510999"/>
                  <a:gd name="connsiteX142" fmla="*/ 89754 w 994629"/>
                  <a:gd name="connsiteY142" fmla="*/ 25003 h 510999"/>
                  <a:gd name="connsiteX143" fmla="*/ 73085 w 994629"/>
                  <a:gd name="connsiteY143" fmla="*/ 20241 h 510999"/>
                  <a:gd name="connsiteX144" fmla="*/ 58798 w 994629"/>
                  <a:gd name="connsiteY144" fmla="*/ 15478 h 510999"/>
                  <a:gd name="connsiteX145" fmla="*/ 44510 w 994629"/>
                  <a:gd name="connsiteY145" fmla="*/ 5953 h 510999"/>
                  <a:gd name="connsiteX146" fmla="*/ 30223 w 994629"/>
                  <a:gd name="connsiteY146" fmla="*/ 1191 h 510999"/>
                  <a:gd name="connsiteX147" fmla="*/ 18316 w 994629"/>
                  <a:gd name="connsiteY147" fmla="*/ 3572 h 510999"/>
                  <a:gd name="connsiteX148" fmla="*/ 8791 w 994629"/>
                  <a:gd name="connsiteY148" fmla="*/ 3572 h 510999"/>
                  <a:gd name="connsiteX0" fmla="*/ 8791 w 994407"/>
                  <a:gd name="connsiteY0" fmla="*/ 3572 h 493214"/>
                  <a:gd name="connsiteX1" fmla="*/ 6410 w 994407"/>
                  <a:gd name="connsiteY1" fmla="*/ 25003 h 493214"/>
                  <a:gd name="connsiteX2" fmla="*/ 20698 w 994407"/>
                  <a:gd name="connsiteY2" fmla="*/ 29766 h 493214"/>
                  <a:gd name="connsiteX3" fmla="*/ 23079 w 994407"/>
                  <a:gd name="connsiteY3" fmla="*/ 36909 h 493214"/>
                  <a:gd name="connsiteX4" fmla="*/ 27841 w 994407"/>
                  <a:gd name="connsiteY4" fmla="*/ 44053 h 493214"/>
                  <a:gd name="connsiteX5" fmla="*/ 23079 w 994407"/>
                  <a:gd name="connsiteY5" fmla="*/ 82153 h 493214"/>
                  <a:gd name="connsiteX6" fmla="*/ 39748 w 994407"/>
                  <a:gd name="connsiteY6" fmla="*/ 79772 h 493214"/>
                  <a:gd name="connsiteX7" fmla="*/ 54035 w 994407"/>
                  <a:gd name="connsiteY7" fmla="*/ 75009 h 493214"/>
                  <a:gd name="connsiteX8" fmla="*/ 73085 w 994407"/>
                  <a:gd name="connsiteY8" fmla="*/ 77391 h 493214"/>
                  <a:gd name="connsiteX9" fmla="*/ 80229 w 994407"/>
                  <a:gd name="connsiteY9" fmla="*/ 79772 h 493214"/>
                  <a:gd name="connsiteX10" fmla="*/ 89754 w 994407"/>
                  <a:gd name="connsiteY10" fmla="*/ 82153 h 493214"/>
                  <a:gd name="connsiteX11" fmla="*/ 96898 w 994407"/>
                  <a:gd name="connsiteY11" fmla="*/ 86916 h 493214"/>
                  <a:gd name="connsiteX12" fmla="*/ 113566 w 994407"/>
                  <a:gd name="connsiteY12" fmla="*/ 91678 h 493214"/>
                  <a:gd name="connsiteX13" fmla="*/ 120710 w 994407"/>
                  <a:gd name="connsiteY13" fmla="*/ 96441 h 493214"/>
                  <a:gd name="connsiteX14" fmla="*/ 139760 w 994407"/>
                  <a:gd name="connsiteY14" fmla="*/ 98822 h 493214"/>
                  <a:gd name="connsiteX15" fmla="*/ 142141 w 994407"/>
                  <a:gd name="connsiteY15" fmla="*/ 115491 h 493214"/>
                  <a:gd name="connsiteX16" fmla="*/ 161191 w 994407"/>
                  <a:gd name="connsiteY16" fmla="*/ 117872 h 493214"/>
                  <a:gd name="connsiteX17" fmla="*/ 177860 w 994407"/>
                  <a:gd name="connsiteY17" fmla="*/ 122634 h 493214"/>
                  <a:gd name="connsiteX18" fmla="*/ 185004 w 994407"/>
                  <a:gd name="connsiteY18" fmla="*/ 127397 h 493214"/>
                  <a:gd name="connsiteX19" fmla="*/ 220723 w 994407"/>
                  <a:gd name="connsiteY19" fmla="*/ 141684 h 493214"/>
                  <a:gd name="connsiteX20" fmla="*/ 215960 w 994407"/>
                  <a:gd name="connsiteY20" fmla="*/ 148828 h 493214"/>
                  <a:gd name="connsiteX21" fmla="*/ 208816 w 994407"/>
                  <a:gd name="connsiteY21" fmla="*/ 163116 h 493214"/>
                  <a:gd name="connsiteX22" fmla="*/ 201673 w 994407"/>
                  <a:gd name="connsiteY22" fmla="*/ 165497 h 493214"/>
                  <a:gd name="connsiteX23" fmla="*/ 187385 w 994407"/>
                  <a:gd name="connsiteY23" fmla="*/ 175022 h 493214"/>
                  <a:gd name="connsiteX24" fmla="*/ 182623 w 994407"/>
                  <a:gd name="connsiteY24" fmla="*/ 182166 h 493214"/>
                  <a:gd name="connsiteX25" fmla="*/ 173098 w 994407"/>
                  <a:gd name="connsiteY25" fmla="*/ 191691 h 493214"/>
                  <a:gd name="connsiteX26" fmla="*/ 206435 w 994407"/>
                  <a:gd name="connsiteY26" fmla="*/ 198834 h 493214"/>
                  <a:gd name="connsiteX27" fmla="*/ 215960 w 994407"/>
                  <a:gd name="connsiteY27" fmla="*/ 201216 h 493214"/>
                  <a:gd name="connsiteX28" fmla="*/ 223104 w 994407"/>
                  <a:gd name="connsiteY28" fmla="*/ 215503 h 493214"/>
                  <a:gd name="connsiteX29" fmla="*/ 235010 w 994407"/>
                  <a:gd name="connsiteY29" fmla="*/ 227409 h 493214"/>
                  <a:gd name="connsiteX30" fmla="*/ 249298 w 994407"/>
                  <a:gd name="connsiteY30" fmla="*/ 229791 h 493214"/>
                  <a:gd name="connsiteX31" fmla="*/ 254060 w 994407"/>
                  <a:gd name="connsiteY31" fmla="*/ 244078 h 493214"/>
                  <a:gd name="connsiteX32" fmla="*/ 246916 w 994407"/>
                  <a:gd name="connsiteY32" fmla="*/ 246459 h 493214"/>
                  <a:gd name="connsiteX33" fmla="*/ 251679 w 994407"/>
                  <a:gd name="connsiteY33" fmla="*/ 255984 h 493214"/>
                  <a:gd name="connsiteX34" fmla="*/ 265966 w 994407"/>
                  <a:gd name="connsiteY34" fmla="*/ 258366 h 493214"/>
                  <a:gd name="connsiteX35" fmla="*/ 273110 w 994407"/>
                  <a:gd name="connsiteY35" fmla="*/ 263128 h 493214"/>
                  <a:gd name="connsiteX36" fmla="*/ 282635 w 994407"/>
                  <a:gd name="connsiteY36" fmla="*/ 282178 h 493214"/>
                  <a:gd name="connsiteX37" fmla="*/ 280254 w 994407"/>
                  <a:gd name="connsiteY37" fmla="*/ 298847 h 493214"/>
                  <a:gd name="connsiteX38" fmla="*/ 280254 w 994407"/>
                  <a:gd name="connsiteY38" fmla="*/ 313134 h 493214"/>
                  <a:gd name="connsiteX39" fmla="*/ 313591 w 994407"/>
                  <a:gd name="connsiteY39" fmla="*/ 315516 h 493214"/>
                  <a:gd name="connsiteX40" fmla="*/ 335023 w 994407"/>
                  <a:gd name="connsiteY40" fmla="*/ 317897 h 493214"/>
                  <a:gd name="connsiteX41" fmla="*/ 335023 w 994407"/>
                  <a:gd name="connsiteY41" fmla="*/ 358378 h 493214"/>
                  <a:gd name="connsiteX42" fmla="*/ 327879 w 994407"/>
                  <a:gd name="connsiteY42" fmla="*/ 365522 h 493214"/>
                  <a:gd name="connsiteX43" fmla="*/ 313591 w 994407"/>
                  <a:gd name="connsiteY43" fmla="*/ 367903 h 493214"/>
                  <a:gd name="connsiteX44" fmla="*/ 306448 w 994407"/>
                  <a:gd name="connsiteY44" fmla="*/ 370284 h 493214"/>
                  <a:gd name="connsiteX45" fmla="*/ 292160 w 994407"/>
                  <a:gd name="connsiteY45" fmla="*/ 379809 h 493214"/>
                  <a:gd name="connsiteX46" fmla="*/ 285016 w 994407"/>
                  <a:gd name="connsiteY46" fmla="*/ 382191 h 493214"/>
                  <a:gd name="connsiteX47" fmla="*/ 270729 w 994407"/>
                  <a:gd name="connsiteY47" fmla="*/ 391716 h 493214"/>
                  <a:gd name="connsiteX48" fmla="*/ 256441 w 994407"/>
                  <a:gd name="connsiteY48" fmla="*/ 398859 h 493214"/>
                  <a:gd name="connsiteX49" fmla="*/ 242154 w 994407"/>
                  <a:gd name="connsiteY49" fmla="*/ 403622 h 493214"/>
                  <a:gd name="connsiteX50" fmla="*/ 220723 w 994407"/>
                  <a:gd name="connsiteY50" fmla="*/ 415528 h 493214"/>
                  <a:gd name="connsiteX51" fmla="*/ 208816 w 994407"/>
                  <a:gd name="connsiteY51" fmla="*/ 436959 h 493214"/>
                  <a:gd name="connsiteX52" fmla="*/ 206435 w 994407"/>
                  <a:gd name="connsiteY52" fmla="*/ 446484 h 493214"/>
                  <a:gd name="connsiteX53" fmla="*/ 208816 w 994407"/>
                  <a:gd name="connsiteY53" fmla="*/ 453628 h 493214"/>
                  <a:gd name="connsiteX54" fmla="*/ 223104 w 994407"/>
                  <a:gd name="connsiteY54" fmla="*/ 458391 h 493214"/>
                  <a:gd name="connsiteX55" fmla="*/ 230248 w 994407"/>
                  <a:gd name="connsiteY55" fmla="*/ 463153 h 493214"/>
                  <a:gd name="connsiteX56" fmla="*/ 261204 w 994407"/>
                  <a:gd name="connsiteY56" fmla="*/ 456009 h 493214"/>
                  <a:gd name="connsiteX57" fmla="*/ 268348 w 994407"/>
                  <a:gd name="connsiteY57" fmla="*/ 453628 h 493214"/>
                  <a:gd name="connsiteX58" fmla="*/ 275491 w 994407"/>
                  <a:gd name="connsiteY58" fmla="*/ 451247 h 493214"/>
                  <a:gd name="connsiteX59" fmla="*/ 296923 w 994407"/>
                  <a:gd name="connsiteY59" fmla="*/ 453628 h 493214"/>
                  <a:gd name="connsiteX60" fmla="*/ 435035 w 994407"/>
                  <a:gd name="connsiteY60" fmla="*/ 458391 h 493214"/>
                  <a:gd name="connsiteX61" fmla="*/ 585054 w 994407"/>
                  <a:gd name="connsiteY61" fmla="*/ 456009 h 493214"/>
                  <a:gd name="connsiteX62" fmla="*/ 601723 w 994407"/>
                  <a:gd name="connsiteY62" fmla="*/ 453628 h 493214"/>
                  <a:gd name="connsiteX63" fmla="*/ 663635 w 994407"/>
                  <a:gd name="connsiteY63" fmla="*/ 456009 h 493214"/>
                  <a:gd name="connsiteX64" fmla="*/ 782698 w 994407"/>
                  <a:gd name="connsiteY64" fmla="*/ 458391 h 493214"/>
                  <a:gd name="connsiteX65" fmla="*/ 825560 w 994407"/>
                  <a:gd name="connsiteY65" fmla="*/ 460772 h 493214"/>
                  <a:gd name="connsiteX66" fmla="*/ 971436 w 994407"/>
                  <a:gd name="connsiteY66" fmla="*/ 433462 h 493214"/>
                  <a:gd name="connsiteX67" fmla="*/ 992248 w 994407"/>
                  <a:gd name="connsiteY67" fmla="*/ 436959 h 493214"/>
                  <a:gd name="connsiteX68" fmla="*/ 985104 w 994407"/>
                  <a:gd name="connsiteY68" fmla="*/ 432197 h 493214"/>
                  <a:gd name="connsiteX69" fmla="*/ 977960 w 994407"/>
                  <a:gd name="connsiteY69" fmla="*/ 429816 h 493214"/>
                  <a:gd name="connsiteX70" fmla="*/ 949385 w 994407"/>
                  <a:gd name="connsiteY70" fmla="*/ 425053 h 493214"/>
                  <a:gd name="connsiteX71" fmla="*/ 942241 w 994407"/>
                  <a:gd name="connsiteY71" fmla="*/ 422672 h 493214"/>
                  <a:gd name="connsiteX72" fmla="*/ 927954 w 994407"/>
                  <a:gd name="connsiteY72" fmla="*/ 415528 h 493214"/>
                  <a:gd name="connsiteX73" fmla="*/ 916048 w 994407"/>
                  <a:gd name="connsiteY73" fmla="*/ 403622 h 493214"/>
                  <a:gd name="connsiteX74" fmla="*/ 901760 w 994407"/>
                  <a:gd name="connsiteY74" fmla="*/ 398859 h 493214"/>
                  <a:gd name="connsiteX75" fmla="*/ 894616 w 994407"/>
                  <a:gd name="connsiteY75" fmla="*/ 394097 h 493214"/>
                  <a:gd name="connsiteX76" fmla="*/ 873185 w 994407"/>
                  <a:gd name="connsiteY76" fmla="*/ 386953 h 493214"/>
                  <a:gd name="connsiteX77" fmla="*/ 866041 w 994407"/>
                  <a:gd name="connsiteY77" fmla="*/ 384572 h 493214"/>
                  <a:gd name="connsiteX78" fmla="*/ 858898 w 994407"/>
                  <a:gd name="connsiteY78" fmla="*/ 379809 h 493214"/>
                  <a:gd name="connsiteX79" fmla="*/ 849373 w 994407"/>
                  <a:gd name="connsiteY79" fmla="*/ 377428 h 493214"/>
                  <a:gd name="connsiteX80" fmla="*/ 842229 w 994407"/>
                  <a:gd name="connsiteY80" fmla="*/ 375047 h 493214"/>
                  <a:gd name="connsiteX81" fmla="*/ 827941 w 994407"/>
                  <a:gd name="connsiteY81" fmla="*/ 365522 h 493214"/>
                  <a:gd name="connsiteX82" fmla="*/ 813654 w 994407"/>
                  <a:gd name="connsiteY82" fmla="*/ 360759 h 493214"/>
                  <a:gd name="connsiteX83" fmla="*/ 792223 w 994407"/>
                  <a:gd name="connsiteY83" fmla="*/ 344091 h 493214"/>
                  <a:gd name="connsiteX84" fmla="*/ 785079 w 994407"/>
                  <a:gd name="connsiteY84" fmla="*/ 339328 h 493214"/>
                  <a:gd name="connsiteX85" fmla="*/ 770791 w 994407"/>
                  <a:gd name="connsiteY85" fmla="*/ 334566 h 493214"/>
                  <a:gd name="connsiteX86" fmla="*/ 756504 w 994407"/>
                  <a:gd name="connsiteY86" fmla="*/ 329803 h 493214"/>
                  <a:gd name="connsiteX87" fmla="*/ 749360 w 994407"/>
                  <a:gd name="connsiteY87" fmla="*/ 327422 h 493214"/>
                  <a:gd name="connsiteX88" fmla="*/ 742216 w 994407"/>
                  <a:gd name="connsiteY88" fmla="*/ 322659 h 493214"/>
                  <a:gd name="connsiteX89" fmla="*/ 732691 w 994407"/>
                  <a:gd name="connsiteY89" fmla="*/ 320278 h 493214"/>
                  <a:gd name="connsiteX90" fmla="*/ 725548 w 994407"/>
                  <a:gd name="connsiteY90" fmla="*/ 317897 h 493214"/>
                  <a:gd name="connsiteX91" fmla="*/ 718404 w 994407"/>
                  <a:gd name="connsiteY91" fmla="*/ 313134 h 493214"/>
                  <a:gd name="connsiteX92" fmla="*/ 711260 w 994407"/>
                  <a:gd name="connsiteY92" fmla="*/ 310753 h 493214"/>
                  <a:gd name="connsiteX93" fmla="*/ 689829 w 994407"/>
                  <a:gd name="connsiteY93" fmla="*/ 298847 h 493214"/>
                  <a:gd name="connsiteX94" fmla="*/ 682685 w 994407"/>
                  <a:gd name="connsiteY94" fmla="*/ 291703 h 493214"/>
                  <a:gd name="connsiteX95" fmla="*/ 668398 w 994407"/>
                  <a:gd name="connsiteY95" fmla="*/ 286941 h 493214"/>
                  <a:gd name="connsiteX96" fmla="*/ 644585 w 994407"/>
                  <a:gd name="connsiteY96" fmla="*/ 279797 h 493214"/>
                  <a:gd name="connsiteX97" fmla="*/ 630298 w 994407"/>
                  <a:gd name="connsiteY97" fmla="*/ 275034 h 493214"/>
                  <a:gd name="connsiteX98" fmla="*/ 623154 w 994407"/>
                  <a:gd name="connsiteY98" fmla="*/ 272653 h 493214"/>
                  <a:gd name="connsiteX99" fmla="*/ 616010 w 994407"/>
                  <a:gd name="connsiteY99" fmla="*/ 267891 h 493214"/>
                  <a:gd name="connsiteX100" fmla="*/ 594579 w 994407"/>
                  <a:gd name="connsiteY100" fmla="*/ 260747 h 493214"/>
                  <a:gd name="connsiteX101" fmla="*/ 573148 w 994407"/>
                  <a:gd name="connsiteY101" fmla="*/ 253603 h 493214"/>
                  <a:gd name="connsiteX102" fmla="*/ 566004 w 994407"/>
                  <a:gd name="connsiteY102" fmla="*/ 251222 h 493214"/>
                  <a:gd name="connsiteX103" fmla="*/ 558860 w 994407"/>
                  <a:gd name="connsiteY103" fmla="*/ 248841 h 493214"/>
                  <a:gd name="connsiteX104" fmla="*/ 551716 w 994407"/>
                  <a:gd name="connsiteY104" fmla="*/ 244078 h 493214"/>
                  <a:gd name="connsiteX105" fmla="*/ 537429 w 994407"/>
                  <a:gd name="connsiteY105" fmla="*/ 239316 h 493214"/>
                  <a:gd name="connsiteX106" fmla="*/ 523141 w 994407"/>
                  <a:gd name="connsiteY106" fmla="*/ 229791 h 493214"/>
                  <a:gd name="connsiteX107" fmla="*/ 515998 w 994407"/>
                  <a:gd name="connsiteY107" fmla="*/ 225028 h 493214"/>
                  <a:gd name="connsiteX108" fmla="*/ 508854 w 994407"/>
                  <a:gd name="connsiteY108" fmla="*/ 222647 h 493214"/>
                  <a:gd name="connsiteX109" fmla="*/ 492185 w 994407"/>
                  <a:gd name="connsiteY109" fmla="*/ 215503 h 493214"/>
                  <a:gd name="connsiteX110" fmla="*/ 477898 w 994407"/>
                  <a:gd name="connsiteY110" fmla="*/ 210741 h 493214"/>
                  <a:gd name="connsiteX111" fmla="*/ 470754 w 994407"/>
                  <a:gd name="connsiteY111" fmla="*/ 205978 h 493214"/>
                  <a:gd name="connsiteX112" fmla="*/ 446941 w 994407"/>
                  <a:gd name="connsiteY112" fmla="*/ 198834 h 493214"/>
                  <a:gd name="connsiteX113" fmla="*/ 432654 w 994407"/>
                  <a:gd name="connsiteY113" fmla="*/ 191691 h 493214"/>
                  <a:gd name="connsiteX114" fmla="*/ 404079 w 994407"/>
                  <a:gd name="connsiteY114" fmla="*/ 172641 h 493214"/>
                  <a:gd name="connsiteX115" fmla="*/ 396935 w 994407"/>
                  <a:gd name="connsiteY115" fmla="*/ 167878 h 493214"/>
                  <a:gd name="connsiteX116" fmla="*/ 377885 w 994407"/>
                  <a:gd name="connsiteY116" fmla="*/ 163116 h 493214"/>
                  <a:gd name="connsiteX117" fmla="*/ 370741 w 994407"/>
                  <a:gd name="connsiteY117" fmla="*/ 160734 h 493214"/>
                  <a:gd name="connsiteX118" fmla="*/ 346929 w 994407"/>
                  <a:gd name="connsiteY118" fmla="*/ 153591 h 493214"/>
                  <a:gd name="connsiteX119" fmla="*/ 339785 w 994407"/>
                  <a:gd name="connsiteY119" fmla="*/ 151209 h 493214"/>
                  <a:gd name="connsiteX120" fmla="*/ 335023 w 994407"/>
                  <a:gd name="connsiteY120" fmla="*/ 144066 h 493214"/>
                  <a:gd name="connsiteX121" fmla="*/ 320735 w 994407"/>
                  <a:gd name="connsiteY121" fmla="*/ 134541 h 493214"/>
                  <a:gd name="connsiteX122" fmla="*/ 313591 w 994407"/>
                  <a:gd name="connsiteY122" fmla="*/ 129778 h 493214"/>
                  <a:gd name="connsiteX123" fmla="*/ 296923 w 994407"/>
                  <a:gd name="connsiteY123" fmla="*/ 122634 h 493214"/>
                  <a:gd name="connsiteX124" fmla="*/ 285016 w 994407"/>
                  <a:gd name="connsiteY124" fmla="*/ 120253 h 493214"/>
                  <a:gd name="connsiteX125" fmla="*/ 265966 w 994407"/>
                  <a:gd name="connsiteY125" fmla="*/ 115491 h 493214"/>
                  <a:gd name="connsiteX126" fmla="*/ 261204 w 994407"/>
                  <a:gd name="connsiteY126" fmla="*/ 108347 h 493214"/>
                  <a:gd name="connsiteX127" fmla="*/ 254060 w 994407"/>
                  <a:gd name="connsiteY127" fmla="*/ 105966 h 493214"/>
                  <a:gd name="connsiteX128" fmla="*/ 239773 w 994407"/>
                  <a:gd name="connsiteY128" fmla="*/ 98822 h 493214"/>
                  <a:gd name="connsiteX129" fmla="*/ 232629 w 994407"/>
                  <a:gd name="connsiteY129" fmla="*/ 94059 h 493214"/>
                  <a:gd name="connsiteX130" fmla="*/ 218341 w 994407"/>
                  <a:gd name="connsiteY130" fmla="*/ 89297 h 493214"/>
                  <a:gd name="connsiteX131" fmla="*/ 204054 w 994407"/>
                  <a:gd name="connsiteY131" fmla="*/ 79772 h 493214"/>
                  <a:gd name="connsiteX132" fmla="*/ 196910 w 994407"/>
                  <a:gd name="connsiteY132" fmla="*/ 75009 h 493214"/>
                  <a:gd name="connsiteX133" fmla="*/ 189766 w 994407"/>
                  <a:gd name="connsiteY133" fmla="*/ 72628 h 493214"/>
                  <a:gd name="connsiteX134" fmla="*/ 182623 w 994407"/>
                  <a:gd name="connsiteY134" fmla="*/ 67866 h 493214"/>
                  <a:gd name="connsiteX135" fmla="*/ 168335 w 994407"/>
                  <a:gd name="connsiteY135" fmla="*/ 63103 h 493214"/>
                  <a:gd name="connsiteX136" fmla="*/ 146904 w 994407"/>
                  <a:gd name="connsiteY136" fmla="*/ 53578 h 493214"/>
                  <a:gd name="connsiteX137" fmla="*/ 139760 w 994407"/>
                  <a:gd name="connsiteY137" fmla="*/ 51197 h 493214"/>
                  <a:gd name="connsiteX138" fmla="*/ 132616 w 994407"/>
                  <a:gd name="connsiteY138" fmla="*/ 48816 h 493214"/>
                  <a:gd name="connsiteX139" fmla="*/ 125473 w 994407"/>
                  <a:gd name="connsiteY139" fmla="*/ 44053 h 493214"/>
                  <a:gd name="connsiteX140" fmla="*/ 111185 w 994407"/>
                  <a:gd name="connsiteY140" fmla="*/ 39291 h 493214"/>
                  <a:gd name="connsiteX141" fmla="*/ 96898 w 994407"/>
                  <a:gd name="connsiteY141" fmla="*/ 29766 h 493214"/>
                  <a:gd name="connsiteX142" fmla="*/ 89754 w 994407"/>
                  <a:gd name="connsiteY142" fmla="*/ 25003 h 493214"/>
                  <a:gd name="connsiteX143" fmla="*/ 73085 w 994407"/>
                  <a:gd name="connsiteY143" fmla="*/ 20241 h 493214"/>
                  <a:gd name="connsiteX144" fmla="*/ 58798 w 994407"/>
                  <a:gd name="connsiteY144" fmla="*/ 15478 h 493214"/>
                  <a:gd name="connsiteX145" fmla="*/ 44510 w 994407"/>
                  <a:gd name="connsiteY145" fmla="*/ 5953 h 493214"/>
                  <a:gd name="connsiteX146" fmla="*/ 30223 w 994407"/>
                  <a:gd name="connsiteY146" fmla="*/ 1191 h 493214"/>
                  <a:gd name="connsiteX147" fmla="*/ 18316 w 994407"/>
                  <a:gd name="connsiteY147" fmla="*/ 3572 h 493214"/>
                  <a:gd name="connsiteX148" fmla="*/ 8791 w 994407"/>
                  <a:gd name="connsiteY148" fmla="*/ 3572 h 493214"/>
                  <a:gd name="connsiteX0" fmla="*/ 8791 w 994407"/>
                  <a:gd name="connsiteY0" fmla="*/ 3572 h 484235"/>
                  <a:gd name="connsiteX1" fmla="*/ 6410 w 994407"/>
                  <a:gd name="connsiteY1" fmla="*/ 25003 h 484235"/>
                  <a:gd name="connsiteX2" fmla="*/ 20698 w 994407"/>
                  <a:gd name="connsiteY2" fmla="*/ 29766 h 484235"/>
                  <a:gd name="connsiteX3" fmla="*/ 23079 w 994407"/>
                  <a:gd name="connsiteY3" fmla="*/ 36909 h 484235"/>
                  <a:gd name="connsiteX4" fmla="*/ 27841 w 994407"/>
                  <a:gd name="connsiteY4" fmla="*/ 44053 h 484235"/>
                  <a:gd name="connsiteX5" fmla="*/ 23079 w 994407"/>
                  <a:gd name="connsiteY5" fmla="*/ 82153 h 484235"/>
                  <a:gd name="connsiteX6" fmla="*/ 39748 w 994407"/>
                  <a:gd name="connsiteY6" fmla="*/ 79772 h 484235"/>
                  <a:gd name="connsiteX7" fmla="*/ 54035 w 994407"/>
                  <a:gd name="connsiteY7" fmla="*/ 75009 h 484235"/>
                  <a:gd name="connsiteX8" fmla="*/ 73085 w 994407"/>
                  <a:gd name="connsiteY8" fmla="*/ 77391 h 484235"/>
                  <a:gd name="connsiteX9" fmla="*/ 80229 w 994407"/>
                  <a:gd name="connsiteY9" fmla="*/ 79772 h 484235"/>
                  <a:gd name="connsiteX10" fmla="*/ 89754 w 994407"/>
                  <a:gd name="connsiteY10" fmla="*/ 82153 h 484235"/>
                  <a:gd name="connsiteX11" fmla="*/ 96898 w 994407"/>
                  <a:gd name="connsiteY11" fmla="*/ 86916 h 484235"/>
                  <a:gd name="connsiteX12" fmla="*/ 113566 w 994407"/>
                  <a:gd name="connsiteY12" fmla="*/ 91678 h 484235"/>
                  <a:gd name="connsiteX13" fmla="*/ 120710 w 994407"/>
                  <a:gd name="connsiteY13" fmla="*/ 96441 h 484235"/>
                  <a:gd name="connsiteX14" fmla="*/ 139760 w 994407"/>
                  <a:gd name="connsiteY14" fmla="*/ 98822 h 484235"/>
                  <a:gd name="connsiteX15" fmla="*/ 142141 w 994407"/>
                  <a:gd name="connsiteY15" fmla="*/ 115491 h 484235"/>
                  <a:gd name="connsiteX16" fmla="*/ 161191 w 994407"/>
                  <a:gd name="connsiteY16" fmla="*/ 117872 h 484235"/>
                  <a:gd name="connsiteX17" fmla="*/ 177860 w 994407"/>
                  <a:gd name="connsiteY17" fmla="*/ 122634 h 484235"/>
                  <a:gd name="connsiteX18" fmla="*/ 185004 w 994407"/>
                  <a:gd name="connsiteY18" fmla="*/ 127397 h 484235"/>
                  <a:gd name="connsiteX19" fmla="*/ 220723 w 994407"/>
                  <a:gd name="connsiteY19" fmla="*/ 141684 h 484235"/>
                  <a:gd name="connsiteX20" fmla="*/ 215960 w 994407"/>
                  <a:gd name="connsiteY20" fmla="*/ 148828 h 484235"/>
                  <a:gd name="connsiteX21" fmla="*/ 208816 w 994407"/>
                  <a:gd name="connsiteY21" fmla="*/ 163116 h 484235"/>
                  <a:gd name="connsiteX22" fmla="*/ 201673 w 994407"/>
                  <a:gd name="connsiteY22" fmla="*/ 165497 h 484235"/>
                  <a:gd name="connsiteX23" fmla="*/ 187385 w 994407"/>
                  <a:gd name="connsiteY23" fmla="*/ 175022 h 484235"/>
                  <a:gd name="connsiteX24" fmla="*/ 182623 w 994407"/>
                  <a:gd name="connsiteY24" fmla="*/ 182166 h 484235"/>
                  <a:gd name="connsiteX25" fmla="*/ 173098 w 994407"/>
                  <a:gd name="connsiteY25" fmla="*/ 191691 h 484235"/>
                  <a:gd name="connsiteX26" fmla="*/ 206435 w 994407"/>
                  <a:gd name="connsiteY26" fmla="*/ 198834 h 484235"/>
                  <a:gd name="connsiteX27" fmla="*/ 215960 w 994407"/>
                  <a:gd name="connsiteY27" fmla="*/ 201216 h 484235"/>
                  <a:gd name="connsiteX28" fmla="*/ 223104 w 994407"/>
                  <a:gd name="connsiteY28" fmla="*/ 215503 h 484235"/>
                  <a:gd name="connsiteX29" fmla="*/ 235010 w 994407"/>
                  <a:gd name="connsiteY29" fmla="*/ 227409 h 484235"/>
                  <a:gd name="connsiteX30" fmla="*/ 249298 w 994407"/>
                  <a:gd name="connsiteY30" fmla="*/ 229791 h 484235"/>
                  <a:gd name="connsiteX31" fmla="*/ 254060 w 994407"/>
                  <a:gd name="connsiteY31" fmla="*/ 244078 h 484235"/>
                  <a:gd name="connsiteX32" fmla="*/ 246916 w 994407"/>
                  <a:gd name="connsiteY32" fmla="*/ 246459 h 484235"/>
                  <a:gd name="connsiteX33" fmla="*/ 251679 w 994407"/>
                  <a:gd name="connsiteY33" fmla="*/ 255984 h 484235"/>
                  <a:gd name="connsiteX34" fmla="*/ 265966 w 994407"/>
                  <a:gd name="connsiteY34" fmla="*/ 258366 h 484235"/>
                  <a:gd name="connsiteX35" fmla="*/ 273110 w 994407"/>
                  <a:gd name="connsiteY35" fmla="*/ 263128 h 484235"/>
                  <a:gd name="connsiteX36" fmla="*/ 282635 w 994407"/>
                  <a:gd name="connsiteY36" fmla="*/ 282178 h 484235"/>
                  <a:gd name="connsiteX37" fmla="*/ 280254 w 994407"/>
                  <a:gd name="connsiteY37" fmla="*/ 298847 h 484235"/>
                  <a:gd name="connsiteX38" fmla="*/ 280254 w 994407"/>
                  <a:gd name="connsiteY38" fmla="*/ 313134 h 484235"/>
                  <a:gd name="connsiteX39" fmla="*/ 313591 w 994407"/>
                  <a:gd name="connsiteY39" fmla="*/ 315516 h 484235"/>
                  <a:gd name="connsiteX40" fmla="*/ 335023 w 994407"/>
                  <a:gd name="connsiteY40" fmla="*/ 317897 h 484235"/>
                  <a:gd name="connsiteX41" fmla="*/ 335023 w 994407"/>
                  <a:gd name="connsiteY41" fmla="*/ 358378 h 484235"/>
                  <a:gd name="connsiteX42" fmla="*/ 327879 w 994407"/>
                  <a:gd name="connsiteY42" fmla="*/ 365522 h 484235"/>
                  <a:gd name="connsiteX43" fmla="*/ 313591 w 994407"/>
                  <a:gd name="connsiteY43" fmla="*/ 367903 h 484235"/>
                  <a:gd name="connsiteX44" fmla="*/ 306448 w 994407"/>
                  <a:gd name="connsiteY44" fmla="*/ 370284 h 484235"/>
                  <a:gd name="connsiteX45" fmla="*/ 292160 w 994407"/>
                  <a:gd name="connsiteY45" fmla="*/ 379809 h 484235"/>
                  <a:gd name="connsiteX46" fmla="*/ 285016 w 994407"/>
                  <a:gd name="connsiteY46" fmla="*/ 382191 h 484235"/>
                  <a:gd name="connsiteX47" fmla="*/ 270729 w 994407"/>
                  <a:gd name="connsiteY47" fmla="*/ 391716 h 484235"/>
                  <a:gd name="connsiteX48" fmla="*/ 256441 w 994407"/>
                  <a:gd name="connsiteY48" fmla="*/ 398859 h 484235"/>
                  <a:gd name="connsiteX49" fmla="*/ 242154 w 994407"/>
                  <a:gd name="connsiteY49" fmla="*/ 403622 h 484235"/>
                  <a:gd name="connsiteX50" fmla="*/ 220723 w 994407"/>
                  <a:gd name="connsiteY50" fmla="*/ 415528 h 484235"/>
                  <a:gd name="connsiteX51" fmla="*/ 208816 w 994407"/>
                  <a:gd name="connsiteY51" fmla="*/ 436959 h 484235"/>
                  <a:gd name="connsiteX52" fmla="*/ 206435 w 994407"/>
                  <a:gd name="connsiteY52" fmla="*/ 446484 h 484235"/>
                  <a:gd name="connsiteX53" fmla="*/ 208816 w 994407"/>
                  <a:gd name="connsiteY53" fmla="*/ 453628 h 484235"/>
                  <a:gd name="connsiteX54" fmla="*/ 223104 w 994407"/>
                  <a:gd name="connsiteY54" fmla="*/ 458391 h 484235"/>
                  <a:gd name="connsiteX55" fmla="*/ 230248 w 994407"/>
                  <a:gd name="connsiteY55" fmla="*/ 463153 h 484235"/>
                  <a:gd name="connsiteX56" fmla="*/ 261204 w 994407"/>
                  <a:gd name="connsiteY56" fmla="*/ 456009 h 484235"/>
                  <a:gd name="connsiteX57" fmla="*/ 268348 w 994407"/>
                  <a:gd name="connsiteY57" fmla="*/ 453628 h 484235"/>
                  <a:gd name="connsiteX58" fmla="*/ 275491 w 994407"/>
                  <a:gd name="connsiteY58" fmla="*/ 451247 h 484235"/>
                  <a:gd name="connsiteX59" fmla="*/ 296923 w 994407"/>
                  <a:gd name="connsiteY59" fmla="*/ 453628 h 484235"/>
                  <a:gd name="connsiteX60" fmla="*/ 435035 w 994407"/>
                  <a:gd name="connsiteY60" fmla="*/ 458391 h 484235"/>
                  <a:gd name="connsiteX61" fmla="*/ 585054 w 994407"/>
                  <a:gd name="connsiteY61" fmla="*/ 456009 h 484235"/>
                  <a:gd name="connsiteX62" fmla="*/ 601723 w 994407"/>
                  <a:gd name="connsiteY62" fmla="*/ 453628 h 484235"/>
                  <a:gd name="connsiteX63" fmla="*/ 663635 w 994407"/>
                  <a:gd name="connsiteY63" fmla="*/ 456009 h 484235"/>
                  <a:gd name="connsiteX64" fmla="*/ 782698 w 994407"/>
                  <a:gd name="connsiteY64" fmla="*/ 458391 h 484235"/>
                  <a:gd name="connsiteX65" fmla="*/ 825560 w 994407"/>
                  <a:gd name="connsiteY65" fmla="*/ 460772 h 484235"/>
                  <a:gd name="connsiteX66" fmla="*/ 971436 w 994407"/>
                  <a:gd name="connsiteY66" fmla="*/ 433462 h 484235"/>
                  <a:gd name="connsiteX67" fmla="*/ 992248 w 994407"/>
                  <a:gd name="connsiteY67" fmla="*/ 436959 h 484235"/>
                  <a:gd name="connsiteX68" fmla="*/ 985104 w 994407"/>
                  <a:gd name="connsiteY68" fmla="*/ 432197 h 484235"/>
                  <a:gd name="connsiteX69" fmla="*/ 977960 w 994407"/>
                  <a:gd name="connsiteY69" fmla="*/ 429816 h 484235"/>
                  <a:gd name="connsiteX70" fmla="*/ 949385 w 994407"/>
                  <a:gd name="connsiteY70" fmla="*/ 425053 h 484235"/>
                  <a:gd name="connsiteX71" fmla="*/ 942241 w 994407"/>
                  <a:gd name="connsiteY71" fmla="*/ 422672 h 484235"/>
                  <a:gd name="connsiteX72" fmla="*/ 927954 w 994407"/>
                  <a:gd name="connsiteY72" fmla="*/ 415528 h 484235"/>
                  <a:gd name="connsiteX73" fmla="*/ 916048 w 994407"/>
                  <a:gd name="connsiteY73" fmla="*/ 403622 h 484235"/>
                  <a:gd name="connsiteX74" fmla="*/ 901760 w 994407"/>
                  <a:gd name="connsiteY74" fmla="*/ 398859 h 484235"/>
                  <a:gd name="connsiteX75" fmla="*/ 894616 w 994407"/>
                  <a:gd name="connsiteY75" fmla="*/ 394097 h 484235"/>
                  <a:gd name="connsiteX76" fmla="*/ 873185 w 994407"/>
                  <a:gd name="connsiteY76" fmla="*/ 386953 h 484235"/>
                  <a:gd name="connsiteX77" fmla="*/ 866041 w 994407"/>
                  <a:gd name="connsiteY77" fmla="*/ 384572 h 484235"/>
                  <a:gd name="connsiteX78" fmla="*/ 858898 w 994407"/>
                  <a:gd name="connsiteY78" fmla="*/ 379809 h 484235"/>
                  <a:gd name="connsiteX79" fmla="*/ 849373 w 994407"/>
                  <a:gd name="connsiteY79" fmla="*/ 377428 h 484235"/>
                  <a:gd name="connsiteX80" fmla="*/ 842229 w 994407"/>
                  <a:gd name="connsiteY80" fmla="*/ 375047 h 484235"/>
                  <a:gd name="connsiteX81" fmla="*/ 827941 w 994407"/>
                  <a:gd name="connsiteY81" fmla="*/ 365522 h 484235"/>
                  <a:gd name="connsiteX82" fmla="*/ 813654 w 994407"/>
                  <a:gd name="connsiteY82" fmla="*/ 360759 h 484235"/>
                  <a:gd name="connsiteX83" fmla="*/ 792223 w 994407"/>
                  <a:gd name="connsiteY83" fmla="*/ 344091 h 484235"/>
                  <a:gd name="connsiteX84" fmla="*/ 785079 w 994407"/>
                  <a:gd name="connsiteY84" fmla="*/ 339328 h 484235"/>
                  <a:gd name="connsiteX85" fmla="*/ 770791 w 994407"/>
                  <a:gd name="connsiteY85" fmla="*/ 334566 h 484235"/>
                  <a:gd name="connsiteX86" fmla="*/ 756504 w 994407"/>
                  <a:gd name="connsiteY86" fmla="*/ 329803 h 484235"/>
                  <a:gd name="connsiteX87" fmla="*/ 749360 w 994407"/>
                  <a:gd name="connsiteY87" fmla="*/ 327422 h 484235"/>
                  <a:gd name="connsiteX88" fmla="*/ 742216 w 994407"/>
                  <a:gd name="connsiteY88" fmla="*/ 322659 h 484235"/>
                  <a:gd name="connsiteX89" fmla="*/ 732691 w 994407"/>
                  <a:gd name="connsiteY89" fmla="*/ 320278 h 484235"/>
                  <a:gd name="connsiteX90" fmla="*/ 725548 w 994407"/>
                  <a:gd name="connsiteY90" fmla="*/ 317897 h 484235"/>
                  <a:gd name="connsiteX91" fmla="*/ 718404 w 994407"/>
                  <a:gd name="connsiteY91" fmla="*/ 313134 h 484235"/>
                  <a:gd name="connsiteX92" fmla="*/ 711260 w 994407"/>
                  <a:gd name="connsiteY92" fmla="*/ 310753 h 484235"/>
                  <a:gd name="connsiteX93" fmla="*/ 689829 w 994407"/>
                  <a:gd name="connsiteY93" fmla="*/ 298847 h 484235"/>
                  <a:gd name="connsiteX94" fmla="*/ 682685 w 994407"/>
                  <a:gd name="connsiteY94" fmla="*/ 291703 h 484235"/>
                  <a:gd name="connsiteX95" fmla="*/ 668398 w 994407"/>
                  <a:gd name="connsiteY95" fmla="*/ 286941 h 484235"/>
                  <a:gd name="connsiteX96" fmla="*/ 644585 w 994407"/>
                  <a:gd name="connsiteY96" fmla="*/ 279797 h 484235"/>
                  <a:gd name="connsiteX97" fmla="*/ 630298 w 994407"/>
                  <a:gd name="connsiteY97" fmla="*/ 275034 h 484235"/>
                  <a:gd name="connsiteX98" fmla="*/ 623154 w 994407"/>
                  <a:gd name="connsiteY98" fmla="*/ 272653 h 484235"/>
                  <a:gd name="connsiteX99" fmla="*/ 616010 w 994407"/>
                  <a:gd name="connsiteY99" fmla="*/ 267891 h 484235"/>
                  <a:gd name="connsiteX100" fmla="*/ 594579 w 994407"/>
                  <a:gd name="connsiteY100" fmla="*/ 260747 h 484235"/>
                  <a:gd name="connsiteX101" fmla="*/ 573148 w 994407"/>
                  <a:gd name="connsiteY101" fmla="*/ 253603 h 484235"/>
                  <a:gd name="connsiteX102" fmla="*/ 566004 w 994407"/>
                  <a:gd name="connsiteY102" fmla="*/ 251222 h 484235"/>
                  <a:gd name="connsiteX103" fmla="*/ 558860 w 994407"/>
                  <a:gd name="connsiteY103" fmla="*/ 248841 h 484235"/>
                  <a:gd name="connsiteX104" fmla="*/ 551716 w 994407"/>
                  <a:gd name="connsiteY104" fmla="*/ 244078 h 484235"/>
                  <a:gd name="connsiteX105" fmla="*/ 537429 w 994407"/>
                  <a:gd name="connsiteY105" fmla="*/ 239316 h 484235"/>
                  <a:gd name="connsiteX106" fmla="*/ 523141 w 994407"/>
                  <a:gd name="connsiteY106" fmla="*/ 229791 h 484235"/>
                  <a:gd name="connsiteX107" fmla="*/ 515998 w 994407"/>
                  <a:gd name="connsiteY107" fmla="*/ 225028 h 484235"/>
                  <a:gd name="connsiteX108" fmla="*/ 508854 w 994407"/>
                  <a:gd name="connsiteY108" fmla="*/ 222647 h 484235"/>
                  <a:gd name="connsiteX109" fmla="*/ 492185 w 994407"/>
                  <a:gd name="connsiteY109" fmla="*/ 215503 h 484235"/>
                  <a:gd name="connsiteX110" fmla="*/ 477898 w 994407"/>
                  <a:gd name="connsiteY110" fmla="*/ 210741 h 484235"/>
                  <a:gd name="connsiteX111" fmla="*/ 470754 w 994407"/>
                  <a:gd name="connsiteY111" fmla="*/ 205978 h 484235"/>
                  <a:gd name="connsiteX112" fmla="*/ 446941 w 994407"/>
                  <a:gd name="connsiteY112" fmla="*/ 198834 h 484235"/>
                  <a:gd name="connsiteX113" fmla="*/ 432654 w 994407"/>
                  <a:gd name="connsiteY113" fmla="*/ 191691 h 484235"/>
                  <a:gd name="connsiteX114" fmla="*/ 404079 w 994407"/>
                  <a:gd name="connsiteY114" fmla="*/ 172641 h 484235"/>
                  <a:gd name="connsiteX115" fmla="*/ 396935 w 994407"/>
                  <a:gd name="connsiteY115" fmla="*/ 167878 h 484235"/>
                  <a:gd name="connsiteX116" fmla="*/ 377885 w 994407"/>
                  <a:gd name="connsiteY116" fmla="*/ 163116 h 484235"/>
                  <a:gd name="connsiteX117" fmla="*/ 370741 w 994407"/>
                  <a:gd name="connsiteY117" fmla="*/ 160734 h 484235"/>
                  <a:gd name="connsiteX118" fmla="*/ 346929 w 994407"/>
                  <a:gd name="connsiteY118" fmla="*/ 153591 h 484235"/>
                  <a:gd name="connsiteX119" fmla="*/ 339785 w 994407"/>
                  <a:gd name="connsiteY119" fmla="*/ 151209 h 484235"/>
                  <a:gd name="connsiteX120" fmla="*/ 335023 w 994407"/>
                  <a:gd name="connsiteY120" fmla="*/ 144066 h 484235"/>
                  <a:gd name="connsiteX121" fmla="*/ 320735 w 994407"/>
                  <a:gd name="connsiteY121" fmla="*/ 134541 h 484235"/>
                  <a:gd name="connsiteX122" fmla="*/ 313591 w 994407"/>
                  <a:gd name="connsiteY122" fmla="*/ 129778 h 484235"/>
                  <a:gd name="connsiteX123" fmla="*/ 296923 w 994407"/>
                  <a:gd name="connsiteY123" fmla="*/ 122634 h 484235"/>
                  <a:gd name="connsiteX124" fmla="*/ 285016 w 994407"/>
                  <a:gd name="connsiteY124" fmla="*/ 120253 h 484235"/>
                  <a:gd name="connsiteX125" fmla="*/ 265966 w 994407"/>
                  <a:gd name="connsiteY125" fmla="*/ 115491 h 484235"/>
                  <a:gd name="connsiteX126" fmla="*/ 261204 w 994407"/>
                  <a:gd name="connsiteY126" fmla="*/ 108347 h 484235"/>
                  <a:gd name="connsiteX127" fmla="*/ 254060 w 994407"/>
                  <a:gd name="connsiteY127" fmla="*/ 105966 h 484235"/>
                  <a:gd name="connsiteX128" fmla="*/ 239773 w 994407"/>
                  <a:gd name="connsiteY128" fmla="*/ 98822 h 484235"/>
                  <a:gd name="connsiteX129" fmla="*/ 232629 w 994407"/>
                  <a:gd name="connsiteY129" fmla="*/ 94059 h 484235"/>
                  <a:gd name="connsiteX130" fmla="*/ 218341 w 994407"/>
                  <a:gd name="connsiteY130" fmla="*/ 89297 h 484235"/>
                  <a:gd name="connsiteX131" fmla="*/ 204054 w 994407"/>
                  <a:gd name="connsiteY131" fmla="*/ 79772 h 484235"/>
                  <a:gd name="connsiteX132" fmla="*/ 196910 w 994407"/>
                  <a:gd name="connsiteY132" fmla="*/ 75009 h 484235"/>
                  <a:gd name="connsiteX133" fmla="*/ 189766 w 994407"/>
                  <a:gd name="connsiteY133" fmla="*/ 72628 h 484235"/>
                  <a:gd name="connsiteX134" fmla="*/ 182623 w 994407"/>
                  <a:gd name="connsiteY134" fmla="*/ 67866 h 484235"/>
                  <a:gd name="connsiteX135" fmla="*/ 168335 w 994407"/>
                  <a:gd name="connsiteY135" fmla="*/ 63103 h 484235"/>
                  <a:gd name="connsiteX136" fmla="*/ 146904 w 994407"/>
                  <a:gd name="connsiteY136" fmla="*/ 53578 h 484235"/>
                  <a:gd name="connsiteX137" fmla="*/ 139760 w 994407"/>
                  <a:gd name="connsiteY137" fmla="*/ 51197 h 484235"/>
                  <a:gd name="connsiteX138" fmla="*/ 132616 w 994407"/>
                  <a:gd name="connsiteY138" fmla="*/ 48816 h 484235"/>
                  <a:gd name="connsiteX139" fmla="*/ 125473 w 994407"/>
                  <a:gd name="connsiteY139" fmla="*/ 44053 h 484235"/>
                  <a:gd name="connsiteX140" fmla="*/ 111185 w 994407"/>
                  <a:gd name="connsiteY140" fmla="*/ 39291 h 484235"/>
                  <a:gd name="connsiteX141" fmla="*/ 96898 w 994407"/>
                  <a:gd name="connsiteY141" fmla="*/ 29766 h 484235"/>
                  <a:gd name="connsiteX142" fmla="*/ 89754 w 994407"/>
                  <a:gd name="connsiteY142" fmla="*/ 25003 h 484235"/>
                  <a:gd name="connsiteX143" fmla="*/ 73085 w 994407"/>
                  <a:gd name="connsiteY143" fmla="*/ 20241 h 484235"/>
                  <a:gd name="connsiteX144" fmla="*/ 58798 w 994407"/>
                  <a:gd name="connsiteY144" fmla="*/ 15478 h 484235"/>
                  <a:gd name="connsiteX145" fmla="*/ 44510 w 994407"/>
                  <a:gd name="connsiteY145" fmla="*/ 5953 h 484235"/>
                  <a:gd name="connsiteX146" fmla="*/ 30223 w 994407"/>
                  <a:gd name="connsiteY146" fmla="*/ 1191 h 484235"/>
                  <a:gd name="connsiteX147" fmla="*/ 18316 w 994407"/>
                  <a:gd name="connsiteY147" fmla="*/ 3572 h 484235"/>
                  <a:gd name="connsiteX148" fmla="*/ 8791 w 994407"/>
                  <a:gd name="connsiteY148" fmla="*/ 3572 h 484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994407" h="484235">
                    <a:moveTo>
                      <a:pt x="8791" y="3572"/>
                    </a:moveTo>
                    <a:cubicBezTo>
                      <a:pt x="6807" y="7144"/>
                      <a:pt x="0" y="20424"/>
                      <a:pt x="6410" y="25003"/>
                    </a:cubicBezTo>
                    <a:cubicBezTo>
                      <a:pt x="10495" y="27921"/>
                      <a:pt x="20698" y="29766"/>
                      <a:pt x="20698" y="29766"/>
                    </a:cubicBezTo>
                    <a:cubicBezTo>
                      <a:pt x="21492" y="32147"/>
                      <a:pt x="21957" y="34664"/>
                      <a:pt x="23079" y="36909"/>
                    </a:cubicBezTo>
                    <a:cubicBezTo>
                      <a:pt x="24359" y="39469"/>
                      <a:pt x="27662" y="41197"/>
                      <a:pt x="27841" y="44053"/>
                    </a:cubicBezTo>
                    <a:cubicBezTo>
                      <a:pt x="29195" y="65726"/>
                      <a:pt x="27780" y="68049"/>
                      <a:pt x="23079" y="82153"/>
                    </a:cubicBezTo>
                    <a:cubicBezTo>
                      <a:pt x="27988" y="96881"/>
                      <a:pt x="21734" y="85777"/>
                      <a:pt x="39748" y="79772"/>
                    </a:cubicBezTo>
                    <a:lnTo>
                      <a:pt x="54035" y="75009"/>
                    </a:lnTo>
                    <a:cubicBezTo>
                      <a:pt x="60385" y="75803"/>
                      <a:pt x="66789" y="76246"/>
                      <a:pt x="73085" y="77391"/>
                    </a:cubicBezTo>
                    <a:cubicBezTo>
                      <a:pt x="75555" y="77840"/>
                      <a:pt x="77815" y="79082"/>
                      <a:pt x="80229" y="79772"/>
                    </a:cubicBezTo>
                    <a:cubicBezTo>
                      <a:pt x="83376" y="80671"/>
                      <a:pt x="86579" y="81359"/>
                      <a:pt x="89754" y="82153"/>
                    </a:cubicBezTo>
                    <a:cubicBezTo>
                      <a:pt x="92135" y="83741"/>
                      <a:pt x="94338" y="85636"/>
                      <a:pt x="96898" y="86916"/>
                    </a:cubicBezTo>
                    <a:cubicBezTo>
                      <a:pt x="100314" y="88624"/>
                      <a:pt x="110514" y="90915"/>
                      <a:pt x="113566" y="91678"/>
                    </a:cubicBezTo>
                    <a:cubicBezTo>
                      <a:pt x="115947" y="93266"/>
                      <a:pt x="117949" y="95688"/>
                      <a:pt x="120710" y="96441"/>
                    </a:cubicBezTo>
                    <a:cubicBezTo>
                      <a:pt x="126884" y="98125"/>
                      <a:pt x="134977" y="94570"/>
                      <a:pt x="139760" y="98822"/>
                    </a:cubicBezTo>
                    <a:cubicBezTo>
                      <a:pt x="143955" y="102551"/>
                      <a:pt x="137946" y="111762"/>
                      <a:pt x="142141" y="115491"/>
                    </a:cubicBezTo>
                    <a:cubicBezTo>
                      <a:pt x="146924" y="119743"/>
                      <a:pt x="154879" y="116820"/>
                      <a:pt x="161191" y="117872"/>
                    </a:cubicBezTo>
                    <a:cubicBezTo>
                      <a:pt x="167171" y="118869"/>
                      <a:pt x="172198" y="120747"/>
                      <a:pt x="177860" y="122634"/>
                    </a:cubicBezTo>
                    <a:cubicBezTo>
                      <a:pt x="180241" y="124222"/>
                      <a:pt x="182177" y="126951"/>
                      <a:pt x="185004" y="127397"/>
                    </a:cubicBezTo>
                    <a:cubicBezTo>
                      <a:pt x="213052" y="131826"/>
                      <a:pt x="230081" y="116729"/>
                      <a:pt x="220723" y="141684"/>
                    </a:cubicBezTo>
                    <a:cubicBezTo>
                      <a:pt x="219718" y="144364"/>
                      <a:pt x="217548" y="146447"/>
                      <a:pt x="215960" y="148828"/>
                    </a:cubicBezTo>
                    <a:cubicBezTo>
                      <a:pt x="214391" y="153535"/>
                      <a:pt x="213014" y="159758"/>
                      <a:pt x="208816" y="163116"/>
                    </a:cubicBezTo>
                    <a:cubicBezTo>
                      <a:pt x="206856" y="164684"/>
                      <a:pt x="203867" y="164278"/>
                      <a:pt x="201673" y="165497"/>
                    </a:cubicBezTo>
                    <a:cubicBezTo>
                      <a:pt x="196669" y="168277"/>
                      <a:pt x="187385" y="175022"/>
                      <a:pt x="187385" y="175022"/>
                    </a:cubicBezTo>
                    <a:cubicBezTo>
                      <a:pt x="185798" y="177403"/>
                      <a:pt x="184858" y="180378"/>
                      <a:pt x="182623" y="182166"/>
                    </a:cubicBezTo>
                    <a:cubicBezTo>
                      <a:pt x="171077" y="191403"/>
                      <a:pt x="178293" y="176104"/>
                      <a:pt x="173098" y="191691"/>
                    </a:cubicBezTo>
                    <a:cubicBezTo>
                      <a:pt x="192710" y="204766"/>
                      <a:pt x="181706" y="201926"/>
                      <a:pt x="206435" y="198834"/>
                    </a:cubicBezTo>
                    <a:cubicBezTo>
                      <a:pt x="209610" y="199628"/>
                      <a:pt x="213237" y="199401"/>
                      <a:pt x="215960" y="201216"/>
                    </a:cubicBezTo>
                    <a:cubicBezTo>
                      <a:pt x="221080" y="204629"/>
                      <a:pt x="220726" y="210747"/>
                      <a:pt x="223104" y="215503"/>
                    </a:cubicBezTo>
                    <a:cubicBezTo>
                      <a:pt x="227073" y="223441"/>
                      <a:pt x="227865" y="222647"/>
                      <a:pt x="235010" y="227409"/>
                    </a:cubicBezTo>
                    <a:cubicBezTo>
                      <a:pt x="240960" y="225426"/>
                      <a:pt x="244523" y="222150"/>
                      <a:pt x="249298" y="229791"/>
                    </a:cubicBezTo>
                    <a:cubicBezTo>
                      <a:pt x="251959" y="234048"/>
                      <a:pt x="254060" y="244078"/>
                      <a:pt x="254060" y="244078"/>
                    </a:cubicBezTo>
                    <a:cubicBezTo>
                      <a:pt x="251679" y="244872"/>
                      <a:pt x="248691" y="244684"/>
                      <a:pt x="246916" y="246459"/>
                    </a:cubicBezTo>
                    <a:cubicBezTo>
                      <a:pt x="239411" y="253964"/>
                      <a:pt x="246484" y="254829"/>
                      <a:pt x="251679" y="255984"/>
                    </a:cubicBezTo>
                    <a:cubicBezTo>
                      <a:pt x="256392" y="257031"/>
                      <a:pt x="261204" y="257572"/>
                      <a:pt x="265966" y="258366"/>
                    </a:cubicBezTo>
                    <a:cubicBezTo>
                      <a:pt x="268347" y="259953"/>
                      <a:pt x="271948" y="260513"/>
                      <a:pt x="273110" y="263128"/>
                    </a:cubicBezTo>
                    <a:cubicBezTo>
                      <a:pt x="282627" y="284542"/>
                      <a:pt x="267133" y="277012"/>
                      <a:pt x="282635" y="282178"/>
                    </a:cubicBezTo>
                    <a:cubicBezTo>
                      <a:pt x="281841" y="287734"/>
                      <a:pt x="281355" y="293343"/>
                      <a:pt x="280254" y="298847"/>
                    </a:cubicBezTo>
                    <a:cubicBezTo>
                      <a:pt x="279933" y="300454"/>
                      <a:pt x="274226" y="311527"/>
                      <a:pt x="280254" y="313134"/>
                    </a:cubicBezTo>
                    <a:cubicBezTo>
                      <a:pt x="291018" y="316005"/>
                      <a:pt x="302492" y="314551"/>
                      <a:pt x="313591" y="315516"/>
                    </a:cubicBezTo>
                    <a:cubicBezTo>
                      <a:pt x="320752" y="316139"/>
                      <a:pt x="327879" y="317103"/>
                      <a:pt x="335023" y="317897"/>
                    </a:cubicBezTo>
                    <a:cubicBezTo>
                      <a:pt x="336468" y="330906"/>
                      <a:pt x="339758" y="345357"/>
                      <a:pt x="335023" y="358378"/>
                    </a:cubicBezTo>
                    <a:cubicBezTo>
                      <a:pt x="333872" y="361543"/>
                      <a:pt x="330956" y="364154"/>
                      <a:pt x="327879" y="365522"/>
                    </a:cubicBezTo>
                    <a:cubicBezTo>
                      <a:pt x="323467" y="367483"/>
                      <a:pt x="318354" y="367109"/>
                      <a:pt x="313591" y="367903"/>
                    </a:cubicBezTo>
                    <a:cubicBezTo>
                      <a:pt x="311210" y="368697"/>
                      <a:pt x="308642" y="369065"/>
                      <a:pt x="306448" y="370284"/>
                    </a:cubicBezTo>
                    <a:cubicBezTo>
                      <a:pt x="301444" y="373064"/>
                      <a:pt x="297590" y="377998"/>
                      <a:pt x="292160" y="379809"/>
                    </a:cubicBezTo>
                    <a:cubicBezTo>
                      <a:pt x="289779" y="380603"/>
                      <a:pt x="287210" y="380972"/>
                      <a:pt x="285016" y="382191"/>
                    </a:cubicBezTo>
                    <a:cubicBezTo>
                      <a:pt x="280013" y="384971"/>
                      <a:pt x="276159" y="389906"/>
                      <a:pt x="270729" y="391716"/>
                    </a:cubicBezTo>
                    <a:cubicBezTo>
                      <a:pt x="244689" y="400395"/>
                      <a:pt x="284122" y="386556"/>
                      <a:pt x="256441" y="398859"/>
                    </a:cubicBezTo>
                    <a:cubicBezTo>
                      <a:pt x="251854" y="400898"/>
                      <a:pt x="246331" y="400837"/>
                      <a:pt x="242154" y="403622"/>
                    </a:cubicBezTo>
                    <a:cubicBezTo>
                      <a:pt x="225778" y="414539"/>
                      <a:pt x="233296" y="411337"/>
                      <a:pt x="220723" y="415528"/>
                    </a:cubicBezTo>
                    <a:cubicBezTo>
                      <a:pt x="212200" y="428312"/>
                      <a:pt x="211959" y="425961"/>
                      <a:pt x="208816" y="436959"/>
                    </a:cubicBezTo>
                    <a:cubicBezTo>
                      <a:pt x="207917" y="440106"/>
                      <a:pt x="207229" y="443309"/>
                      <a:pt x="206435" y="446484"/>
                    </a:cubicBezTo>
                    <a:cubicBezTo>
                      <a:pt x="207229" y="448865"/>
                      <a:pt x="206773" y="452169"/>
                      <a:pt x="208816" y="453628"/>
                    </a:cubicBezTo>
                    <a:cubicBezTo>
                      <a:pt x="212901" y="456546"/>
                      <a:pt x="218927" y="455606"/>
                      <a:pt x="223104" y="458391"/>
                    </a:cubicBezTo>
                    <a:lnTo>
                      <a:pt x="230248" y="463153"/>
                    </a:lnTo>
                    <a:cubicBezTo>
                      <a:pt x="251889" y="460062"/>
                      <a:pt x="241589" y="462547"/>
                      <a:pt x="261204" y="456009"/>
                    </a:cubicBezTo>
                    <a:lnTo>
                      <a:pt x="268348" y="453628"/>
                    </a:lnTo>
                    <a:lnTo>
                      <a:pt x="275491" y="451247"/>
                    </a:lnTo>
                    <a:cubicBezTo>
                      <a:pt x="282635" y="452041"/>
                      <a:pt x="289753" y="453116"/>
                      <a:pt x="296923" y="453628"/>
                    </a:cubicBezTo>
                    <a:cubicBezTo>
                      <a:pt x="341815" y="456834"/>
                      <a:pt x="391197" y="457267"/>
                      <a:pt x="435035" y="458391"/>
                    </a:cubicBezTo>
                    <a:lnTo>
                      <a:pt x="585054" y="456009"/>
                    </a:lnTo>
                    <a:cubicBezTo>
                      <a:pt x="590664" y="455849"/>
                      <a:pt x="596110" y="453628"/>
                      <a:pt x="601723" y="453628"/>
                    </a:cubicBezTo>
                    <a:cubicBezTo>
                      <a:pt x="622376" y="453628"/>
                      <a:pt x="642990" y="455466"/>
                      <a:pt x="663635" y="456009"/>
                    </a:cubicBezTo>
                    <a:lnTo>
                      <a:pt x="782698" y="458391"/>
                    </a:lnTo>
                    <a:cubicBezTo>
                      <a:pt x="796985" y="459185"/>
                      <a:pt x="811251" y="460772"/>
                      <a:pt x="825560" y="460772"/>
                    </a:cubicBezTo>
                    <a:cubicBezTo>
                      <a:pt x="993952" y="460772"/>
                      <a:pt x="922326" y="484235"/>
                      <a:pt x="971436" y="433462"/>
                    </a:cubicBezTo>
                    <a:cubicBezTo>
                      <a:pt x="970642" y="428699"/>
                      <a:pt x="994407" y="441278"/>
                      <a:pt x="992248" y="436959"/>
                    </a:cubicBezTo>
                    <a:cubicBezTo>
                      <a:pt x="990968" y="434399"/>
                      <a:pt x="987664" y="433477"/>
                      <a:pt x="985104" y="432197"/>
                    </a:cubicBezTo>
                    <a:cubicBezTo>
                      <a:pt x="982859" y="431075"/>
                      <a:pt x="980374" y="430506"/>
                      <a:pt x="977960" y="429816"/>
                    </a:cubicBezTo>
                    <a:cubicBezTo>
                      <a:pt x="965717" y="426318"/>
                      <a:pt x="964858" y="426987"/>
                      <a:pt x="949385" y="425053"/>
                    </a:cubicBezTo>
                    <a:cubicBezTo>
                      <a:pt x="947004" y="424259"/>
                      <a:pt x="944486" y="423795"/>
                      <a:pt x="942241" y="422672"/>
                    </a:cubicBezTo>
                    <a:cubicBezTo>
                      <a:pt x="923777" y="413439"/>
                      <a:pt x="945911" y="421513"/>
                      <a:pt x="927954" y="415528"/>
                    </a:cubicBezTo>
                    <a:cubicBezTo>
                      <a:pt x="923609" y="409011"/>
                      <a:pt x="923567" y="406964"/>
                      <a:pt x="916048" y="403622"/>
                    </a:cubicBezTo>
                    <a:cubicBezTo>
                      <a:pt x="911460" y="401583"/>
                      <a:pt x="905937" y="401644"/>
                      <a:pt x="901760" y="398859"/>
                    </a:cubicBezTo>
                    <a:cubicBezTo>
                      <a:pt x="899379" y="397272"/>
                      <a:pt x="897231" y="395259"/>
                      <a:pt x="894616" y="394097"/>
                    </a:cubicBezTo>
                    <a:cubicBezTo>
                      <a:pt x="894602" y="394091"/>
                      <a:pt x="876764" y="388146"/>
                      <a:pt x="873185" y="386953"/>
                    </a:cubicBezTo>
                    <a:lnTo>
                      <a:pt x="866041" y="384572"/>
                    </a:lnTo>
                    <a:cubicBezTo>
                      <a:pt x="863660" y="382984"/>
                      <a:pt x="861528" y="380936"/>
                      <a:pt x="858898" y="379809"/>
                    </a:cubicBezTo>
                    <a:cubicBezTo>
                      <a:pt x="855890" y="378520"/>
                      <a:pt x="852520" y="378327"/>
                      <a:pt x="849373" y="377428"/>
                    </a:cubicBezTo>
                    <a:cubicBezTo>
                      <a:pt x="846959" y="376738"/>
                      <a:pt x="844610" y="375841"/>
                      <a:pt x="842229" y="375047"/>
                    </a:cubicBezTo>
                    <a:cubicBezTo>
                      <a:pt x="837466" y="371872"/>
                      <a:pt x="833371" y="367332"/>
                      <a:pt x="827941" y="365522"/>
                    </a:cubicBezTo>
                    <a:lnTo>
                      <a:pt x="813654" y="360759"/>
                    </a:lnTo>
                    <a:cubicBezTo>
                      <a:pt x="802462" y="349569"/>
                      <a:pt x="809312" y="355484"/>
                      <a:pt x="792223" y="344091"/>
                    </a:cubicBezTo>
                    <a:cubicBezTo>
                      <a:pt x="789842" y="342503"/>
                      <a:pt x="787794" y="340233"/>
                      <a:pt x="785079" y="339328"/>
                    </a:cubicBezTo>
                    <a:lnTo>
                      <a:pt x="770791" y="334566"/>
                    </a:lnTo>
                    <a:lnTo>
                      <a:pt x="756504" y="329803"/>
                    </a:lnTo>
                    <a:lnTo>
                      <a:pt x="749360" y="327422"/>
                    </a:lnTo>
                    <a:cubicBezTo>
                      <a:pt x="746979" y="325834"/>
                      <a:pt x="744847" y="323786"/>
                      <a:pt x="742216" y="322659"/>
                    </a:cubicBezTo>
                    <a:cubicBezTo>
                      <a:pt x="739208" y="321370"/>
                      <a:pt x="735838" y="321177"/>
                      <a:pt x="732691" y="320278"/>
                    </a:cubicBezTo>
                    <a:cubicBezTo>
                      <a:pt x="730278" y="319589"/>
                      <a:pt x="727929" y="318691"/>
                      <a:pt x="725548" y="317897"/>
                    </a:cubicBezTo>
                    <a:cubicBezTo>
                      <a:pt x="723167" y="316309"/>
                      <a:pt x="720964" y="314414"/>
                      <a:pt x="718404" y="313134"/>
                    </a:cubicBezTo>
                    <a:cubicBezTo>
                      <a:pt x="716159" y="312011"/>
                      <a:pt x="713454" y="311972"/>
                      <a:pt x="711260" y="310753"/>
                    </a:cubicBezTo>
                    <a:cubicBezTo>
                      <a:pt x="686696" y="297107"/>
                      <a:pt x="705994" y="304235"/>
                      <a:pt x="689829" y="298847"/>
                    </a:cubicBezTo>
                    <a:cubicBezTo>
                      <a:pt x="687448" y="296466"/>
                      <a:pt x="685629" y="293338"/>
                      <a:pt x="682685" y="291703"/>
                    </a:cubicBezTo>
                    <a:cubicBezTo>
                      <a:pt x="678297" y="289265"/>
                      <a:pt x="668398" y="286941"/>
                      <a:pt x="668398" y="286941"/>
                    </a:cubicBezTo>
                    <a:cubicBezTo>
                      <a:pt x="654578" y="277727"/>
                      <a:pt x="668021" y="285206"/>
                      <a:pt x="644585" y="279797"/>
                    </a:cubicBezTo>
                    <a:cubicBezTo>
                      <a:pt x="639694" y="278668"/>
                      <a:pt x="635060" y="276622"/>
                      <a:pt x="630298" y="275034"/>
                    </a:cubicBezTo>
                    <a:cubicBezTo>
                      <a:pt x="627917" y="274240"/>
                      <a:pt x="625243" y="274045"/>
                      <a:pt x="623154" y="272653"/>
                    </a:cubicBezTo>
                    <a:cubicBezTo>
                      <a:pt x="620773" y="271066"/>
                      <a:pt x="618625" y="269053"/>
                      <a:pt x="616010" y="267891"/>
                    </a:cubicBezTo>
                    <a:cubicBezTo>
                      <a:pt x="615996" y="267885"/>
                      <a:pt x="598158" y="261940"/>
                      <a:pt x="594579" y="260747"/>
                    </a:cubicBezTo>
                    <a:lnTo>
                      <a:pt x="573148" y="253603"/>
                    </a:lnTo>
                    <a:lnTo>
                      <a:pt x="566004" y="251222"/>
                    </a:lnTo>
                    <a:lnTo>
                      <a:pt x="558860" y="248841"/>
                    </a:lnTo>
                    <a:cubicBezTo>
                      <a:pt x="556479" y="247253"/>
                      <a:pt x="554331" y="245240"/>
                      <a:pt x="551716" y="244078"/>
                    </a:cubicBezTo>
                    <a:cubicBezTo>
                      <a:pt x="547129" y="242039"/>
                      <a:pt x="537429" y="239316"/>
                      <a:pt x="537429" y="239316"/>
                    </a:cubicBezTo>
                    <a:lnTo>
                      <a:pt x="523141" y="229791"/>
                    </a:lnTo>
                    <a:cubicBezTo>
                      <a:pt x="520760" y="228204"/>
                      <a:pt x="518713" y="225933"/>
                      <a:pt x="515998" y="225028"/>
                    </a:cubicBezTo>
                    <a:lnTo>
                      <a:pt x="508854" y="222647"/>
                    </a:lnTo>
                    <a:cubicBezTo>
                      <a:pt x="497520" y="215091"/>
                      <a:pt x="506164" y="219696"/>
                      <a:pt x="492185" y="215503"/>
                    </a:cubicBezTo>
                    <a:cubicBezTo>
                      <a:pt x="487377" y="214061"/>
                      <a:pt x="477898" y="210741"/>
                      <a:pt x="477898" y="210741"/>
                    </a:cubicBezTo>
                    <a:cubicBezTo>
                      <a:pt x="475517" y="209153"/>
                      <a:pt x="473385" y="207105"/>
                      <a:pt x="470754" y="205978"/>
                    </a:cubicBezTo>
                    <a:cubicBezTo>
                      <a:pt x="461432" y="201983"/>
                      <a:pt x="456551" y="205240"/>
                      <a:pt x="446941" y="198834"/>
                    </a:cubicBezTo>
                    <a:cubicBezTo>
                      <a:pt x="437709" y="192680"/>
                      <a:pt x="442513" y="194977"/>
                      <a:pt x="432654" y="191691"/>
                    </a:cubicBezTo>
                    <a:lnTo>
                      <a:pt x="404079" y="172641"/>
                    </a:lnTo>
                    <a:cubicBezTo>
                      <a:pt x="401698" y="171053"/>
                      <a:pt x="399650" y="168783"/>
                      <a:pt x="396935" y="167878"/>
                    </a:cubicBezTo>
                    <a:cubicBezTo>
                      <a:pt x="380596" y="162432"/>
                      <a:pt x="400888" y="168867"/>
                      <a:pt x="377885" y="163116"/>
                    </a:cubicBezTo>
                    <a:cubicBezTo>
                      <a:pt x="375450" y="162507"/>
                      <a:pt x="373155" y="161424"/>
                      <a:pt x="370741" y="160734"/>
                    </a:cubicBezTo>
                    <a:cubicBezTo>
                      <a:pt x="345541" y="153533"/>
                      <a:pt x="380894" y="164913"/>
                      <a:pt x="346929" y="153591"/>
                    </a:cubicBezTo>
                    <a:lnTo>
                      <a:pt x="339785" y="151209"/>
                    </a:lnTo>
                    <a:cubicBezTo>
                      <a:pt x="338198" y="148828"/>
                      <a:pt x="337177" y="145950"/>
                      <a:pt x="335023" y="144066"/>
                    </a:cubicBezTo>
                    <a:cubicBezTo>
                      <a:pt x="330715" y="140297"/>
                      <a:pt x="325498" y="137716"/>
                      <a:pt x="320735" y="134541"/>
                    </a:cubicBezTo>
                    <a:cubicBezTo>
                      <a:pt x="318354" y="132953"/>
                      <a:pt x="316151" y="131058"/>
                      <a:pt x="313591" y="129778"/>
                    </a:cubicBezTo>
                    <a:cubicBezTo>
                      <a:pt x="306784" y="126375"/>
                      <a:pt x="303924" y="124384"/>
                      <a:pt x="296923" y="122634"/>
                    </a:cubicBezTo>
                    <a:cubicBezTo>
                      <a:pt x="292996" y="121652"/>
                      <a:pt x="288960" y="121163"/>
                      <a:pt x="285016" y="120253"/>
                    </a:cubicBezTo>
                    <a:cubicBezTo>
                      <a:pt x="278638" y="118781"/>
                      <a:pt x="265966" y="115491"/>
                      <a:pt x="265966" y="115491"/>
                    </a:cubicBezTo>
                    <a:cubicBezTo>
                      <a:pt x="264379" y="113110"/>
                      <a:pt x="263439" y="110135"/>
                      <a:pt x="261204" y="108347"/>
                    </a:cubicBezTo>
                    <a:cubicBezTo>
                      <a:pt x="259244" y="106779"/>
                      <a:pt x="256305" y="107089"/>
                      <a:pt x="254060" y="105966"/>
                    </a:cubicBezTo>
                    <a:cubicBezTo>
                      <a:pt x="235593" y="96732"/>
                      <a:pt x="257729" y="104807"/>
                      <a:pt x="239773" y="98822"/>
                    </a:cubicBezTo>
                    <a:cubicBezTo>
                      <a:pt x="237392" y="97234"/>
                      <a:pt x="235244" y="95221"/>
                      <a:pt x="232629" y="94059"/>
                    </a:cubicBezTo>
                    <a:cubicBezTo>
                      <a:pt x="228041" y="92020"/>
                      <a:pt x="218341" y="89297"/>
                      <a:pt x="218341" y="89297"/>
                    </a:cubicBezTo>
                    <a:lnTo>
                      <a:pt x="204054" y="79772"/>
                    </a:lnTo>
                    <a:cubicBezTo>
                      <a:pt x="201673" y="78184"/>
                      <a:pt x="199625" y="75914"/>
                      <a:pt x="196910" y="75009"/>
                    </a:cubicBezTo>
                    <a:lnTo>
                      <a:pt x="189766" y="72628"/>
                    </a:lnTo>
                    <a:cubicBezTo>
                      <a:pt x="187385" y="71041"/>
                      <a:pt x="185238" y="69028"/>
                      <a:pt x="182623" y="67866"/>
                    </a:cubicBezTo>
                    <a:cubicBezTo>
                      <a:pt x="178035" y="65827"/>
                      <a:pt x="172512" y="65888"/>
                      <a:pt x="168335" y="63103"/>
                    </a:cubicBezTo>
                    <a:cubicBezTo>
                      <a:pt x="157015" y="55557"/>
                      <a:pt x="163904" y="59245"/>
                      <a:pt x="146904" y="53578"/>
                    </a:cubicBezTo>
                    <a:lnTo>
                      <a:pt x="139760" y="51197"/>
                    </a:lnTo>
                    <a:lnTo>
                      <a:pt x="132616" y="48816"/>
                    </a:lnTo>
                    <a:cubicBezTo>
                      <a:pt x="130235" y="47228"/>
                      <a:pt x="128088" y="45215"/>
                      <a:pt x="125473" y="44053"/>
                    </a:cubicBezTo>
                    <a:cubicBezTo>
                      <a:pt x="120885" y="42014"/>
                      <a:pt x="111185" y="39291"/>
                      <a:pt x="111185" y="39291"/>
                    </a:cubicBezTo>
                    <a:lnTo>
                      <a:pt x="96898" y="29766"/>
                    </a:lnTo>
                    <a:cubicBezTo>
                      <a:pt x="94517" y="28178"/>
                      <a:pt x="92469" y="25908"/>
                      <a:pt x="89754" y="25003"/>
                    </a:cubicBezTo>
                    <a:cubicBezTo>
                      <a:pt x="65707" y="16989"/>
                      <a:pt x="103035" y="29227"/>
                      <a:pt x="73085" y="20241"/>
                    </a:cubicBezTo>
                    <a:cubicBezTo>
                      <a:pt x="68277" y="18798"/>
                      <a:pt x="62975" y="18263"/>
                      <a:pt x="58798" y="15478"/>
                    </a:cubicBezTo>
                    <a:cubicBezTo>
                      <a:pt x="54035" y="12303"/>
                      <a:pt x="49940" y="7763"/>
                      <a:pt x="44510" y="5953"/>
                    </a:cubicBezTo>
                    <a:lnTo>
                      <a:pt x="30223" y="1191"/>
                    </a:lnTo>
                    <a:cubicBezTo>
                      <a:pt x="26254" y="1985"/>
                      <a:pt x="22243" y="2590"/>
                      <a:pt x="18316" y="3572"/>
                    </a:cubicBezTo>
                    <a:cubicBezTo>
                      <a:pt x="15881" y="4181"/>
                      <a:pt x="10775" y="0"/>
                      <a:pt x="8791" y="357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46" name="Forme libre 45"/>
              <p:cNvSpPr/>
              <p:nvPr/>
            </p:nvSpPr>
            <p:spPr>
              <a:xfrm>
                <a:off x="5943600" y="1035844"/>
                <a:ext cx="1085868" cy="474111"/>
              </a:xfrm>
              <a:custGeom>
                <a:avLst/>
                <a:gdLst>
                  <a:gd name="connsiteX0" fmla="*/ 1050131 w 1085868"/>
                  <a:gd name="connsiteY0" fmla="*/ 16669 h 474111"/>
                  <a:gd name="connsiteX1" fmla="*/ 1042988 w 1085868"/>
                  <a:gd name="connsiteY1" fmla="*/ 33337 h 474111"/>
                  <a:gd name="connsiteX2" fmla="*/ 1040606 w 1085868"/>
                  <a:gd name="connsiteY2" fmla="*/ 40481 h 474111"/>
                  <a:gd name="connsiteX3" fmla="*/ 1026319 w 1085868"/>
                  <a:gd name="connsiteY3" fmla="*/ 50006 h 474111"/>
                  <a:gd name="connsiteX4" fmla="*/ 1019175 w 1085868"/>
                  <a:gd name="connsiteY4" fmla="*/ 57150 h 474111"/>
                  <a:gd name="connsiteX5" fmla="*/ 1021556 w 1085868"/>
                  <a:gd name="connsiteY5" fmla="*/ 71437 h 474111"/>
                  <a:gd name="connsiteX6" fmla="*/ 1012031 w 1085868"/>
                  <a:gd name="connsiteY6" fmla="*/ 92869 h 474111"/>
                  <a:gd name="connsiteX7" fmla="*/ 1009650 w 1085868"/>
                  <a:gd name="connsiteY7" fmla="*/ 100012 h 474111"/>
                  <a:gd name="connsiteX8" fmla="*/ 1007269 w 1085868"/>
                  <a:gd name="connsiteY8" fmla="*/ 111919 h 474111"/>
                  <a:gd name="connsiteX9" fmla="*/ 1002506 w 1085868"/>
                  <a:gd name="connsiteY9" fmla="*/ 119062 h 474111"/>
                  <a:gd name="connsiteX10" fmla="*/ 995363 w 1085868"/>
                  <a:gd name="connsiteY10" fmla="*/ 121444 h 474111"/>
                  <a:gd name="connsiteX11" fmla="*/ 947738 w 1085868"/>
                  <a:gd name="connsiteY11" fmla="*/ 123825 h 474111"/>
                  <a:gd name="connsiteX12" fmla="*/ 933450 w 1085868"/>
                  <a:gd name="connsiteY12" fmla="*/ 133350 h 474111"/>
                  <a:gd name="connsiteX13" fmla="*/ 926306 w 1085868"/>
                  <a:gd name="connsiteY13" fmla="*/ 138112 h 474111"/>
                  <a:gd name="connsiteX14" fmla="*/ 919163 w 1085868"/>
                  <a:gd name="connsiteY14" fmla="*/ 140494 h 474111"/>
                  <a:gd name="connsiteX15" fmla="*/ 904875 w 1085868"/>
                  <a:gd name="connsiteY15" fmla="*/ 150019 h 474111"/>
                  <a:gd name="connsiteX16" fmla="*/ 885825 w 1085868"/>
                  <a:gd name="connsiteY16" fmla="*/ 152400 h 474111"/>
                  <a:gd name="connsiteX17" fmla="*/ 878681 w 1085868"/>
                  <a:gd name="connsiteY17" fmla="*/ 157162 h 474111"/>
                  <a:gd name="connsiteX18" fmla="*/ 876300 w 1085868"/>
                  <a:gd name="connsiteY18" fmla="*/ 164306 h 474111"/>
                  <a:gd name="connsiteX19" fmla="*/ 869156 w 1085868"/>
                  <a:gd name="connsiteY19" fmla="*/ 171450 h 474111"/>
                  <a:gd name="connsiteX20" fmla="*/ 864394 w 1085868"/>
                  <a:gd name="connsiteY20" fmla="*/ 185737 h 474111"/>
                  <a:gd name="connsiteX21" fmla="*/ 854869 w 1085868"/>
                  <a:gd name="connsiteY21" fmla="*/ 195262 h 474111"/>
                  <a:gd name="connsiteX22" fmla="*/ 821531 w 1085868"/>
                  <a:gd name="connsiteY22" fmla="*/ 197644 h 474111"/>
                  <a:gd name="connsiteX23" fmla="*/ 807244 w 1085868"/>
                  <a:gd name="connsiteY23" fmla="*/ 200025 h 474111"/>
                  <a:gd name="connsiteX24" fmla="*/ 792956 w 1085868"/>
                  <a:gd name="connsiteY24" fmla="*/ 204787 h 474111"/>
                  <a:gd name="connsiteX25" fmla="*/ 785813 w 1085868"/>
                  <a:gd name="connsiteY25" fmla="*/ 207169 h 474111"/>
                  <a:gd name="connsiteX26" fmla="*/ 762000 w 1085868"/>
                  <a:gd name="connsiteY26" fmla="*/ 209550 h 474111"/>
                  <a:gd name="connsiteX27" fmla="*/ 750094 w 1085868"/>
                  <a:gd name="connsiteY27" fmla="*/ 211931 h 474111"/>
                  <a:gd name="connsiteX28" fmla="*/ 742950 w 1085868"/>
                  <a:gd name="connsiteY28" fmla="*/ 214312 h 474111"/>
                  <a:gd name="connsiteX29" fmla="*/ 731044 w 1085868"/>
                  <a:gd name="connsiteY29" fmla="*/ 216694 h 474111"/>
                  <a:gd name="connsiteX30" fmla="*/ 709613 w 1085868"/>
                  <a:gd name="connsiteY30" fmla="*/ 226219 h 474111"/>
                  <a:gd name="connsiteX31" fmla="*/ 702469 w 1085868"/>
                  <a:gd name="connsiteY31" fmla="*/ 228600 h 474111"/>
                  <a:gd name="connsiteX32" fmla="*/ 695325 w 1085868"/>
                  <a:gd name="connsiteY32" fmla="*/ 230981 h 474111"/>
                  <a:gd name="connsiteX33" fmla="*/ 683419 w 1085868"/>
                  <a:gd name="connsiteY33" fmla="*/ 233362 h 474111"/>
                  <a:gd name="connsiteX34" fmla="*/ 669131 w 1085868"/>
                  <a:gd name="connsiteY34" fmla="*/ 238125 h 474111"/>
                  <a:gd name="connsiteX35" fmla="*/ 654844 w 1085868"/>
                  <a:gd name="connsiteY35" fmla="*/ 245269 h 474111"/>
                  <a:gd name="connsiteX36" fmla="*/ 647700 w 1085868"/>
                  <a:gd name="connsiteY36" fmla="*/ 240506 h 474111"/>
                  <a:gd name="connsiteX37" fmla="*/ 616744 w 1085868"/>
                  <a:gd name="connsiteY37" fmla="*/ 242887 h 474111"/>
                  <a:gd name="connsiteX38" fmla="*/ 604838 w 1085868"/>
                  <a:gd name="connsiteY38" fmla="*/ 264319 h 474111"/>
                  <a:gd name="connsiteX39" fmla="*/ 600075 w 1085868"/>
                  <a:gd name="connsiteY39" fmla="*/ 271462 h 474111"/>
                  <a:gd name="connsiteX40" fmla="*/ 602456 w 1085868"/>
                  <a:gd name="connsiteY40" fmla="*/ 288131 h 474111"/>
                  <a:gd name="connsiteX41" fmla="*/ 604838 w 1085868"/>
                  <a:gd name="connsiteY41" fmla="*/ 295275 h 474111"/>
                  <a:gd name="connsiteX42" fmla="*/ 638175 w 1085868"/>
                  <a:gd name="connsiteY42" fmla="*/ 307181 h 474111"/>
                  <a:gd name="connsiteX43" fmla="*/ 640556 w 1085868"/>
                  <a:gd name="connsiteY43" fmla="*/ 314325 h 474111"/>
                  <a:gd name="connsiteX44" fmla="*/ 645319 w 1085868"/>
                  <a:gd name="connsiteY44" fmla="*/ 321469 h 474111"/>
                  <a:gd name="connsiteX45" fmla="*/ 647700 w 1085868"/>
                  <a:gd name="connsiteY45" fmla="*/ 335756 h 474111"/>
                  <a:gd name="connsiteX46" fmla="*/ 642938 w 1085868"/>
                  <a:gd name="connsiteY46" fmla="*/ 350044 h 474111"/>
                  <a:gd name="connsiteX47" fmla="*/ 640556 w 1085868"/>
                  <a:gd name="connsiteY47" fmla="*/ 357187 h 474111"/>
                  <a:gd name="connsiteX48" fmla="*/ 642938 w 1085868"/>
                  <a:gd name="connsiteY48" fmla="*/ 364331 h 474111"/>
                  <a:gd name="connsiteX49" fmla="*/ 657225 w 1085868"/>
                  <a:gd name="connsiteY49" fmla="*/ 373856 h 474111"/>
                  <a:gd name="connsiteX50" fmla="*/ 671513 w 1085868"/>
                  <a:gd name="connsiteY50" fmla="*/ 381000 h 474111"/>
                  <a:gd name="connsiteX51" fmla="*/ 676275 w 1085868"/>
                  <a:gd name="connsiteY51" fmla="*/ 388144 h 474111"/>
                  <a:gd name="connsiteX52" fmla="*/ 690563 w 1085868"/>
                  <a:gd name="connsiteY52" fmla="*/ 390525 h 474111"/>
                  <a:gd name="connsiteX53" fmla="*/ 702469 w 1085868"/>
                  <a:gd name="connsiteY53" fmla="*/ 392906 h 474111"/>
                  <a:gd name="connsiteX54" fmla="*/ 716756 w 1085868"/>
                  <a:gd name="connsiteY54" fmla="*/ 397669 h 474111"/>
                  <a:gd name="connsiteX55" fmla="*/ 731044 w 1085868"/>
                  <a:gd name="connsiteY55" fmla="*/ 395287 h 474111"/>
                  <a:gd name="connsiteX56" fmla="*/ 738188 w 1085868"/>
                  <a:gd name="connsiteY56" fmla="*/ 392906 h 474111"/>
                  <a:gd name="connsiteX57" fmla="*/ 776288 w 1085868"/>
                  <a:gd name="connsiteY57" fmla="*/ 390525 h 474111"/>
                  <a:gd name="connsiteX58" fmla="*/ 783431 w 1085868"/>
                  <a:gd name="connsiteY58" fmla="*/ 385762 h 474111"/>
                  <a:gd name="connsiteX59" fmla="*/ 807244 w 1085868"/>
                  <a:gd name="connsiteY59" fmla="*/ 381000 h 474111"/>
                  <a:gd name="connsiteX60" fmla="*/ 821531 w 1085868"/>
                  <a:gd name="connsiteY60" fmla="*/ 376237 h 474111"/>
                  <a:gd name="connsiteX61" fmla="*/ 835819 w 1085868"/>
                  <a:gd name="connsiteY61" fmla="*/ 371475 h 474111"/>
                  <a:gd name="connsiteX62" fmla="*/ 842963 w 1085868"/>
                  <a:gd name="connsiteY62" fmla="*/ 369094 h 474111"/>
                  <a:gd name="connsiteX63" fmla="*/ 859631 w 1085868"/>
                  <a:gd name="connsiteY63" fmla="*/ 371475 h 474111"/>
                  <a:gd name="connsiteX64" fmla="*/ 866775 w 1085868"/>
                  <a:gd name="connsiteY64" fmla="*/ 373856 h 474111"/>
                  <a:gd name="connsiteX65" fmla="*/ 859631 w 1085868"/>
                  <a:gd name="connsiteY65" fmla="*/ 378619 h 474111"/>
                  <a:gd name="connsiteX66" fmla="*/ 852488 w 1085868"/>
                  <a:gd name="connsiteY66" fmla="*/ 376237 h 474111"/>
                  <a:gd name="connsiteX67" fmla="*/ 838200 w 1085868"/>
                  <a:gd name="connsiteY67" fmla="*/ 378619 h 474111"/>
                  <a:gd name="connsiteX68" fmla="*/ 821531 w 1085868"/>
                  <a:gd name="connsiteY68" fmla="*/ 381000 h 474111"/>
                  <a:gd name="connsiteX69" fmla="*/ 814388 w 1085868"/>
                  <a:gd name="connsiteY69" fmla="*/ 385762 h 474111"/>
                  <a:gd name="connsiteX70" fmla="*/ 807244 w 1085868"/>
                  <a:gd name="connsiteY70" fmla="*/ 388144 h 474111"/>
                  <a:gd name="connsiteX71" fmla="*/ 802481 w 1085868"/>
                  <a:gd name="connsiteY71" fmla="*/ 395287 h 474111"/>
                  <a:gd name="connsiteX72" fmla="*/ 819150 w 1085868"/>
                  <a:gd name="connsiteY72" fmla="*/ 416719 h 474111"/>
                  <a:gd name="connsiteX73" fmla="*/ 833438 w 1085868"/>
                  <a:gd name="connsiteY73" fmla="*/ 421481 h 474111"/>
                  <a:gd name="connsiteX74" fmla="*/ 892969 w 1085868"/>
                  <a:gd name="connsiteY74" fmla="*/ 414337 h 474111"/>
                  <a:gd name="connsiteX75" fmla="*/ 900113 w 1085868"/>
                  <a:gd name="connsiteY75" fmla="*/ 409575 h 474111"/>
                  <a:gd name="connsiteX76" fmla="*/ 935831 w 1085868"/>
                  <a:gd name="connsiteY76" fmla="*/ 411956 h 474111"/>
                  <a:gd name="connsiteX77" fmla="*/ 945356 w 1085868"/>
                  <a:gd name="connsiteY77" fmla="*/ 409575 h 474111"/>
                  <a:gd name="connsiteX78" fmla="*/ 981075 w 1085868"/>
                  <a:gd name="connsiteY78" fmla="*/ 411956 h 474111"/>
                  <a:gd name="connsiteX79" fmla="*/ 997744 w 1085868"/>
                  <a:gd name="connsiteY79" fmla="*/ 414337 h 474111"/>
                  <a:gd name="connsiteX80" fmla="*/ 1019175 w 1085868"/>
                  <a:gd name="connsiteY80" fmla="*/ 419100 h 474111"/>
                  <a:gd name="connsiteX81" fmla="*/ 1045369 w 1085868"/>
                  <a:gd name="connsiteY81" fmla="*/ 421481 h 474111"/>
                  <a:gd name="connsiteX82" fmla="*/ 1062038 w 1085868"/>
                  <a:gd name="connsiteY82" fmla="*/ 426244 h 474111"/>
                  <a:gd name="connsiteX83" fmla="*/ 1066800 w 1085868"/>
                  <a:gd name="connsiteY83" fmla="*/ 433387 h 474111"/>
                  <a:gd name="connsiteX84" fmla="*/ 1076325 w 1085868"/>
                  <a:gd name="connsiteY84" fmla="*/ 445294 h 474111"/>
                  <a:gd name="connsiteX85" fmla="*/ 1085850 w 1085868"/>
                  <a:gd name="connsiteY85" fmla="*/ 454819 h 474111"/>
                  <a:gd name="connsiteX86" fmla="*/ 1083469 w 1085868"/>
                  <a:gd name="connsiteY86" fmla="*/ 461962 h 474111"/>
                  <a:gd name="connsiteX87" fmla="*/ 1033463 w 1085868"/>
                  <a:gd name="connsiteY87" fmla="*/ 461962 h 474111"/>
                  <a:gd name="connsiteX88" fmla="*/ 978694 w 1085868"/>
                  <a:gd name="connsiteY88" fmla="*/ 464344 h 474111"/>
                  <a:gd name="connsiteX89" fmla="*/ 964406 w 1085868"/>
                  <a:gd name="connsiteY89" fmla="*/ 469106 h 474111"/>
                  <a:gd name="connsiteX90" fmla="*/ 900113 w 1085868"/>
                  <a:gd name="connsiteY90" fmla="*/ 466725 h 474111"/>
                  <a:gd name="connsiteX91" fmla="*/ 716756 w 1085868"/>
                  <a:gd name="connsiteY91" fmla="*/ 461962 h 474111"/>
                  <a:gd name="connsiteX92" fmla="*/ 661988 w 1085868"/>
                  <a:gd name="connsiteY92" fmla="*/ 461962 h 474111"/>
                  <a:gd name="connsiteX93" fmla="*/ 578644 w 1085868"/>
                  <a:gd name="connsiteY93" fmla="*/ 459581 h 474111"/>
                  <a:gd name="connsiteX94" fmla="*/ 407194 w 1085868"/>
                  <a:gd name="connsiteY94" fmla="*/ 461962 h 474111"/>
                  <a:gd name="connsiteX95" fmla="*/ 326231 w 1085868"/>
                  <a:gd name="connsiteY95" fmla="*/ 464344 h 474111"/>
                  <a:gd name="connsiteX96" fmla="*/ 219075 w 1085868"/>
                  <a:gd name="connsiteY96" fmla="*/ 464344 h 474111"/>
                  <a:gd name="connsiteX97" fmla="*/ 204788 w 1085868"/>
                  <a:gd name="connsiteY97" fmla="*/ 459581 h 474111"/>
                  <a:gd name="connsiteX98" fmla="*/ 102394 w 1085868"/>
                  <a:gd name="connsiteY98" fmla="*/ 459581 h 474111"/>
                  <a:gd name="connsiteX99" fmla="*/ 88106 w 1085868"/>
                  <a:gd name="connsiteY99" fmla="*/ 454819 h 474111"/>
                  <a:gd name="connsiteX100" fmla="*/ 64294 w 1085868"/>
                  <a:gd name="connsiteY100" fmla="*/ 457200 h 474111"/>
                  <a:gd name="connsiteX101" fmla="*/ 0 w 1085868"/>
                  <a:gd name="connsiteY101" fmla="*/ 447675 h 474111"/>
                  <a:gd name="connsiteX102" fmla="*/ 2381 w 1085868"/>
                  <a:gd name="connsiteY102" fmla="*/ 440531 h 474111"/>
                  <a:gd name="connsiteX103" fmla="*/ 9525 w 1085868"/>
                  <a:gd name="connsiteY103" fmla="*/ 438150 h 474111"/>
                  <a:gd name="connsiteX104" fmla="*/ 26194 w 1085868"/>
                  <a:gd name="connsiteY104" fmla="*/ 435769 h 474111"/>
                  <a:gd name="connsiteX105" fmla="*/ 33338 w 1085868"/>
                  <a:gd name="connsiteY105" fmla="*/ 433387 h 474111"/>
                  <a:gd name="connsiteX106" fmla="*/ 47625 w 1085868"/>
                  <a:gd name="connsiteY106" fmla="*/ 423862 h 474111"/>
                  <a:gd name="connsiteX107" fmla="*/ 54769 w 1085868"/>
                  <a:gd name="connsiteY107" fmla="*/ 419100 h 474111"/>
                  <a:gd name="connsiteX108" fmla="*/ 61913 w 1085868"/>
                  <a:gd name="connsiteY108" fmla="*/ 416719 h 474111"/>
                  <a:gd name="connsiteX109" fmla="*/ 73819 w 1085868"/>
                  <a:gd name="connsiteY109" fmla="*/ 414337 h 474111"/>
                  <a:gd name="connsiteX110" fmla="*/ 88106 w 1085868"/>
                  <a:gd name="connsiteY110" fmla="*/ 409575 h 474111"/>
                  <a:gd name="connsiteX111" fmla="*/ 102394 w 1085868"/>
                  <a:gd name="connsiteY111" fmla="*/ 400050 h 474111"/>
                  <a:gd name="connsiteX112" fmla="*/ 123825 w 1085868"/>
                  <a:gd name="connsiteY112" fmla="*/ 392906 h 474111"/>
                  <a:gd name="connsiteX113" fmla="*/ 130969 w 1085868"/>
                  <a:gd name="connsiteY113" fmla="*/ 390525 h 474111"/>
                  <a:gd name="connsiteX114" fmla="*/ 150019 w 1085868"/>
                  <a:gd name="connsiteY114" fmla="*/ 385762 h 474111"/>
                  <a:gd name="connsiteX115" fmla="*/ 164306 w 1085868"/>
                  <a:gd name="connsiteY115" fmla="*/ 376237 h 474111"/>
                  <a:gd name="connsiteX116" fmla="*/ 169069 w 1085868"/>
                  <a:gd name="connsiteY116" fmla="*/ 369094 h 474111"/>
                  <a:gd name="connsiteX117" fmla="*/ 183356 w 1085868"/>
                  <a:gd name="connsiteY117" fmla="*/ 364331 h 474111"/>
                  <a:gd name="connsiteX118" fmla="*/ 197644 w 1085868"/>
                  <a:gd name="connsiteY118" fmla="*/ 359569 h 474111"/>
                  <a:gd name="connsiteX119" fmla="*/ 219075 w 1085868"/>
                  <a:gd name="connsiteY119" fmla="*/ 352425 h 474111"/>
                  <a:gd name="connsiteX120" fmla="*/ 226219 w 1085868"/>
                  <a:gd name="connsiteY120" fmla="*/ 350044 h 474111"/>
                  <a:gd name="connsiteX121" fmla="*/ 240506 w 1085868"/>
                  <a:gd name="connsiteY121" fmla="*/ 340519 h 474111"/>
                  <a:gd name="connsiteX122" fmla="*/ 247650 w 1085868"/>
                  <a:gd name="connsiteY122" fmla="*/ 335756 h 474111"/>
                  <a:gd name="connsiteX123" fmla="*/ 269081 w 1085868"/>
                  <a:gd name="connsiteY123" fmla="*/ 328612 h 474111"/>
                  <a:gd name="connsiteX124" fmla="*/ 283369 w 1085868"/>
                  <a:gd name="connsiteY124" fmla="*/ 323850 h 474111"/>
                  <a:gd name="connsiteX125" fmla="*/ 290513 w 1085868"/>
                  <a:gd name="connsiteY125" fmla="*/ 321469 h 474111"/>
                  <a:gd name="connsiteX126" fmla="*/ 304800 w 1085868"/>
                  <a:gd name="connsiteY126" fmla="*/ 314325 h 474111"/>
                  <a:gd name="connsiteX127" fmla="*/ 319088 w 1085868"/>
                  <a:gd name="connsiteY127" fmla="*/ 307181 h 474111"/>
                  <a:gd name="connsiteX128" fmla="*/ 323850 w 1085868"/>
                  <a:gd name="connsiteY128" fmla="*/ 300037 h 474111"/>
                  <a:gd name="connsiteX129" fmla="*/ 338138 w 1085868"/>
                  <a:gd name="connsiteY129" fmla="*/ 295275 h 474111"/>
                  <a:gd name="connsiteX130" fmla="*/ 352425 w 1085868"/>
                  <a:gd name="connsiteY130" fmla="*/ 288131 h 474111"/>
                  <a:gd name="connsiteX131" fmla="*/ 359569 w 1085868"/>
                  <a:gd name="connsiteY131" fmla="*/ 283369 h 474111"/>
                  <a:gd name="connsiteX132" fmla="*/ 373856 w 1085868"/>
                  <a:gd name="connsiteY132" fmla="*/ 278606 h 474111"/>
                  <a:gd name="connsiteX133" fmla="*/ 381000 w 1085868"/>
                  <a:gd name="connsiteY133" fmla="*/ 276225 h 474111"/>
                  <a:gd name="connsiteX134" fmla="*/ 388144 w 1085868"/>
                  <a:gd name="connsiteY134" fmla="*/ 273844 h 474111"/>
                  <a:gd name="connsiteX135" fmla="*/ 416719 w 1085868"/>
                  <a:gd name="connsiteY135" fmla="*/ 254794 h 474111"/>
                  <a:gd name="connsiteX136" fmla="*/ 431006 w 1085868"/>
                  <a:gd name="connsiteY136" fmla="*/ 245269 h 474111"/>
                  <a:gd name="connsiteX137" fmla="*/ 445294 w 1085868"/>
                  <a:gd name="connsiteY137" fmla="*/ 240506 h 474111"/>
                  <a:gd name="connsiteX138" fmla="*/ 478631 w 1085868"/>
                  <a:gd name="connsiteY138" fmla="*/ 235744 h 474111"/>
                  <a:gd name="connsiteX139" fmla="*/ 492919 w 1085868"/>
                  <a:gd name="connsiteY139" fmla="*/ 226219 h 474111"/>
                  <a:gd name="connsiteX140" fmla="*/ 500063 w 1085868"/>
                  <a:gd name="connsiteY140" fmla="*/ 221456 h 474111"/>
                  <a:gd name="connsiteX141" fmla="*/ 507206 w 1085868"/>
                  <a:gd name="connsiteY141" fmla="*/ 219075 h 474111"/>
                  <a:gd name="connsiteX142" fmla="*/ 528638 w 1085868"/>
                  <a:gd name="connsiteY142" fmla="*/ 209550 h 474111"/>
                  <a:gd name="connsiteX143" fmla="*/ 542925 w 1085868"/>
                  <a:gd name="connsiteY143" fmla="*/ 204787 h 474111"/>
                  <a:gd name="connsiteX144" fmla="*/ 557213 w 1085868"/>
                  <a:gd name="connsiteY144" fmla="*/ 197644 h 474111"/>
                  <a:gd name="connsiteX145" fmla="*/ 571500 w 1085868"/>
                  <a:gd name="connsiteY145" fmla="*/ 188119 h 474111"/>
                  <a:gd name="connsiteX146" fmla="*/ 578644 w 1085868"/>
                  <a:gd name="connsiteY146" fmla="*/ 185737 h 474111"/>
                  <a:gd name="connsiteX147" fmla="*/ 592931 w 1085868"/>
                  <a:gd name="connsiteY147" fmla="*/ 176212 h 474111"/>
                  <a:gd name="connsiteX148" fmla="*/ 611981 w 1085868"/>
                  <a:gd name="connsiteY148" fmla="*/ 171450 h 474111"/>
                  <a:gd name="connsiteX149" fmla="*/ 626269 w 1085868"/>
                  <a:gd name="connsiteY149" fmla="*/ 166687 h 474111"/>
                  <a:gd name="connsiteX150" fmla="*/ 642938 w 1085868"/>
                  <a:gd name="connsiteY150" fmla="*/ 161925 h 474111"/>
                  <a:gd name="connsiteX151" fmla="*/ 659606 w 1085868"/>
                  <a:gd name="connsiteY151" fmla="*/ 157162 h 474111"/>
                  <a:gd name="connsiteX152" fmla="*/ 678656 w 1085868"/>
                  <a:gd name="connsiteY152" fmla="*/ 145256 h 474111"/>
                  <a:gd name="connsiteX153" fmla="*/ 685800 w 1085868"/>
                  <a:gd name="connsiteY153" fmla="*/ 142875 h 474111"/>
                  <a:gd name="connsiteX154" fmla="*/ 692944 w 1085868"/>
                  <a:gd name="connsiteY154" fmla="*/ 140494 h 474111"/>
                  <a:gd name="connsiteX155" fmla="*/ 700088 w 1085868"/>
                  <a:gd name="connsiteY155" fmla="*/ 135731 h 474111"/>
                  <a:gd name="connsiteX156" fmla="*/ 714375 w 1085868"/>
                  <a:gd name="connsiteY156" fmla="*/ 130969 h 474111"/>
                  <a:gd name="connsiteX157" fmla="*/ 728663 w 1085868"/>
                  <a:gd name="connsiteY157" fmla="*/ 121444 h 474111"/>
                  <a:gd name="connsiteX158" fmla="*/ 735806 w 1085868"/>
                  <a:gd name="connsiteY158" fmla="*/ 116681 h 474111"/>
                  <a:gd name="connsiteX159" fmla="*/ 742950 w 1085868"/>
                  <a:gd name="connsiteY159" fmla="*/ 114300 h 474111"/>
                  <a:gd name="connsiteX160" fmla="*/ 750094 w 1085868"/>
                  <a:gd name="connsiteY160" fmla="*/ 109537 h 474111"/>
                  <a:gd name="connsiteX161" fmla="*/ 764381 w 1085868"/>
                  <a:gd name="connsiteY161" fmla="*/ 104775 h 474111"/>
                  <a:gd name="connsiteX162" fmla="*/ 778669 w 1085868"/>
                  <a:gd name="connsiteY162" fmla="*/ 95250 h 474111"/>
                  <a:gd name="connsiteX163" fmla="*/ 785813 w 1085868"/>
                  <a:gd name="connsiteY163" fmla="*/ 90487 h 474111"/>
                  <a:gd name="connsiteX164" fmla="*/ 792956 w 1085868"/>
                  <a:gd name="connsiteY164" fmla="*/ 88106 h 474111"/>
                  <a:gd name="connsiteX165" fmla="*/ 800100 w 1085868"/>
                  <a:gd name="connsiteY165" fmla="*/ 83344 h 474111"/>
                  <a:gd name="connsiteX166" fmla="*/ 814388 w 1085868"/>
                  <a:gd name="connsiteY166" fmla="*/ 78581 h 474111"/>
                  <a:gd name="connsiteX167" fmla="*/ 835819 w 1085868"/>
                  <a:gd name="connsiteY167" fmla="*/ 66675 h 474111"/>
                  <a:gd name="connsiteX168" fmla="*/ 842963 w 1085868"/>
                  <a:gd name="connsiteY168" fmla="*/ 61912 h 474111"/>
                  <a:gd name="connsiteX169" fmla="*/ 857250 w 1085868"/>
                  <a:gd name="connsiteY169" fmla="*/ 57150 h 474111"/>
                  <a:gd name="connsiteX170" fmla="*/ 871538 w 1085868"/>
                  <a:gd name="connsiteY170" fmla="*/ 50006 h 474111"/>
                  <a:gd name="connsiteX171" fmla="*/ 900113 w 1085868"/>
                  <a:gd name="connsiteY171" fmla="*/ 42862 h 474111"/>
                  <a:gd name="connsiteX172" fmla="*/ 914400 w 1085868"/>
                  <a:gd name="connsiteY172" fmla="*/ 33337 h 474111"/>
                  <a:gd name="connsiteX173" fmla="*/ 921544 w 1085868"/>
                  <a:gd name="connsiteY173" fmla="*/ 30956 h 474111"/>
                  <a:gd name="connsiteX174" fmla="*/ 935831 w 1085868"/>
                  <a:gd name="connsiteY174" fmla="*/ 21431 h 474111"/>
                  <a:gd name="connsiteX175" fmla="*/ 942975 w 1085868"/>
                  <a:gd name="connsiteY175" fmla="*/ 16669 h 474111"/>
                  <a:gd name="connsiteX176" fmla="*/ 950119 w 1085868"/>
                  <a:gd name="connsiteY176" fmla="*/ 14287 h 474111"/>
                  <a:gd name="connsiteX177" fmla="*/ 957263 w 1085868"/>
                  <a:gd name="connsiteY177" fmla="*/ 9525 h 474111"/>
                  <a:gd name="connsiteX178" fmla="*/ 971550 w 1085868"/>
                  <a:gd name="connsiteY178" fmla="*/ 7144 h 474111"/>
                  <a:gd name="connsiteX179" fmla="*/ 981075 w 1085868"/>
                  <a:gd name="connsiteY179" fmla="*/ 4762 h 474111"/>
                  <a:gd name="connsiteX180" fmla="*/ 995363 w 1085868"/>
                  <a:gd name="connsiteY180" fmla="*/ 0 h 474111"/>
                  <a:gd name="connsiteX181" fmla="*/ 1019175 w 1085868"/>
                  <a:gd name="connsiteY181" fmla="*/ 4762 h 474111"/>
                  <a:gd name="connsiteX182" fmla="*/ 1026319 w 1085868"/>
                  <a:gd name="connsiteY182" fmla="*/ 9525 h 474111"/>
                  <a:gd name="connsiteX183" fmla="*/ 1040606 w 1085868"/>
                  <a:gd name="connsiteY183" fmla="*/ 14287 h 474111"/>
                  <a:gd name="connsiteX184" fmla="*/ 1050131 w 1085868"/>
                  <a:gd name="connsiteY184" fmla="*/ 16669 h 47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</a:cxnLst>
                <a:rect l="l" t="t" r="r" b="b"/>
                <a:pathLst>
                  <a:path w="1085868" h="474111">
                    <a:moveTo>
                      <a:pt x="1050131" y="16669"/>
                    </a:moveTo>
                    <a:cubicBezTo>
                      <a:pt x="1050528" y="19844"/>
                      <a:pt x="1051209" y="16897"/>
                      <a:pt x="1042988" y="33337"/>
                    </a:cubicBezTo>
                    <a:cubicBezTo>
                      <a:pt x="1041865" y="35582"/>
                      <a:pt x="1042381" y="38706"/>
                      <a:pt x="1040606" y="40481"/>
                    </a:cubicBezTo>
                    <a:cubicBezTo>
                      <a:pt x="1036559" y="44528"/>
                      <a:pt x="1030366" y="45959"/>
                      <a:pt x="1026319" y="50006"/>
                    </a:cubicBezTo>
                    <a:lnTo>
                      <a:pt x="1019175" y="57150"/>
                    </a:lnTo>
                    <a:cubicBezTo>
                      <a:pt x="1019969" y="61912"/>
                      <a:pt x="1021957" y="66626"/>
                      <a:pt x="1021556" y="71437"/>
                    </a:cubicBezTo>
                    <a:cubicBezTo>
                      <a:pt x="1020746" y="81155"/>
                      <a:pt x="1016810" y="85701"/>
                      <a:pt x="1012031" y="92869"/>
                    </a:cubicBezTo>
                    <a:cubicBezTo>
                      <a:pt x="1011237" y="95250"/>
                      <a:pt x="1010259" y="97577"/>
                      <a:pt x="1009650" y="100012"/>
                    </a:cubicBezTo>
                    <a:cubicBezTo>
                      <a:pt x="1008668" y="103939"/>
                      <a:pt x="1008690" y="108129"/>
                      <a:pt x="1007269" y="111919"/>
                    </a:cubicBezTo>
                    <a:cubicBezTo>
                      <a:pt x="1006264" y="114599"/>
                      <a:pt x="1004741" y="117274"/>
                      <a:pt x="1002506" y="119062"/>
                    </a:cubicBezTo>
                    <a:cubicBezTo>
                      <a:pt x="1000546" y="120630"/>
                      <a:pt x="997863" y="121227"/>
                      <a:pt x="995363" y="121444"/>
                    </a:cubicBezTo>
                    <a:cubicBezTo>
                      <a:pt x="979528" y="122821"/>
                      <a:pt x="963613" y="123031"/>
                      <a:pt x="947738" y="123825"/>
                    </a:cubicBezTo>
                    <a:lnTo>
                      <a:pt x="933450" y="133350"/>
                    </a:lnTo>
                    <a:cubicBezTo>
                      <a:pt x="931069" y="134937"/>
                      <a:pt x="929021" y="137207"/>
                      <a:pt x="926306" y="138112"/>
                    </a:cubicBezTo>
                    <a:cubicBezTo>
                      <a:pt x="923925" y="138906"/>
                      <a:pt x="921357" y="139275"/>
                      <a:pt x="919163" y="140494"/>
                    </a:cubicBezTo>
                    <a:cubicBezTo>
                      <a:pt x="914159" y="143274"/>
                      <a:pt x="910555" y="149309"/>
                      <a:pt x="904875" y="150019"/>
                    </a:cubicBezTo>
                    <a:lnTo>
                      <a:pt x="885825" y="152400"/>
                    </a:lnTo>
                    <a:cubicBezTo>
                      <a:pt x="883444" y="153987"/>
                      <a:pt x="880469" y="154927"/>
                      <a:pt x="878681" y="157162"/>
                    </a:cubicBezTo>
                    <a:cubicBezTo>
                      <a:pt x="877113" y="159122"/>
                      <a:pt x="877692" y="162217"/>
                      <a:pt x="876300" y="164306"/>
                    </a:cubicBezTo>
                    <a:cubicBezTo>
                      <a:pt x="874432" y="167108"/>
                      <a:pt x="871537" y="169069"/>
                      <a:pt x="869156" y="171450"/>
                    </a:cubicBezTo>
                    <a:lnTo>
                      <a:pt x="864394" y="185737"/>
                    </a:lnTo>
                    <a:cubicBezTo>
                      <a:pt x="861932" y="193125"/>
                      <a:pt x="863682" y="194225"/>
                      <a:pt x="854869" y="195262"/>
                    </a:cubicBezTo>
                    <a:cubicBezTo>
                      <a:pt x="843804" y="196564"/>
                      <a:pt x="832644" y="196850"/>
                      <a:pt x="821531" y="197644"/>
                    </a:cubicBezTo>
                    <a:cubicBezTo>
                      <a:pt x="816769" y="198438"/>
                      <a:pt x="811928" y="198854"/>
                      <a:pt x="807244" y="200025"/>
                    </a:cubicBezTo>
                    <a:cubicBezTo>
                      <a:pt x="802374" y="201242"/>
                      <a:pt x="797719" y="203199"/>
                      <a:pt x="792956" y="204787"/>
                    </a:cubicBezTo>
                    <a:cubicBezTo>
                      <a:pt x="790575" y="205581"/>
                      <a:pt x="788310" y="206919"/>
                      <a:pt x="785813" y="207169"/>
                    </a:cubicBezTo>
                    <a:lnTo>
                      <a:pt x="762000" y="209550"/>
                    </a:lnTo>
                    <a:cubicBezTo>
                      <a:pt x="758031" y="210344"/>
                      <a:pt x="754020" y="210949"/>
                      <a:pt x="750094" y="211931"/>
                    </a:cubicBezTo>
                    <a:cubicBezTo>
                      <a:pt x="747659" y="212540"/>
                      <a:pt x="745385" y="213703"/>
                      <a:pt x="742950" y="214312"/>
                    </a:cubicBezTo>
                    <a:cubicBezTo>
                      <a:pt x="739024" y="215294"/>
                      <a:pt x="735013" y="215900"/>
                      <a:pt x="731044" y="216694"/>
                    </a:cubicBezTo>
                    <a:cubicBezTo>
                      <a:pt x="719724" y="224240"/>
                      <a:pt x="726613" y="220552"/>
                      <a:pt x="709613" y="226219"/>
                    </a:cubicBezTo>
                    <a:lnTo>
                      <a:pt x="702469" y="228600"/>
                    </a:lnTo>
                    <a:cubicBezTo>
                      <a:pt x="700088" y="229394"/>
                      <a:pt x="697786" y="230489"/>
                      <a:pt x="695325" y="230981"/>
                    </a:cubicBezTo>
                    <a:cubicBezTo>
                      <a:pt x="691356" y="231775"/>
                      <a:pt x="687324" y="232297"/>
                      <a:pt x="683419" y="233362"/>
                    </a:cubicBezTo>
                    <a:cubicBezTo>
                      <a:pt x="678576" y="234683"/>
                      <a:pt x="669131" y="238125"/>
                      <a:pt x="669131" y="238125"/>
                    </a:cubicBezTo>
                    <a:cubicBezTo>
                      <a:pt x="666644" y="239783"/>
                      <a:pt x="658786" y="245926"/>
                      <a:pt x="654844" y="245269"/>
                    </a:cubicBezTo>
                    <a:cubicBezTo>
                      <a:pt x="652021" y="244799"/>
                      <a:pt x="650081" y="242094"/>
                      <a:pt x="647700" y="240506"/>
                    </a:cubicBezTo>
                    <a:lnTo>
                      <a:pt x="616744" y="242887"/>
                    </a:lnTo>
                    <a:cubicBezTo>
                      <a:pt x="607287" y="246781"/>
                      <a:pt x="608388" y="257219"/>
                      <a:pt x="604838" y="264319"/>
                    </a:cubicBezTo>
                    <a:cubicBezTo>
                      <a:pt x="603558" y="266879"/>
                      <a:pt x="601663" y="269081"/>
                      <a:pt x="600075" y="271462"/>
                    </a:cubicBezTo>
                    <a:cubicBezTo>
                      <a:pt x="600869" y="277018"/>
                      <a:pt x="601355" y="282627"/>
                      <a:pt x="602456" y="288131"/>
                    </a:cubicBezTo>
                    <a:cubicBezTo>
                      <a:pt x="602948" y="290592"/>
                      <a:pt x="603063" y="293500"/>
                      <a:pt x="604838" y="295275"/>
                    </a:cubicBezTo>
                    <a:cubicBezTo>
                      <a:pt x="616979" y="307416"/>
                      <a:pt x="621798" y="305134"/>
                      <a:pt x="638175" y="307181"/>
                    </a:cubicBezTo>
                    <a:cubicBezTo>
                      <a:pt x="638969" y="309562"/>
                      <a:pt x="639433" y="312080"/>
                      <a:pt x="640556" y="314325"/>
                    </a:cubicBezTo>
                    <a:cubicBezTo>
                      <a:pt x="641836" y="316885"/>
                      <a:pt x="644414" y="318754"/>
                      <a:pt x="645319" y="321469"/>
                    </a:cubicBezTo>
                    <a:cubicBezTo>
                      <a:pt x="646846" y="326049"/>
                      <a:pt x="646906" y="330994"/>
                      <a:pt x="647700" y="335756"/>
                    </a:cubicBezTo>
                    <a:lnTo>
                      <a:pt x="642938" y="350044"/>
                    </a:lnTo>
                    <a:lnTo>
                      <a:pt x="640556" y="357187"/>
                    </a:lnTo>
                    <a:cubicBezTo>
                      <a:pt x="641350" y="359568"/>
                      <a:pt x="641163" y="362556"/>
                      <a:pt x="642938" y="364331"/>
                    </a:cubicBezTo>
                    <a:cubicBezTo>
                      <a:pt x="646985" y="368378"/>
                      <a:pt x="652463" y="370681"/>
                      <a:pt x="657225" y="373856"/>
                    </a:cubicBezTo>
                    <a:cubicBezTo>
                      <a:pt x="666458" y="380012"/>
                      <a:pt x="661653" y="377714"/>
                      <a:pt x="671513" y="381000"/>
                    </a:cubicBezTo>
                    <a:cubicBezTo>
                      <a:pt x="673100" y="383381"/>
                      <a:pt x="673715" y="386864"/>
                      <a:pt x="676275" y="388144"/>
                    </a:cubicBezTo>
                    <a:cubicBezTo>
                      <a:pt x="680594" y="390303"/>
                      <a:pt x="685813" y="389661"/>
                      <a:pt x="690563" y="390525"/>
                    </a:cubicBezTo>
                    <a:cubicBezTo>
                      <a:pt x="694545" y="391249"/>
                      <a:pt x="698564" y="391841"/>
                      <a:pt x="702469" y="392906"/>
                    </a:cubicBezTo>
                    <a:cubicBezTo>
                      <a:pt x="707312" y="394227"/>
                      <a:pt x="716756" y="397669"/>
                      <a:pt x="716756" y="397669"/>
                    </a:cubicBezTo>
                    <a:cubicBezTo>
                      <a:pt x="721519" y="396875"/>
                      <a:pt x="726331" y="396334"/>
                      <a:pt x="731044" y="395287"/>
                    </a:cubicBezTo>
                    <a:cubicBezTo>
                      <a:pt x="733494" y="394742"/>
                      <a:pt x="735692" y="393169"/>
                      <a:pt x="738188" y="392906"/>
                    </a:cubicBezTo>
                    <a:cubicBezTo>
                      <a:pt x="750843" y="391574"/>
                      <a:pt x="763588" y="391319"/>
                      <a:pt x="776288" y="390525"/>
                    </a:cubicBezTo>
                    <a:cubicBezTo>
                      <a:pt x="778669" y="388937"/>
                      <a:pt x="780801" y="386889"/>
                      <a:pt x="783431" y="385762"/>
                    </a:cubicBezTo>
                    <a:cubicBezTo>
                      <a:pt x="788970" y="383388"/>
                      <a:pt x="802519" y="382181"/>
                      <a:pt x="807244" y="381000"/>
                    </a:cubicBezTo>
                    <a:cubicBezTo>
                      <a:pt x="812114" y="379782"/>
                      <a:pt x="816769" y="377825"/>
                      <a:pt x="821531" y="376237"/>
                    </a:cubicBezTo>
                    <a:lnTo>
                      <a:pt x="835819" y="371475"/>
                    </a:lnTo>
                    <a:lnTo>
                      <a:pt x="842963" y="369094"/>
                    </a:lnTo>
                    <a:cubicBezTo>
                      <a:pt x="848519" y="369888"/>
                      <a:pt x="854128" y="370374"/>
                      <a:pt x="859631" y="371475"/>
                    </a:cubicBezTo>
                    <a:cubicBezTo>
                      <a:pt x="862092" y="371967"/>
                      <a:pt x="866775" y="371346"/>
                      <a:pt x="866775" y="373856"/>
                    </a:cubicBezTo>
                    <a:cubicBezTo>
                      <a:pt x="866775" y="376718"/>
                      <a:pt x="862012" y="377031"/>
                      <a:pt x="859631" y="378619"/>
                    </a:cubicBezTo>
                    <a:cubicBezTo>
                      <a:pt x="857250" y="377825"/>
                      <a:pt x="854998" y="376237"/>
                      <a:pt x="852488" y="376237"/>
                    </a:cubicBezTo>
                    <a:cubicBezTo>
                      <a:pt x="847660" y="376237"/>
                      <a:pt x="842972" y="377885"/>
                      <a:pt x="838200" y="378619"/>
                    </a:cubicBezTo>
                    <a:cubicBezTo>
                      <a:pt x="832653" y="379473"/>
                      <a:pt x="827087" y="380206"/>
                      <a:pt x="821531" y="381000"/>
                    </a:cubicBezTo>
                    <a:cubicBezTo>
                      <a:pt x="819150" y="382587"/>
                      <a:pt x="816947" y="384482"/>
                      <a:pt x="814388" y="385762"/>
                    </a:cubicBezTo>
                    <a:cubicBezTo>
                      <a:pt x="812143" y="386885"/>
                      <a:pt x="809204" y="386576"/>
                      <a:pt x="807244" y="388144"/>
                    </a:cubicBezTo>
                    <a:cubicBezTo>
                      <a:pt x="805009" y="389932"/>
                      <a:pt x="804069" y="392906"/>
                      <a:pt x="802481" y="395287"/>
                    </a:cubicBezTo>
                    <a:cubicBezTo>
                      <a:pt x="805094" y="408347"/>
                      <a:pt x="802757" y="411255"/>
                      <a:pt x="819150" y="416719"/>
                    </a:cubicBezTo>
                    <a:lnTo>
                      <a:pt x="833438" y="421481"/>
                    </a:lnTo>
                    <a:cubicBezTo>
                      <a:pt x="836976" y="421295"/>
                      <a:pt x="879885" y="423059"/>
                      <a:pt x="892969" y="414337"/>
                    </a:cubicBezTo>
                    <a:lnTo>
                      <a:pt x="900113" y="409575"/>
                    </a:lnTo>
                    <a:cubicBezTo>
                      <a:pt x="912019" y="410369"/>
                      <a:pt x="923899" y="411956"/>
                      <a:pt x="935831" y="411956"/>
                    </a:cubicBezTo>
                    <a:cubicBezTo>
                      <a:pt x="939104" y="411956"/>
                      <a:pt x="942083" y="409575"/>
                      <a:pt x="945356" y="409575"/>
                    </a:cubicBezTo>
                    <a:cubicBezTo>
                      <a:pt x="957289" y="409575"/>
                      <a:pt x="969169" y="411162"/>
                      <a:pt x="981075" y="411956"/>
                    </a:cubicBezTo>
                    <a:cubicBezTo>
                      <a:pt x="986631" y="412750"/>
                      <a:pt x="992222" y="413333"/>
                      <a:pt x="997744" y="414337"/>
                    </a:cubicBezTo>
                    <a:cubicBezTo>
                      <a:pt x="1011218" y="416787"/>
                      <a:pt x="1004032" y="417207"/>
                      <a:pt x="1019175" y="419100"/>
                    </a:cubicBezTo>
                    <a:cubicBezTo>
                      <a:pt x="1027875" y="420187"/>
                      <a:pt x="1036638" y="420687"/>
                      <a:pt x="1045369" y="421481"/>
                    </a:cubicBezTo>
                    <a:cubicBezTo>
                      <a:pt x="1045995" y="421637"/>
                      <a:pt x="1060483" y="425000"/>
                      <a:pt x="1062038" y="426244"/>
                    </a:cubicBezTo>
                    <a:cubicBezTo>
                      <a:pt x="1064273" y="428032"/>
                      <a:pt x="1065213" y="431006"/>
                      <a:pt x="1066800" y="433387"/>
                    </a:cubicBezTo>
                    <a:cubicBezTo>
                      <a:pt x="1072784" y="451341"/>
                      <a:pt x="1064016" y="429908"/>
                      <a:pt x="1076325" y="445294"/>
                    </a:cubicBezTo>
                    <a:cubicBezTo>
                      <a:pt x="1085562" y="456840"/>
                      <a:pt x="1070262" y="449622"/>
                      <a:pt x="1085850" y="454819"/>
                    </a:cubicBezTo>
                    <a:cubicBezTo>
                      <a:pt x="1085056" y="457200"/>
                      <a:pt x="1085868" y="461224"/>
                      <a:pt x="1083469" y="461962"/>
                    </a:cubicBezTo>
                    <a:cubicBezTo>
                      <a:pt x="1066873" y="467069"/>
                      <a:pt x="1049999" y="463800"/>
                      <a:pt x="1033463" y="461962"/>
                    </a:cubicBezTo>
                    <a:cubicBezTo>
                      <a:pt x="1015207" y="462756"/>
                      <a:pt x="996871" y="462464"/>
                      <a:pt x="978694" y="464344"/>
                    </a:cubicBezTo>
                    <a:cubicBezTo>
                      <a:pt x="973700" y="464861"/>
                      <a:pt x="964406" y="469106"/>
                      <a:pt x="964406" y="469106"/>
                    </a:cubicBezTo>
                    <a:lnTo>
                      <a:pt x="900113" y="466725"/>
                    </a:lnTo>
                    <a:lnTo>
                      <a:pt x="716756" y="461962"/>
                    </a:lnTo>
                    <a:cubicBezTo>
                      <a:pt x="693347" y="454159"/>
                      <a:pt x="719639" y="461962"/>
                      <a:pt x="661988" y="461962"/>
                    </a:cubicBezTo>
                    <a:cubicBezTo>
                      <a:pt x="634195" y="461962"/>
                      <a:pt x="606425" y="460375"/>
                      <a:pt x="578644" y="459581"/>
                    </a:cubicBezTo>
                    <a:cubicBezTo>
                      <a:pt x="509080" y="450886"/>
                      <a:pt x="566637" y="457081"/>
                      <a:pt x="407194" y="461962"/>
                    </a:cubicBezTo>
                    <a:lnTo>
                      <a:pt x="326231" y="464344"/>
                    </a:lnTo>
                    <a:cubicBezTo>
                      <a:pt x="280724" y="467844"/>
                      <a:pt x="279132" y="469086"/>
                      <a:pt x="219075" y="464344"/>
                    </a:cubicBezTo>
                    <a:cubicBezTo>
                      <a:pt x="214071" y="463949"/>
                      <a:pt x="204788" y="459581"/>
                      <a:pt x="204788" y="459581"/>
                    </a:cubicBezTo>
                    <a:cubicBezTo>
                      <a:pt x="161842" y="463875"/>
                      <a:pt x="166141" y="464484"/>
                      <a:pt x="102394" y="459581"/>
                    </a:cubicBezTo>
                    <a:cubicBezTo>
                      <a:pt x="97389" y="459196"/>
                      <a:pt x="88106" y="454819"/>
                      <a:pt x="88106" y="454819"/>
                    </a:cubicBezTo>
                    <a:cubicBezTo>
                      <a:pt x="80169" y="455613"/>
                      <a:pt x="72271" y="457200"/>
                      <a:pt x="64294" y="457200"/>
                    </a:cubicBezTo>
                    <a:cubicBezTo>
                      <a:pt x="698" y="457200"/>
                      <a:pt x="8811" y="474111"/>
                      <a:pt x="0" y="447675"/>
                    </a:cubicBezTo>
                    <a:cubicBezTo>
                      <a:pt x="794" y="445294"/>
                      <a:pt x="606" y="442306"/>
                      <a:pt x="2381" y="440531"/>
                    </a:cubicBezTo>
                    <a:cubicBezTo>
                      <a:pt x="4156" y="438756"/>
                      <a:pt x="7064" y="438642"/>
                      <a:pt x="9525" y="438150"/>
                    </a:cubicBezTo>
                    <a:cubicBezTo>
                      <a:pt x="15029" y="437049"/>
                      <a:pt x="20638" y="436563"/>
                      <a:pt x="26194" y="435769"/>
                    </a:cubicBezTo>
                    <a:cubicBezTo>
                      <a:pt x="28575" y="434975"/>
                      <a:pt x="31144" y="434606"/>
                      <a:pt x="33338" y="433387"/>
                    </a:cubicBezTo>
                    <a:cubicBezTo>
                      <a:pt x="38341" y="430607"/>
                      <a:pt x="42863" y="427037"/>
                      <a:pt x="47625" y="423862"/>
                    </a:cubicBezTo>
                    <a:cubicBezTo>
                      <a:pt x="50006" y="422275"/>
                      <a:pt x="52054" y="420005"/>
                      <a:pt x="54769" y="419100"/>
                    </a:cubicBezTo>
                    <a:cubicBezTo>
                      <a:pt x="57150" y="418306"/>
                      <a:pt x="59478" y="417328"/>
                      <a:pt x="61913" y="416719"/>
                    </a:cubicBezTo>
                    <a:cubicBezTo>
                      <a:pt x="65839" y="415737"/>
                      <a:pt x="69914" y="415402"/>
                      <a:pt x="73819" y="414337"/>
                    </a:cubicBezTo>
                    <a:cubicBezTo>
                      <a:pt x="78662" y="413016"/>
                      <a:pt x="88106" y="409575"/>
                      <a:pt x="88106" y="409575"/>
                    </a:cubicBezTo>
                    <a:cubicBezTo>
                      <a:pt x="92869" y="406400"/>
                      <a:pt x="96964" y="401860"/>
                      <a:pt x="102394" y="400050"/>
                    </a:cubicBezTo>
                    <a:lnTo>
                      <a:pt x="123825" y="392906"/>
                    </a:lnTo>
                    <a:cubicBezTo>
                      <a:pt x="126206" y="392112"/>
                      <a:pt x="128534" y="391134"/>
                      <a:pt x="130969" y="390525"/>
                    </a:cubicBezTo>
                    <a:lnTo>
                      <a:pt x="150019" y="385762"/>
                    </a:lnTo>
                    <a:cubicBezTo>
                      <a:pt x="154781" y="382587"/>
                      <a:pt x="161131" y="380999"/>
                      <a:pt x="164306" y="376237"/>
                    </a:cubicBezTo>
                    <a:cubicBezTo>
                      <a:pt x="165894" y="373856"/>
                      <a:pt x="166642" y="370611"/>
                      <a:pt x="169069" y="369094"/>
                    </a:cubicBezTo>
                    <a:cubicBezTo>
                      <a:pt x="173326" y="366433"/>
                      <a:pt x="178594" y="365919"/>
                      <a:pt x="183356" y="364331"/>
                    </a:cubicBezTo>
                    <a:lnTo>
                      <a:pt x="197644" y="359569"/>
                    </a:lnTo>
                    <a:lnTo>
                      <a:pt x="219075" y="352425"/>
                    </a:lnTo>
                    <a:lnTo>
                      <a:pt x="226219" y="350044"/>
                    </a:lnTo>
                    <a:lnTo>
                      <a:pt x="240506" y="340519"/>
                    </a:lnTo>
                    <a:cubicBezTo>
                      <a:pt x="242887" y="338931"/>
                      <a:pt x="244935" y="336661"/>
                      <a:pt x="247650" y="335756"/>
                    </a:cubicBezTo>
                    <a:lnTo>
                      <a:pt x="269081" y="328612"/>
                    </a:lnTo>
                    <a:lnTo>
                      <a:pt x="283369" y="323850"/>
                    </a:lnTo>
                    <a:lnTo>
                      <a:pt x="290513" y="321469"/>
                    </a:lnTo>
                    <a:cubicBezTo>
                      <a:pt x="310978" y="307823"/>
                      <a:pt x="285088" y="324181"/>
                      <a:pt x="304800" y="314325"/>
                    </a:cubicBezTo>
                    <a:cubicBezTo>
                      <a:pt x="323265" y="305093"/>
                      <a:pt x="301132" y="313166"/>
                      <a:pt x="319088" y="307181"/>
                    </a:cubicBezTo>
                    <a:cubicBezTo>
                      <a:pt x="320675" y="304800"/>
                      <a:pt x="321423" y="301554"/>
                      <a:pt x="323850" y="300037"/>
                    </a:cubicBezTo>
                    <a:cubicBezTo>
                      <a:pt x="328107" y="297376"/>
                      <a:pt x="338138" y="295275"/>
                      <a:pt x="338138" y="295275"/>
                    </a:cubicBezTo>
                    <a:cubicBezTo>
                      <a:pt x="358594" y="281635"/>
                      <a:pt x="332721" y="297982"/>
                      <a:pt x="352425" y="288131"/>
                    </a:cubicBezTo>
                    <a:cubicBezTo>
                      <a:pt x="354985" y="286851"/>
                      <a:pt x="356954" y="284531"/>
                      <a:pt x="359569" y="283369"/>
                    </a:cubicBezTo>
                    <a:cubicBezTo>
                      <a:pt x="364156" y="281330"/>
                      <a:pt x="369094" y="280194"/>
                      <a:pt x="373856" y="278606"/>
                    </a:cubicBezTo>
                    <a:lnTo>
                      <a:pt x="381000" y="276225"/>
                    </a:lnTo>
                    <a:lnTo>
                      <a:pt x="388144" y="273844"/>
                    </a:lnTo>
                    <a:lnTo>
                      <a:pt x="416719" y="254794"/>
                    </a:lnTo>
                    <a:lnTo>
                      <a:pt x="431006" y="245269"/>
                    </a:lnTo>
                    <a:cubicBezTo>
                      <a:pt x="435769" y="243681"/>
                      <a:pt x="440371" y="241490"/>
                      <a:pt x="445294" y="240506"/>
                    </a:cubicBezTo>
                    <a:cubicBezTo>
                      <a:pt x="464248" y="236716"/>
                      <a:pt x="453178" y="238572"/>
                      <a:pt x="478631" y="235744"/>
                    </a:cubicBezTo>
                    <a:lnTo>
                      <a:pt x="492919" y="226219"/>
                    </a:lnTo>
                    <a:cubicBezTo>
                      <a:pt x="495300" y="224631"/>
                      <a:pt x="497348" y="222361"/>
                      <a:pt x="500063" y="221456"/>
                    </a:cubicBezTo>
                    <a:lnTo>
                      <a:pt x="507206" y="219075"/>
                    </a:lnTo>
                    <a:cubicBezTo>
                      <a:pt x="518527" y="211527"/>
                      <a:pt x="511634" y="215217"/>
                      <a:pt x="528638" y="209550"/>
                    </a:cubicBezTo>
                    <a:cubicBezTo>
                      <a:pt x="528642" y="209549"/>
                      <a:pt x="542922" y="204789"/>
                      <a:pt x="542925" y="204787"/>
                    </a:cubicBezTo>
                    <a:cubicBezTo>
                      <a:pt x="552158" y="198633"/>
                      <a:pt x="547354" y="200930"/>
                      <a:pt x="557213" y="197644"/>
                    </a:cubicBezTo>
                    <a:cubicBezTo>
                      <a:pt x="561975" y="194469"/>
                      <a:pt x="566070" y="189929"/>
                      <a:pt x="571500" y="188119"/>
                    </a:cubicBezTo>
                    <a:cubicBezTo>
                      <a:pt x="573881" y="187325"/>
                      <a:pt x="576450" y="186956"/>
                      <a:pt x="578644" y="185737"/>
                    </a:cubicBezTo>
                    <a:cubicBezTo>
                      <a:pt x="583647" y="182957"/>
                      <a:pt x="587378" y="177600"/>
                      <a:pt x="592931" y="176212"/>
                    </a:cubicBezTo>
                    <a:cubicBezTo>
                      <a:pt x="599281" y="174625"/>
                      <a:pt x="605772" y="173520"/>
                      <a:pt x="611981" y="171450"/>
                    </a:cubicBezTo>
                    <a:cubicBezTo>
                      <a:pt x="616744" y="169862"/>
                      <a:pt x="621399" y="167904"/>
                      <a:pt x="626269" y="166687"/>
                    </a:cubicBezTo>
                    <a:cubicBezTo>
                      <a:pt x="656045" y="159244"/>
                      <a:pt x="619025" y="168757"/>
                      <a:pt x="642938" y="161925"/>
                    </a:cubicBezTo>
                    <a:cubicBezTo>
                      <a:pt x="663833" y="155956"/>
                      <a:pt x="642506" y="162864"/>
                      <a:pt x="659606" y="157162"/>
                    </a:cubicBezTo>
                    <a:cubicBezTo>
                      <a:pt x="667154" y="145843"/>
                      <a:pt x="661655" y="150923"/>
                      <a:pt x="678656" y="145256"/>
                    </a:cubicBezTo>
                    <a:lnTo>
                      <a:pt x="685800" y="142875"/>
                    </a:lnTo>
                    <a:lnTo>
                      <a:pt x="692944" y="140494"/>
                    </a:lnTo>
                    <a:cubicBezTo>
                      <a:pt x="695325" y="138906"/>
                      <a:pt x="697473" y="136893"/>
                      <a:pt x="700088" y="135731"/>
                    </a:cubicBezTo>
                    <a:cubicBezTo>
                      <a:pt x="704675" y="133692"/>
                      <a:pt x="714375" y="130969"/>
                      <a:pt x="714375" y="130969"/>
                    </a:cubicBezTo>
                    <a:lnTo>
                      <a:pt x="728663" y="121444"/>
                    </a:lnTo>
                    <a:cubicBezTo>
                      <a:pt x="731044" y="119857"/>
                      <a:pt x="733091" y="117586"/>
                      <a:pt x="735806" y="116681"/>
                    </a:cubicBezTo>
                    <a:lnTo>
                      <a:pt x="742950" y="114300"/>
                    </a:lnTo>
                    <a:cubicBezTo>
                      <a:pt x="745331" y="112712"/>
                      <a:pt x="747479" y="110699"/>
                      <a:pt x="750094" y="109537"/>
                    </a:cubicBezTo>
                    <a:cubicBezTo>
                      <a:pt x="754681" y="107498"/>
                      <a:pt x="764381" y="104775"/>
                      <a:pt x="764381" y="104775"/>
                    </a:cubicBezTo>
                    <a:lnTo>
                      <a:pt x="778669" y="95250"/>
                    </a:lnTo>
                    <a:cubicBezTo>
                      <a:pt x="781050" y="93662"/>
                      <a:pt x="783098" y="91392"/>
                      <a:pt x="785813" y="90487"/>
                    </a:cubicBezTo>
                    <a:cubicBezTo>
                      <a:pt x="788194" y="89693"/>
                      <a:pt x="790711" y="89228"/>
                      <a:pt x="792956" y="88106"/>
                    </a:cubicBezTo>
                    <a:cubicBezTo>
                      <a:pt x="795516" y="86826"/>
                      <a:pt x="797485" y="84506"/>
                      <a:pt x="800100" y="83344"/>
                    </a:cubicBezTo>
                    <a:cubicBezTo>
                      <a:pt x="804688" y="81305"/>
                      <a:pt x="814388" y="78581"/>
                      <a:pt x="814388" y="78581"/>
                    </a:cubicBezTo>
                    <a:cubicBezTo>
                      <a:pt x="830764" y="67664"/>
                      <a:pt x="823245" y="70866"/>
                      <a:pt x="835819" y="66675"/>
                    </a:cubicBezTo>
                    <a:cubicBezTo>
                      <a:pt x="838200" y="65087"/>
                      <a:pt x="840348" y="63074"/>
                      <a:pt x="842963" y="61912"/>
                    </a:cubicBezTo>
                    <a:cubicBezTo>
                      <a:pt x="847550" y="59873"/>
                      <a:pt x="857250" y="57150"/>
                      <a:pt x="857250" y="57150"/>
                    </a:cubicBezTo>
                    <a:cubicBezTo>
                      <a:pt x="863673" y="52868"/>
                      <a:pt x="864143" y="51649"/>
                      <a:pt x="871538" y="50006"/>
                    </a:cubicBezTo>
                    <a:cubicBezTo>
                      <a:pt x="879574" y="48220"/>
                      <a:pt x="892895" y="47674"/>
                      <a:pt x="900113" y="42862"/>
                    </a:cubicBezTo>
                    <a:cubicBezTo>
                      <a:pt x="904875" y="39687"/>
                      <a:pt x="908970" y="35147"/>
                      <a:pt x="914400" y="33337"/>
                    </a:cubicBezTo>
                    <a:cubicBezTo>
                      <a:pt x="916781" y="32543"/>
                      <a:pt x="919350" y="32175"/>
                      <a:pt x="921544" y="30956"/>
                    </a:cubicBezTo>
                    <a:cubicBezTo>
                      <a:pt x="926547" y="28176"/>
                      <a:pt x="931069" y="24606"/>
                      <a:pt x="935831" y="21431"/>
                    </a:cubicBezTo>
                    <a:cubicBezTo>
                      <a:pt x="938212" y="19844"/>
                      <a:pt x="940260" y="17574"/>
                      <a:pt x="942975" y="16669"/>
                    </a:cubicBezTo>
                    <a:cubicBezTo>
                      <a:pt x="945356" y="15875"/>
                      <a:pt x="947874" y="15410"/>
                      <a:pt x="950119" y="14287"/>
                    </a:cubicBezTo>
                    <a:cubicBezTo>
                      <a:pt x="952679" y="13007"/>
                      <a:pt x="954548" y="10430"/>
                      <a:pt x="957263" y="9525"/>
                    </a:cubicBezTo>
                    <a:cubicBezTo>
                      <a:pt x="961843" y="7998"/>
                      <a:pt x="966816" y="8091"/>
                      <a:pt x="971550" y="7144"/>
                    </a:cubicBezTo>
                    <a:cubicBezTo>
                      <a:pt x="974759" y="6502"/>
                      <a:pt x="977940" y="5702"/>
                      <a:pt x="981075" y="4762"/>
                    </a:cubicBezTo>
                    <a:cubicBezTo>
                      <a:pt x="985883" y="3319"/>
                      <a:pt x="995363" y="0"/>
                      <a:pt x="995363" y="0"/>
                    </a:cubicBezTo>
                    <a:cubicBezTo>
                      <a:pt x="1001503" y="877"/>
                      <a:pt x="1012527" y="1438"/>
                      <a:pt x="1019175" y="4762"/>
                    </a:cubicBezTo>
                    <a:cubicBezTo>
                      <a:pt x="1021735" y="6042"/>
                      <a:pt x="1023704" y="8363"/>
                      <a:pt x="1026319" y="9525"/>
                    </a:cubicBezTo>
                    <a:cubicBezTo>
                      <a:pt x="1030906" y="11564"/>
                      <a:pt x="1035844" y="12700"/>
                      <a:pt x="1040606" y="14287"/>
                    </a:cubicBezTo>
                    <a:cubicBezTo>
                      <a:pt x="1048814" y="17023"/>
                      <a:pt x="1049734" y="13494"/>
                      <a:pt x="1050131" y="1666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</p:grpSp>
        <p:sp>
          <p:nvSpPr>
            <p:cNvPr id="44" name="Forme libre 43"/>
            <p:cNvSpPr/>
            <p:nvPr/>
          </p:nvSpPr>
          <p:spPr>
            <a:xfrm>
              <a:off x="5889625" y="1025525"/>
              <a:ext cx="2127250" cy="482600"/>
            </a:xfrm>
            <a:custGeom>
              <a:avLst/>
              <a:gdLst>
                <a:gd name="connsiteX0" fmla="*/ 0 w 2127250"/>
                <a:gd name="connsiteY0" fmla="*/ 476250 h 482600"/>
                <a:gd name="connsiteX1" fmla="*/ 1063625 w 2127250"/>
                <a:gd name="connsiteY1" fmla="*/ 0 h 482600"/>
                <a:gd name="connsiteX2" fmla="*/ 2127250 w 2127250"/>
                <a:gd name="connsiteY2" fmla="*/ 482600 h 482600"/>
                <a:gd name="connsiteX3" fmla="*/ 0 w 2127250"/>
                <a:gd name="connsiteY3" fmla="*/ 47625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7250" h="482600">
                  <a:moveTo>
                    <a:pt x="0" y="476250"/>
                  </a:moveTo>
                  <a:lnTo>
                    <a:pt x="1063625" y="0"/>
                  </a:lnTo>
                  <a:lnTo>
                    <a:pt x="2127250" y="482600"/>
                  </a:lnTo>
                  <a:lnTo>
                    <a:pt x="0" y="47625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1"/>
          <p:cNvGrpSpPr/>
          <p:nvPr/>
        </p:nvGrpSpPr>
        <p:grpSpPr>
          <a:xfrm>
            <a:off x="3923928" y="1988840"/>
            <a:ext cx="5040560" cy="4773362"/>
            <a:chOff x="4427984" y="2636912"/>
            <a:chExt cx="3801939" cy="3600400"/>
          </a:xfrm>
        </p:grpSpPr>
        <p:pic>
          <p:nvPicPr>
            <p:cNvPr id="44" name="Image 43" descr="GRO2 - Porte de Grognon - hure - expo au MAN - Photo JLA, nov. 2016 - IMG_1307.jpg"/>
            <p:cNvPicPr>
              <a:picLocks noChangeAspect="1"/>
            </p:cNvPicPr>
            <p:nvPr/>
          </p:nvPicPr>
          <p:blipFill>
            <a:blip r:embed="rId2" cstate="print">
              <a:lum bright="10000" contrast="10000"/>
            </a:blip>
            <a:srcRect l="18501" t="29525" r="25850" b="30313"/>
            <a:stretch>
              <a:fillRect/>
            </a:stretch>
          </p:blipFill>
          <p:spPr>
            <a:xfrm>
              <a:off x="4496952" y="2692397"/>
              <a:ext cx="3620727" cy="3442116"/>
            </a:xfrm>
            <a:prstGeom prst="rect">
              <a:avLst/>
            </a:prstGeom>
          </p:spPr>
        </p:pic>
        <p:grpSp>
          <p:nvGrpSpPr>
            <p:cNvPr id="45" name="Groupe 134"/>
            <p:cNvGrpSpPr/>
            <p:nvPr/>
          </p:nvGrpSpPr>
          <p:grpSpPr>
            <a:xfrm>
              <a:off x="4427984" y="2636912"/>
              <a:ext cx="3801939" cy="3600400"/>
              <a:chOff x="228600" y="454819"/>
              <a:chExt cx="5736127" cy="5498306"/>
            </a:xfrm>
            <a:solidFill>
              <a:schemeClr val="bg1"/>
            </a:solidFill>
          </p:grpSpPr>
          <p:sp>
            <p:nvSpPr>
              <p:cNvPr id="46" name="Forme libre 45"/>
              <p:cNvSpPr/>
              <p:nvPr/>
            </p:nvSpPr>
            <p:spPr>
              <a:xfrm>
                <a:off x="238694" y="454819"/>
                <a:ext cx="3371847" cy="2021681"/>
              </a:xfrm>
              <a:custGeom>
                <a:avLst/>
                <a:gdLst>
                  <a:gd name="connsiteX0" fmla="*/ 3356994 w 3371847"/>
                  <a:gd name="connsiteY0" fmla="*/ 50006 h 2021681"/>
                  <a:gd name="connsiteX1" fmla="*/ 3356994 w 3371847"/>
                  <a:gd name="connsiteY1" fmla="*/ 76200 h 2021681"/>
                  <a:gd name="connsiteX2" fmla="*/ 3359375 w 3371847"/>
                  <a:gd name="connsiteY2" fmla="*/ 83344 h 2021681"/>
                  <a:gd name="connsiteX3" fmla="*/ 3361756 w 3371847"/>
                  <a:gd name="connsiteY3" fmla="*/ 90487 h 2021681"/>
                  <a:gd name="connsiteX4" fmla="*/ 3366519 w 3371847"/>
                  <a:gd name="connsiteY4" fmla="*/ 116681 h 2021681"/>
                  <a:gd name="connsiteX5" fmla="*/ 3368900 w 3371847"/>
                  <a:gd name="connsiteY5" fmla="*/ 130969 h 2021681"/>
                  <a:gd name="connsiteX6" fmla="*/ 3371281 w 3371847"/>
                  <a:gd name="connsiteY6" fmla="*/ 171450 h 2021681"/>
                  <a:gd name="connsiteX7" fmla="*/ 3368900 w 3371847"/>
                  <a:gd name="connsiteY7" fmla="*/ 240506 h 2021681"/>
                  <a:gd name="connsiteX8" fmla="*/ 3354612 w 3371847"/>
                  <a:gd name="connsiteY8" fmla="*/ 247650 h 2021681"/>
                  <a:gd name="connsiteX9" fmla="*/ 3302225 w 3371847"/>
                  <a:gd name="connsiteY9" fmla="*/ 250031 h 2021681"/>
                  <a:gd name="connsiteX10" fmla="*/ 3266506 w 3371847"/>
                  <a:gd name="connsiteY10" fmla="*/ 254794 h 2021681"/>
                  <a:gd name="connsiteX11" fmla="*/ 3256981 w 3371847"/>
                  <a:gd name="connsiteY11" fmla="*/ 257175 h 2021681"/>
                  <a:gd name="connsiteX12" fmla="*/ 3242694 w 3371847"/>
                  <a:gd name="connsiteY12" fmla="*/ 259556 h 2021681"/>
                  <a:gd name="connsiteX13" fmla="*/ 2880744 w 3371847"/>
                  <a:gd name="connsiteY13" fmla="*/ 257175 h 2021681"/>
                  <a:gd name="connsiteX14" fmla="*/ 2845025 w 3371847"/>
                  <a:gd name="connsiteY14" fmla="*/ 254794 h 2021681"/>
                  <a:gd name="connsiteX15" fmla="*/ 2821212 w 3371847"/>
                  <a:gd name="connsiteY15" fmla="*/ 250031 h 2021681"/>
                  <a:gd name="connsiteX16" fmla="*/ 2759300 w 3371847"/>
                  <a:gd name="connsiteY16" fmla="*/ 240506 h 2021681"/>
                  <a:gd name="connsiteX17" fmla="*/ 2723581 w 3371847"/>
                  <a:gd name="connsiteY17" fmla="*/ 242887 h 2021681"/>
                  <a:gd name="connsiteX18" fmla="*/ 2709294 w 3371847"/>
                  <a:gd name="connsiteY18" fmla="*/ 247650 h 2021681"/>
                  <a:gd name="connsiteX19" fmla="*/ 2699769 w 3371847"/>
                  <a:gd name="connsiteY19" fmla="*/ 250031 h 2021681"/>
                  <a:gd name="connsiteX20" fmla="*/ 2678337 w 3371847"/>
                  <a:gd name="connsiteY20" fmla="*/ 252412 h 2021681"/>
                  <a:gd name="connsiteX21" fmla="*/ 2664050 w 3371847"/>
                  <a:gd name="connsiteY21" fmla="*/ 254794 h 2021681"/>
                  <a:gd name="connsiteX22" fmla="*/ 2559275 w 3371847"/>
                  <a:gd name="connsiteY22" fmla="*/ 252412 h 2021681"/>
                  <a:gd name="connsiteX23" fmla="*/ 2535462 w 3371847"/>
                  <a:gd name="connsiteY23" fmla="*/ 247650 h 2021681"/>
                  <a:gd name="connsiteX24" fmla="*/ 2492600 w 3371847"/>
                  <a:gd name="connsiteY24" fmla="*/ 245269 h 2021681"/>
                  <a:gd name="connsiteX25" fmla="*/ 2387825 w 3371847"/>
                  <a:gd name="connsiteY25" fmla="*/ 240506 h 2021681"/>
                  <a:gd name="connsiteX26" fmla="*/ 2275906 w 3371847"/>
                  <a:gd name="connsiteY26" fmla="*/ 238125 h 2021681"/>
                  <a:gd name="connsiteX27" fmla="*/ 2264000 w 3371847"/>
                  <a:gd name="connsiteY27" fmla="*/ 240506 h 2021681"/>
                  <a:gd name="connsiteX28" fmla="*/ 2249712 w 3371847"/>
                  <a:gd name="connsiteY28" fmla="*/ 242887 h 2021681"/>
                  <a:gd name="connsiteX29" fmla="*/ 2242569 w 3371847"/>
                  <a:gd name="connsiteY29" fmla="*/ 245269 h 2021681"/>
                  <a:gd name="connsiteX30" fmla="*/ 2223519 w 3371847"/>
                  <a:gd name="connsiteY30" fmla="*/ 247650 h 2021681"/>
                  <a:gd name="connsiteX31" fmla="*/ 2013969 w 3371847"/>
                  <a:gd name="connsiteY31" fmla="*/ 245269 h 2021681"/>
                  <a:gd name="connsiteX32" fmla="*/ 1999681 w 3371847"/>
                  <a:gd name="connsiteY32" fmla="*/ 242887 h 2021681"/>
                  <a:gd name="connsiteX33" fmla="*/ 1975869 w 3371847"/>
                  <a:gd name="connsiteY33" fmla="*/ 240506 h 2021681"/>
                  <a:gd name="connsiteX34" fmla="*/ 1949675 w 3371847"/>
                  <a:gd name="connsiteY34" fmla="*/ 233362 h 2021681"/>
                  <a:gd name="connsiteX35" fmla="*/ 1911575 w 3371847"/>
                  <a:gd name="connsiteY35" fmla="*/ 226219 h 2021681"/>
                  <a:gd name="connsiteX36" fmla="*/ 1835375 w 3371847"/>
                  <a:gd name="connsiteY36" fmla="*/ 223837 h 2021681"/>
                  <a:gd name="connsiteX37" fmla="*/ 1675831 w 3371847"/>
                  <a:gd name="connsiteY37" fmla="*/ 219075 h 2021681"/>
                  <a:gd name="connsiteX38" fmla="*/ 1668687 w 3371847"/>
                  <a:gd name="connsiteY38" fmla="*/ 216694 h 2021681"/>
                  <a:gd name="connsiteX39" fmla="*/ 1654400 w 3371847"/>
                  <a:gd name="connsiteY39" fmla="*/ 214312 h 2021681"/>
                  <a:gd name="connsiteX40" fmla="*/ 1623444 w 3371847"/>
                  <a:gd name="connsiteY40" fmla="*/ 211931 h 2021681"/>
                  <a:gd name="connsiteX41" fmla="*/ 1602012 w 3371847"/>
                  <a:gd name="connsiteY41" fmla="*/ 207169 h 2021681"/>
                  <a:gd name="connsiteX42" fmla="*/ 1532956 w 3371847"/>
                  <a:gd name="connsiteY42" fmla="*/ 209550 h 2021681"/>
                  <a:gd name="connsiteX43" fmla="*/ 1518669 w 3371847"/>
                  <a:gd name="connsiteY43" fmla="*/ 211931 h 2021681"/>
                  <a:gd name="connsiteX44" fmla="*/ 1511525 w 3371847"/>
                  <a:gd name="connsiteY44" fmla="*/ 214312 h 2021681"/>
                  <a:gd name="connsiteX45" fmla="*/ 1487712 w 3371847"/>
                  <a:gd name="connsiteY45" fmla="*/ 219075 h 2021681"/>
                  <a:gd name="connsiteX46" fmla="*/ 1461519 w 3371847"/>
                  <a:gd name="connsiteY46" fmla="*/ 226219 h 2021681"/>
                  <a:gd name="connsiteX47" fmla="*/ 1444850 w 3371847"/>
                  <a:gd name="connsiteY47" fmla="*/ 235744 h 2021681"/>
                  <a:gd name="connsiteX48" fmla="*/ 1430562 w 3371847"/>
                  <a:gd name="connsiteY48" fmla="*/ 242887 h 2021681"/>
                  <a:gd name="connsiteX49" fmla="*/ 1423419 w 3371847"/>
                  <a:gd name="connsiteY49" fmla="*/ 247650 h 2021681"/>
                  <a:gd name="connsiteX50" fmla="*/ 1416275 w 3371847"/>
                  <a:gd name="connsiteY50" fmla="*/ 250031 h 2021681"/>
                  <a:gd name="connsiteX51" fmla="*/ 1401987 w 3371847"/>
                  <a:gd name="connsiteY51" fmla="*/ 259556 h 2021681"/>
                  <a:gd name="connsiteX52" fmla="*/ 1385319 w 3371847"/>
                  <a:gd name="connsiteY52" fmla="*/ 266700 h 2021681"/>
                  <a:gd name="connsiteX53" fmla="*/ 1371031 w 3371847"/>
                  <a:gd name="connsiteY53" fmla="*/ 271462 h 2021681"/>
                  <a:gd name="connsiteX54" fmla="*/ 1363887 w 3371847"/>
                  <a:gd name="connsiteY54" fmla="*/ 273844 h 2021681"/>
                  <a:gd name="connsiteX55" fmla="*/ 1356744 w 3371847"/>
                  <a:gd name="connsiteY55" fmla="*/ 276225 h 2021681"/>
                  <a:gd name="connsiteX56" fmla="*/ 1349600 w 3371847"/>
                  <a:gd name="connsiteY56" fmla="*/ 278606 h 2021681"/>
                  <a:gd name="connsiteX57" fmla="*/ 1325787 w 3371847"/>
                  <a:gd name="connsiteY57" fmla="*/ 285750 h 2021681"/>
                  <a:gd name="connsiteX58" fmla="*/ 1318644 w 3371847"/>
                  <a:gd name="connsiteY58" fmla="*/ 288131 h 2021681"/>
                  <a:gd name="connsiteX59" fmla="*/ 1306737 w 3371847"/>
                  <a:gd name="connsiteY59" fmla="*/ 290512 h 2021681"/>
                  <a:gd name="connsiteX60" fmla="*/ 1240062 w 3371847"/>
                  <a:gd name="connsiteY60" fmla="*/ 288131 h 2021681"/>
                  <a:gd name="connsiteX61" fmla="*/ 1228156 w 3371847"/>
                  <a:gd name="connsiteY61" fmla="*/ 285750 h 2021681"/>
                  <a:gd name="connsiteX62" fmla="*/ 1213869 w 3371847"/>
                  <a:gd name="connsiteY62" fmla="*/ 280987 h 2021681"/>
                  <a:gd name="connsiteX63" fmla="*/ 1147194 w 3371847"/>
                  <a:gd name="connsiteY63" fmla="*/ 278606 h 2021681"/>
                  <a:gd name="connsiteX64" fmla="*/ 1125762 w 3371847"/>
                  <a:gd name="connsiteY64" fmla="*/ 273844 h 2021681"/>
                  <a:gd name="connsiteX65" fmla="*/ 1116237 w 3371847"/>
                  <a:gd name="connsiteY65" fmla="*/ 271462 h 2021681"/>
                  <a:gd name="connsiteX66" fmla="*/ 1023369 w 3371847"/>
                  <a:gd name="connsiteY66" fmla="*/ 273844 h 2021681"/>
                  <a:gd name="connsiteX67" fmla="*/ 1009081 w 3371847"/>
                  <a:gd name="connsiteY67" fmla="*/ 278606 h 2021681"/>
                  <a:gd name="connsiteX68" fmla="*/ 1001937 w 3371847"/>
                  <a:gd name="connsiteY68" fmla="*/ 283369 h 2021681"/>
                  <a:gd name="connsiteX69" fmla="*/ 990031 w 3371847"/>
                  <a:gd name="connsiteY69" fmla="*/ 285750 h 2021681"/>
                  <a:gd name="connsiteX70" fmla="*/ 959075 w 3371847"/>
                  <a:gd name="connsiteY70" fmla="*/ 290512 h 2021681"/>
                  <a:gd name="connsiteX71" fmla="*/ 875731 w 3371847"/>
                  <a:gd name="connsiteY71" fmla="*/ 292894 h 2021681"/>
                  <a:gd name="connsiteX72" fmla="*/ 620937 w 3371847"/>
                  <a:gd name="connsiteY72" fmla="*/ 297656 h 2021681"/>
                  <a:gd name="connsiteX73" fmla="*/ 542356 w 3371847"/>
                  <a:gd name="connsiteY73" fmla="*/ 300037 h 2021681"/>
                  <a:gd name="connsiteX74" fmla="*/ 385194 w 3371847"/>
                  <a:gd name="connsiteY74" fmla="*/ 302419 h 2021681"/>
                  <a:gd name="connsiteX75" fmla="*/ 363762 w 3371847"/>
                  <a:gd name="connsiteY75" fmla="*/ 307181 h 2021681"/>
                  <a:gd name="connsiteX76" fmla="*/ 356619 w 3371847"/>
                  <a:gd name="connsiteY76" fmla="*/ 309562 h 2021681"/>
                  <a:gd name="connsiteX77" fmla="*/ 339950 w 3371847"/>
                  <a:gd name="connsiteY77" fmla="*/ 314325 h 2021681"/>
                  <a:gd name="connsiteX78" fmla="*/ 332806 w 3371847"/>
                  <a:gd name="connsiteY78" fmla="*/ 316706 h 2021681"/>
                  <a:gd name="connsiteX79" fmla="*/ 306612 w 3371847"/>
                  <a:gd name="connsiteY79" fmla="*/ 319087 h 2021681"/>
                  <a:gd name="connsiteX80" fmla="*/ 285181 w 3371847"/>
                  <a:gd name="connsiteY80" fmla="*/ 321469 h 2021681"/>
                  <a:gd name="connsiteX81" fmla="*/ 273275 w 3371847"/>
                  <a:gd name="connsiteY81" fmla="*/ 323850 h 2021681"/>
                  <a:gd name="connsiteX82" fmla="*/ 173262 w 3371847"/>
                  <a:gd name="connsiteY82" fmla="*/ 330994 h 2021681"/>
                  <a:gd name="connsiteX83" fmla="*/ 166119 w 3371847"/>
                  <a:gd name="connsiteY83" fmla="*/ 333375 h 2021681"/>
                  <a:gd name="connsiteX84" fmla="*/ 158975 w 3371847"/>
                  <a:gd name="connsiteY84" fmla="*/ 350044 h 2021681"/>
                  <a:gd name="connsiteX85" fmla="*/ 154212 w 3371847"/>
                  <a:gd name="connsiteY85" fmla="*/ 357187 h 2021681"/>
                  <a:gd name="connsiteX86" fmla="*/ 139925 w 3371847"/>
                  <a:gd name="connsiteY86" fmla="*/ 366712 h 2021681"/>
                  <a:gd name="connsiteX87" fmla="*/ 132781 w 3371847"/>
                  <a:gd name="connsiteY87" fmla="*/ 373856 h 2021681"/>
                  <a:gd name="connsiteX88" fmla="*/ 132781 w 3371847"/>
                  <a:gd name="connsiteY88" fmla="*/ 483394 h 2021681"/>
                  <a:gd name="connsiteX89" fmla="*/ 142306 w 3371847"/>
                  <a:gd name="connsiteY89" fmla="*/ 504825 h 2021681"/>
                  <a:gd name="connsiteX90" fmla="*/ 149450 w 3371847"/>
                  <a:gd name="connsiteY90" fmla="*/ 519112 h 2021681"/>
                  <a:gd name="connsiteX91" fmla="*/ 151831 w 3371847"/>
                  <a:gd name="connsiteY91" fmla="*/ 571500 h 2021681"/>
                  <a:gd name="connsiteX92" fmla="*/ 156594 w 3371847"/>
                  <a:gd name="connsiteY92" fmla="*/ 600075 h 2021681"/>
                  <a:gd name="connsiteX93" fmla="*/ 163737 w 3371847"/>
                  <a:gd name="connsiteY93" fmla="*/ 623887 h 2021681"/>
                  <a:gd name="connsiteX94" fmla="*/ 166119 w 3371847"/>
                  <a:gd name="connsiteY94" fmla="*/ 642937 h 2021681"/>
                  <a:gd name="connsiteX95" fmla="*/ 168500 w 3371847"/>
                  <a:gd name="connsiteY95" fmla="*/ 650081 h 2021681"/>
                  <a:gd name="connsiteX96" fmla="*/ 173262 w 3371847"/>
                  <a:gd name="connsiteY96" fmla="*/ 678656 h 2021681"/>
                  <a:gd name="connsiteX97" fmla="*/ 175644 w 3371847"/>
                  <a:gd name="connsiteY97" fmla="*/ 714375 h 2021681"/>
                  <a:gd name="connsiteX98" fmla="*/ 178025 w 3371847"/>
                  <a:gd name="connsiteY98" fmla="*/ 721519 h 2021681"/>
                  <a:gd name="connsiteX99" fmla="*/ 180406 w 3371847"/>
                  <a:gd name="connsiteY99" fmla="*/ 733425 h 2021681"/>
                  <a:gd name="connsiteX100" fmla="*/ 182787 w 3371847"/>
                  <a:gd name="connsiteY100" fmla="*/ 1109662 h 2021681"/>
                  <a:gd name="connsiteX101" fmla="*/ 185169 w 3371847"/>
                  <a:gd name="connsiteY101" fmla="*/ 1123950 h 2021681"/>
                  <a:gd name="connsiteX102" fmla="*/ 189931 w 3371847"/>
                  <a:gd name="connsiteY102" fmla="*/ 1150144 h 2021681"/>
                  <a:gd name="connsiteX103" fmla="*/ 192312 w 3371847"/>
                  <a:gd name="connsiteY103" fmla="*/ 1235869 h 2021681"/>
                  <a:gd name="connsiteX104" fmla="*/ 194694 w 3371847"/>
                  <a:gd name="connsiteY104" fmla="*/ 1243012 h 2021681"/>
                  <a:gd name="connsiteX105" fmla="*/ 199456 w 3371847"/>
                  <a:gd name="connsiteY105" fmla="*/ 1288256 h 2021681"/>
                  <a:gd name="connsiteX106" fmla="*/ 204219 w 3371847"/>
                  <a:gd name="connsiteY106" fmla="*/ 1302544 h 2021681"/>
                  <a:gd name="connsiteX107" fmla="*/ 206600 w 3371847"/>
                  <a:gd name="connsiteY107" fmla="*/ 1314450 h 2021681"/>
                  <a:gd name="connsiteX108" fmla="*/ 208981 w 3371847"/>
                  <a:gd name="connsiteY108" fmla="*/ 1323975 h 2021681"/>
                  <a:gd name="connsiteX109" fmla="*/ 213744 w 3371847"/>
                  <a:gd name="connsiteY109" fmla="*/ 1357312 h 2021681"/>
                  <a:gd name="connsiteX110" fmla="*/ 216125 w 3371847"/>
                  <a:gd name="connsiteY110" fmla="*/ 1409700 h 2021681"/>
                  <a:gd name="connsiteX111" fmla="*/ 220887 w 3371847"/>
                  <a:gd name="connsiteY111" fmla="*/ 1428750 h 2021681"/>
                  <a:gd name="connsiteX112" fmla="*/ 228031 w 3371847"/>
                  <a:gd name="connsiteY112" fmla="*/ 1435894 h 2021681"/>
                  <a:gd name="connsiteX113" fmla="*/ 232794 w 3371847"/>
                  <a:gd name="connsiteY113" fmla="*/ 1445419 h 2021681"/>
                  <a:gd name="connsiteX114" fmla="*/ 237556 w 3371847"/>
                  <a:gd name="connsiteY114" fmla="*/ 1452562 h 2021681"/>
                  <a:gd name="connsiteX115" fmla="*/ 239937 w 3371847"/>
                  <a:gd name="connsiteY115" fmla="*/ 1459706 h 2021681"/>
                  <a:gd name="connsiteX116" fmla="*/ 244700 w 3371847"/>
                  <a:gd name="connsiteY116" fmla="*/ 1500187 h 2021681"/>
                  <a:gd name="connsiteX117" fmla="*/ 247081 w 3371847"/>
                  <a:gd name="connsiteY117" fmla="*/ 1666875 h 2021681"/>
                  <a:gd name="connsiteX118" fmla="*/ 249462 w 3371847"/>
                  <a:gd name="connsiteY118" fmla="*/ 1678781 h 2021681"/>
                  <a:gd name="connsiteX119" fmla="*/ 256606 w 3371847"/>
                  <a:gd name="connsiteY119" fmla="*/ 1774031 h 2021681"/>
                  <a:gd name="connsiteX120" fmla="*/ 258987 w 3371847"/>
                  <a:gd name="connsiteY120" fmla="*/ 1871662 h 2021681"/>
                  <a:gd name="connsiteX121" fmla="*/ 261369 w 3371847"/>
                  <a:gd name="connsiteY121" fmla="*/ 1881187 h 2021681"/>
                  <a:gd name="connsiteX122" fmla="*/ 263750 w 3371847"/>
                  <a:gd name="connsiteY122" fmla="*/ 1902619 h 2021681"/>
                  <a:gd name="connsiteX123" fmla="*/ 268512 w 3371847"/>
                  <a:gd name="connsiteY123" fmla="*/ 1959769 h 2021681"/>
                  <a:gd name="connsiteX124" fmla="*/ 270894 w 3371847"/>
                  <a:gd name="connsiteY124" fmla="*/ 1966912 h 2021681"/>
                  <a:gd name="connsiteX125" fmla="*/ 268512 w 3371847"/>
                  <a:gd name="connsiteY125" fmla="*/ 2009775 h 2021681"/>
                  <a:gd name="connsiteX126" fmla="*/ 254225 w 3371847"/>
                  <a:gd name="connsiteY126" fmla="*/ 2016919 h 2021681"/>
                  <a:gd name="connsiteX127" fmla="*/ 235175 w 3371847"/>
                  <a:gd name="connsiteY127" fmla="*/ 2021681 h 2021681"/>
                  <a:gd name="connsiteX128" fmla="*/ 173262 w 3371847"/>
                  <a:gd name="connsiteY128" fmla="*/ 2019300 h 2021681"/>
                  <a:gd name="connsiteX129" fmla="*/ 144687 w 3371847"/>
                  <a:gd name="connsiteY129" fmla="*/ 2014537 h 2021681"/>
                  <a:gd name="connsiteX130" fmla="*/ 116112 w 3371847"/>
                  <a:gd name="connsiteY130" fmla="*/ 2009775 h 2021681"/>
                  <a:gd name="connsiteX131" fmla="*/ 89919 w 3371847"/>
                  <a:gd name="connsiteY131" fmla="*/ 2007394 h 2021681"/>
                  <a:gd name="connsiteX132" fmla="*/ 80394 w 3371847"/>
                  <a:gd name="connsiteY132" fmla="*/ 2005012 h 2021681"/>
                  <a:gd name="connsiteX133" fmla="*/ 66106 w 3371847"/>
                  <a:gd name="connsiteY133" fmla="*/ 2000250 h 2021681"/>
                  <a:gd name="connsiteX134" fmla="*/ 56581 w 3371847"/>
                  <a:gd name="connsiteY134" fmla="*/ 1783556 h 2021681"/>
                  <a:gd name="connsiteX135" fmla="*/ 51819 w 3371847"/>
                  <a:gd name="connsiteY135" fmla="*/ 1769269 h 2021681"/>
                  <a:gd name="connsiteX136" fmla="*/ 49437 w 3371847"/>
                  <a:gd name="connsiteY136" fmla="*/ 1695450 h 2021681"/>
                  <a:gd name="connsiteX137" fmla="*/ 44675 w 3371847"/>
                  <a:gd name="connsiteY137" fmla="*/ 1626394 h 2021681"/>
                  <a:gd name="connsiteX138" fmla="*/ 47056 w 3371847"/>
                  <a:gd name="connsiteY138" fmla="*/ 988219 h 2021681"/>
                  <a:gd name="connsiteX139" fmla="*/ 51819 w 3371847"/>
                  <a:gd name="connsiteY139" fmla="*/ 928687 h 2021681"/>
                  <a:gd name="connsiteX140" fmla="*/ 56581 w 3371847"/>
                  <a:gd name="connsiteY140" fmla="*/ 773906 h 2021681"/>
                  <a:gd name="connsiteX141" fmla="*/ 58962 w 3371847"/>
                  <a:gd name="connsiteY141" fmla="*/ 219075 h 2021681"/>
                  <a:gd name="connsiteX142" fmla="*/ 61344 w 3371847"/>
                  <a:gd name="connsiteY142" fmla="*/ 90487 h 2021681"/>
                  <a:gd name="connsiteX143" fmla="*/ 63725 w 3371847"/>
                  <a:gd name="connsiteY143" fmla="*/ 69056 h 2021681"/>
                  <a:gd name="connsiteX144" fmla="*/ 66106 w 3371847"/>
                  <a:gd name="connsiteY144" fmla="*/ 61912 h 2021681"/>
                  <a:gd name="connsiteX145" fmla="*/ 82775 w 3371847"/>
                  <a:gd name="connsiteY145" fmla="*/ 57150 h 2021681"/>
                  <a:gd name="connsiteX146" fmla="*/ 101825 w 3371847"/>
                  <a:gd name="connsiteY146" fmla="*/ 47625 h 2021681"/>
                  <a:gd name="connsiteX147" fmla="*/ 113731 w 3371847"/>
                  <a:gd name="connsiteY147" fmla="*/ 45244 h 2021681"/>
                  <a:gd name="connsiteX148" fmla="*/ 120875 w 3371847"/>
                  <a:gd name="connsiteY148" fmla="*/ 42862 h 2021681"/>
                  <a:gd name="connsiteX149" fmla="*/ 147069 w 3371847"/>
                  <a:gd name="connsiteY149" fmla="*/ 35719 h 2021681"/>
                  <a:gd name="connsiteX150" fmla="*/ 361381 w 3371847"/>
                  <a:gd name="connsiteY150" fmla="*/ 38100 h 2021681"/>
                  <a:gd name="connsiteX151" fmla="*/ 373287 w 3371847"/>
                  <a:gd name="connsiteY151" fmla="*/ 40481 h 2021681"/>
                  <a:gd name="connsiteX152" fmla="*/ 387575 w 3371847"/>
                  <a:gd name="connsiteY152" fmla="*/ 42862 h 2021681"/>
                  <a:gd name="connsiteX153" fmla="*/ 430437 w 3371847"/>
                  <a:gd name="connsiteY153" fmla="*/ 47625 h 2021681"/>
                  <a:gd name="connsiteX154" fmla="*/ 563787 w 3371847"/>
                  <a:gd name="connsiteY154" fmla="*/ 50006 h 2021681"/>
                  <a:gd name="connsiteX155" fmla="*/ 837631 w 3371847"/>
                  <a:gd name="connsiteY155" fmla="*/ 52387 h 2021681"/>
                  <a:gd name="connsiteX156" fmla="*/ 1325787 w 3371847"/>
                  <a:gd name="connsiteY156" fmla="*/ 50006 h 2021681"/>
                  <a:gd name="connsiteX157" fmla="*/ 1368650 w 3371847"/>
                  <a:gd name="connsiteY157" fmla="*/ 47625 h 2021681"/>
                  <a:gd name="connsiteX158" fmla="*/ 1451994 w 3371847"/>
                  <a:gd name="connsiteY158" fmla="*/ 45244 h 2021681"/>
                  <a:gd name="connsiteX159" fmla="*/ 2137794 w 3371847"/>
                  <a:gd name="connsiteY159" fmla="*/ 42862 h 2021681"/>
                  <a:gd name="connsiteX160" fmla="*/ 2173512 w 3371847"/>
                  <a:gd name="connsiteY160" fmla="*/ 38100 h 2021681"/>
                  <a:gd name="connsiteX161" fmla="*/ 2192562 w 3371847"/>
                  <a:gd name="connsiteY161" fmla="*/ 35719 h 2021681"/>
                  <a:gd name="connsiteX162" fmla="*/ 2206850 w 3371847"/>
                  <a:gd name="connsiteY162" fmla="*/ 33337 h 2021681"/>
                  <a:gd name="connsiteX163" fmla="*/ 2213994 w 3371847"/>
                  <a:gd name="connsiteY163" fmla="*/ 30956 h 2021681"/>
                  <a:gd name="connsiteX164" fmla="*/ 2249712 w 3371847"/>
                  <a:gd name="connsiteY164" fmla="*/ 28575 h 2021681"/>
                  <a:gd name="connsiteX165" fmla="*/ 2261619 w 3371847"/>
                  <a:gd name="connsiteY165" fmla="*/ 26194 h 2021681"/>
                  <a:gd name="connsiteX166" fmla="*/ 2290194 w 3371847"/>
                  <a:gd name="connsiteY166" fmla="*/ 21431 h 2021681"/>
                  <a:gd name="connsiteX167" fmla="*/ 2297337 w 3371847"/>
                  <a:gd name="connsiteY167" fmla="*/ 19050 h 2021681"/>
                  <a:gd name="connsiteX168" fmla="*/ 2318769 w 3371847"/>
                  <a:gd name="connsiteY168" fmla="*/ 16669 h 2021681"/>
                  <a:gd name="connsiteX169" fmla="*/ 2330675 w 3371847"/>
                  <a:gd name="connsiteY169" fmla="*/ 14287 h 2021681"/>
                  <a:gd name="connsiteX170" fmla="*/ 2349725 w 3371847"/>
                  <a:gd name="connsiteY170" fmla="*/ 11906 h 2021681"/>
                  <a:gd name="connsiteX171" fmla="*/ 2366394 w 3371847"/>
                  <a:gd name="connsiteY171" fmla="*/ 9525 h 2021681"/>
                  <a:gd name="connsiteX172" fmla="*/ 2375919 w 3371847"/>
                  <a:gd name="connsiteY172" fmla="*/ 7144 h 2021681"/>
                  <a:gd name="connsiteX173" fmla="*/ 2406875 w 3371847"/>
                  <a:gd name="connsiteY173" fmla="*/ 4762 h 2021681"/>
                  <a:gd name="connsiteX174" fmla="*/ 2433069 w 3371847"/>
                  <a:gd name="connsiteY174" fmla="*/ 0 h 2021681"/>
                  <a:gd name="connsiteX175" fmla="*/ 2571181 w 3371847"/>
                  <a:gd name="connsiteY175" fmla="*/ 2381 h 2021681"/>
                  <a:gd name="connsiteX176" fmla="*/ 2578325 w 3371847"/>
                  <a:gd name="connsiteY176" fmla="*/ 4762 h 2021681"/>
                  <a:gd name="connsiteX177" fmla="*/ 2592612 w 3371847"/>
                  <a:gd name="connsiteY177" fmla="*/ 7144 h 2021681"/>
                  <a:gd name="connsiteX178" fmla="*/ 2656906 w 3371847"/>
                  <a:gd name="connsiteY178" fmla="*/ 16669 h 2021681"/>
                  <a:gd name="connsiteX179" fmla="*/ 2666431 w 3371847"/>
                  <a:gd name="connsiteY179" fmla="*/ 19050 h 2021681"/>
                  <a:gd name="connsiteX180" fmla="*/ 2706912 w 3371847"/>
                  <a:gd name="connsiteY180" fmla="*/ 21431 h 2021681"/>
                  <a:gd name="connsiteX181" fmla="*/ 2723581 w 3371847"/>
                  <a:gd name="connsiteY181" fmla="*/ 26194 h 2021681"/>
                  <a:gd name="connsiteX182" fmla="*/ 2783112 w 3371847"/>
                  <a:gd name="connsiteY182" fmla="*/ 30956 h 2021681"/>
                  <a:gd name="connsiteX183" fmla="*/ 2845025 w 3371847"/>
                  <a:gd name="connsiteY183" fmla="*/ 40481 h 2021681"/>
                  <a:gd name="connsiteX184" fmla="*/ 3168875 w 3371847"/>
                  <a:gd name="connsiteY184" fmla="*/ 45244 h 2021681"/>
                  <a:gd name="connsiteX185" fmla="*/ 3183162 w 3371847"/>
                  <a:gd name="connsiteY185" fmla="*/ 47625 h 2021681"/>
                  <a:gd name="connsiteX186" fmla="*/ 3202212 w 3371847"/>
                  <a:gd name="connsiteY186" fmla="*/ 50006 h 2021681"/>
                  <a:gd name="connsiteX187" fmla="*/ 3209356 w 3371847"/>
                  <a:gd name="connsiteY187" fmla="*/ 52387 h 2021681"/>
                  <a:gd name="connsiteX188" fmla="*/ 3228406 w 3371847"/>
                  <a:gd name="connsiteY188" fmla="*/ 54769 h 2021681"/>
                  <a:gd name="connsiteX189" fmla="*/ 3240312 w 3371847"/>
                  <a:gd name="connsiteY189" fmla="*/ 57150 h 2021681"/>
                  <a:gd name="connsiteX190" fmla="*/ 3330800 w 3371847"/>
                  <a:gd name="connsiteY190" fmla="*/ 54769 h 2021681"/>
                  <a:gd name="connsiteX191" fmla="*/ 3356994 w 3371847"/>
                  <a:gd name="connsiteY191" fmla="*/ 50006 h 2021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</a:cxnLst>
                <a:rect l="l" t="t" r="r" b="b"/>
                <a:pathLst>
                  <a:path w="3371847" h="2021681">
                    <a:moveTo>
                      <a:pt x="3356994" y="50006"/>
                    </a:moveTo>
                    <a:cubicBezTo>
                      <a:pt x="3350366" y="66574"/>
                      <a:pt x="3350879" y="57856"/>
                      <a:pt x="3356994" y="76200"/>
                    </a:cubicBezTo>
                    <a:lnTo>
                      <a:pt x="3359375" y="83344"/>
                    </a:lnTo>
                    <a:lnTo>
                      <a:pt x="3361756" y="90487"/>
                    </a:lnTo>
                    <a:cubicBezTo>
                      <a:pt x="3368772" y="132591"/>
                      <a:pt x="3359862" y="80071"/>
                      <a:pt x="3366519" y="116681"/>
                    </a:cubicBezTo>
                    <a:cubicBezTo>
                      <a:pt x="3367383" y="121431"/>
                      <a:pt x="3368106" y="126206"/>
                      <a:pt x="3368900" y="130969"/>
                    </a:cubicBezTo>
                    <a:cubicBezTo>
                      <a:pt x="3369694" y="144463"/>
                      <a:pt x="3371281" y="157933"/>
                      <a:pt x="3371281" y="171450"/>
                    </a:cubicBezTo>
                    <a:cubicBezTo>
                      <a:pt x="3371281" y="194482"/>
                      <a:pt x="3371847" y="217663"/>
                      <a:pt x="3368900" y="240506"/>
                    </a:cubicBezTo>
                    <a:cubicBezTo>
                      <a:pt x="3368565" y="243102"/>
                      <a:pt x="3356668" y="247486"/>
                      <a:pt x="3354612" y="247650"/>
                    </a:cubicBezTo>
                    <a:cubicBezTo>
                      <a:pt x="3337187" y="249044"/>
                      <a:pt x="3319687" y="249237"/>
                      <a:pt x="3302225" y="250031"/>
                    </a:cubicBezTo>
                    <a:cubicBezTo>
                      <a:pt x="3284381" y="255978"/>
                      <a:pt x="3303798" y="250132"/>
                      <a:pt x="3266506" y="254794"/>
                    </a:cubicBezTo>
                    <a:cubicBezTo>
                      <a:pt x="3263259" y="255200"/>
                      <a:pt x="3260190" y="256533"/>
                      <a:pt x="3256981" y="257175"/>
                    </a:cubicBezTo>
                    <a:cubicBezTo>
                      <a:pt x="3252247" y="258122"/>
                      <a:pt x="3247456" y="258762"/>
                      <a:pt x="3242694" y="259556"/>
                    </a:cubicBezTo>
                    <a:lnTo>
                      <a:pt x="2880744" y="257175"/>
                    </a:lnTo>
                    <a:cubicBezTo>
                      <a:pt x="2868812" y="257032"/>
                      <a:pt x="2856873" y="256216"/>
                      <a:pt x="2845025" y="254794"/>
                    </a:cubicBezTo>
                    <a:cubicBezTo>
                      <a:pt x="2836988" y="253830"/>
                      <a:pt x="2829226" y="251176"/>
                      <a:pt x="2821212" y="250031"/>
                    </a:cubicBezTo>
                    <a:cubicBezTo>
                      <a:pt x="2778316" y="243903"/>
                      <a:pt x="2798947" y="247115"/>
                      <a:pt x="2759300" y="240506"/>
                    </a:cubicBezTo>
                    <a:cubicBezTo>
                      <a:pt x="2747394" y="241300"/>
                      <a:pt x="2735394" y="241199"/>
                      <a:pt x="2723581" y="242887"/>
                    </a:cubicBezTo>
                    <a:cubicBezTo>
                      <a:pt x="2718611" y="243597"/>
                      <a:pt x="2714164" y="246433"/>
                      <a:pt x="2709294" y="247650"/>
                    </a:cubicBezTo>
                    <a:cubicBezTo>
                      <a:pt x="2706119" y="248444"/>
                      <a:pt x="2703004" y="249533"/>
                      <a:pt x="2699769" y="250031"/>
                    </a:cubicBezTo>
                    <a:cubicBezTo>
                      <a:pt x="2692665" y="251124"/>
                      <a:pt x="2685462" y="251462"/>
                      <a:pt x="2678337" y="252412"/>
                    </a:cubicBezTo>
                    <a:cubicBezTo>
                      <a:pt x="2673551" y="253050"/>
                      <a:pt x="2668812" y="254000"/>
                      <a:pt x="2664050" y="254794"/>
                    </a:cubicBezTo>
                    <a:cubicBezTo>
                      <a:pt x="2629125" y="254000"/>
                      <a:pt x="2594155" y="254350"/>
                      <a:pt x="2559275" y="252412"/>
                    </a:cubicBezTo>
                    <a:cubicBezTo>
                      <a:pt x="2551193" y="251963"/>
                      <a:pt x="2543511" y="248512"/>
                      <a:pt x="2535462" y="247650"/>
                    </a:cubicBezTo>
                    <a:cubicBezTo>
                      <a:pt x="2521234" y="246126"/>
                      <a:pt x="2506893" y="245961"/>
                      <a:pt x="2492600" y="245269"/>
                    </a:cubicBezTo>
                    <a:lnTo>
                      <a:pt x="2387825" y="240506"/>
                    </a:lnTo>
                    <a:cubicBezTo>
                      <a:pt x="2335203" y="229983"/>
                      <a:pt x="2372104" y="235525"/>
                      <a:pt x="2275906" y="238125"/>
                    </a:cubicBezTo>
                    <a:lnTo>
                      <a:pt x="2264000" y="240506"/>
                    </a:lnTo>
                    <a:cubicBezTo>
                      <a:pt x="2259250" y="241370"/>
                      <a:pt x="2254425" y="241839"/>
                      <a:pt x="2249712" y="242887"/>
                    </a:cubicBezTo>
                    <a:cubicBezTo>
                      <a:pt x="2247262" y="243432"/>
                      <a:pt x="2245038" y="244820"/>
                      <a:pt x="2242569" y="245269"/>
                    </a:cubicBezTo>
                    <a:cubicBezTo>
                      <a:pt x="2236273" y="246414"/>
                      <a:pt x="2229869" y="246856"/>
                      <a:pt x="2223519" y="247650"/>
                    </a:cubicBezTo>
                    <a:lnTo>
                      <a:pt x="2013969" y="245269"/>
                    </a:lnTo>
                    <a:cubicBezTo>
                      <a:pt x="2009142" y="245166"/>
                      <a:pt x="2004472" y="243486"/>
                      <a:pt x="1999681" y="242887"/>
                    </a:cubicBezTo>
                    <a:cubicBezTo>
                      <a:pt x="1991766" y="241897"/>
                      <a:pt x="1983806" y="241300"/>
                      <a:pt x="1975869" y="240506"/>
                    </a:cubicBezTo>
                    <a:cubicBezTo>
                      <a:pt x="1951487" y="232380"/>
                      <a:pt x="1971546" y="238409"/>
                      <a:pt x="1949675" y="233362"/>
                    </a:cubicBezTo>
                    <a:cubicBezTo>
                      <a:pt x="1932572" y="229415"/>
                      <a:pt x="1929146" y="227098"/>
                      <a:pt x="1911575" y="226219"/>
                    </a:cubicBezTo>
                    <a:cubicBezTo>
                      <a:pt x="1886194" y="224950"/>
                      <a:pt x="1860775" y="224631"/>
                      <a:pt x="1835375" y="223837"/>
                    </a:cubicBezTo>
                    <a:cubicBezTo>
                      <a:pt x="1771679" y="213222"/>
                      <a:pt x="1842381" y="224279"/>
                      <a:pt x="1675831" y="219075"/>
                    </a:cubicBezTo>
                    <a:cubicBezTo>
                      <a:pt x="1673322" y="218997"/>
                      <a:pt x="1671137" y="217239"/>
                      <a:pt x="1668687" y="216694"/>
                    </a:cubicBezTo>
                    <a:cubicBezTo>
                      <a:pt x="1663974" y="215647"/>
                      <a:pt x="1659202" y="214817"/>
                      <a:pt x="1654400" y="214312"/>
                    </a:cubicBezTo>
                    <a:cubicBezTo>
                      <a:pt x="1644108" y="213228"/>
                      <a:pt x="1633763" y="212725"/>
                      <a:pt x="1623444" y="211931"/>
                    </a:cubicBezTo>
                    <a:cubicBezTo>
                      <a:pt x="1619769" y="211012"/>
                      <a:pt x="1605036" y="207169"/>
                      <a:pt x="1602012" y="207169"/>
                    </a:cubicBezTo>
                    <a:cubicBezTo>
                      <a:pt x="1578980" y="207169"/>
                      <a:pt x="1555975" y="208756"/>
                      <a:pt x="1532956" y="209550"/>
                    </a:cubicBezTo>
                    <a:cubicBezTo>
                      <a:pt x="1528194" y="210344"/>
                      <a:pt x="1523382" y="210884"/>
                      <a:pt x="1518669" y="211931"/>
                    </a:cubicBezTo>
                    <a:cubicBezTo>
                      <a:pt x="1516219" y="212475"/>
                      <a:pt x="1513971" y="213748"/>
                      <a:pt x="1511525" y="214312"/>
                    </a:cubicBezTo>
                    <a:cubicBezTo>
                      <a:pt x="1503637" y="216132"/>
                      <a:pt x="1495650" y="217487"/>
                      <a:pt x="1487712" y="219075"/>
                    </a:cubicBezTo>
                    <a:cubicBezTo>
                      <a:pt x="1481319" y="220354"/>
                      <a:pt x="1466702" y="222764"/>
                      <a:pt x="1461519" y="226219"/>
                    </a:cubicBezTo>
                    <a:cubicBezTo>
                      <a:pt x="1444114" y="237821"/>
                      <a:pt x="1465999" y="223659"/>
                      <a:pt x="1444850" y="235744"/>
                    </a:cubicBezTo>
                    <a:cubicBezTo>
                      <a:pt x="1431928" y="243128"/>
                      <a:pt x="1443657" y="238523"/>
                      <a:pt x="1430562" y="242887"/>
                    </a:cubicBezTo>
                    <a:cubicBezTo>
                      <a:pt x="1428181" y="244475"/>
                      <a:pt x="1425979" y="246370"/>
                      <a:pt x="1423419" y="247650"/>
                    </a:cubicBezTo>
                    <a:cubicBezTo>
                      <a:pt x="1421174" y="248773"/>
                      <a:pt x="1418469" y="248812"/>
                      <a:pt x="1416275" y="250031"/>
                    </a:cubicBezTo>
                    <a:cubicBezTo>
                      <a:pt x="1411271" y="252811"/>
                      <a:pt x="1407417" y="257746"/>
                      <a:pt x="1401987" y="259556"/>
                    </a:cubicBezTo>
                    <a:cubicBezTo>
                      <a:pt x="1378985" y="267223"/>
                      <a:pt x="1414756" y="254925"/>
                      <a:pt x="1385319" y="266700"/>
                    </a:cubicBezTo>
                    <a:cubicBezTo>
                      <a:pt x="1380658" y="268564"/>
                      <a:pt x="1375794" y="269874"/>
                      <a:pt x="1371031" y="271462"/>
                    </a:cubicBezTo>
                    <a:lnTo>
                      <a:pt x="1363887" y="273844"/>
                    </a:lnTo>
                    <a:lnTo>
                      <a:pt x="1356744" y="276225"/>
                    </a:lnTo>
                    <a:lnTo>
                      <a:pt x="1349600" y="278606"/>
                    </a:lnTo>
                    <a:cubicBezTo>
                      <a:pt x="1336568" y="287294"/>
                      <a:pt x="1347677" y="281372"/>
                      <a:pt x="1325787" y="285750"/>
                    </a:cubicBezTo>
                    <a:cubicBezTo>
                      <a:pt x="1323326" y="286242"/>
                      <a:pt x="1321079" y="287522"/>
                      <a:pt x="1318644" y="288131"/>
                    </a:cubicBezTo>
                    <a:cubicBezTo>
                      <a:pt x="1314717" y="289113"/>
                      <a:pt x="1310706" y="289718"/>
                      <a:pt x="1306737" y="290512"/>
                    </a:cubicBezTo>
                    <a:cubicBezTo>
                      <a:pt x="1284512" y="289718"/>
                      <a:pt x="1262260" y="289476"/>
                      <a:pt x="1240062" y="288131"/>
                    </a:cubicBezTo>
                    <a:cubicBezTo>
                      <a:pt x="1236022" y="287886"/>
                      <a:pt x="1232061" y="286815"/>
                      <a:pt x="1228156" y="285750"/>
                    </a:cubicBezTo>
                    <a:cubicBezTo>
                      <a:pt x="1223313" y="284429"/>
                      <a:pt x="1218886" y="281166"/>
                      <a:pt x="1213869" y="280987"/>
                    </a:cubicBezTo>
                    <a:lnTo>
                      <a:pt x="1147194" y="278606"/>
                    </a:lnTo>
                    <a:cubicBezTo>
                      <a:pt x="1123928" y="272790"/>
                      <a:pt x="1153016" y="279901"/>
                      <a:pt x="1125762" y="273844"/>
                    </a:cubicBezTo>
                    <a:cubicBezTo>
                      <a:pt x="1122567" y="273134"/>
                      <a:pt x="1119412" y="272256"/>
                      <a:pt x="1116237" y="271462"/>
                    </a:cubicBezTo>
                    <a:cubicBezTo>
                      <a:pt x="1085281" y="272256"/>
                      <a:pt x="1054267" y="271784"/>
                      <a:pt x="1023369" y="273844"/>
                    </a:cubicBezTo>
                    <a:cubicBezTo>
                      <a:pt x="1018360" y="274178"/>
                      <a:pt x="1009081" y="278606"/>
                      <a:pt x="1009081" y="278606"/>
                    </a:cubicBezTo>
                    <a:cubicBezTo>
                      <a:pt x="1006700" y="280194"/>
                      <a:pt x="1004617" y="282364"/>
                      <a:pt x="1001937" y="283369"/>
                    </a:cubicBezTo>
                    <a:cubicBezTo>
                      <a:pt x="998147" y="284790"/>
                      <a:pt x="993982" y="284872"/>
                      <a:pt x="990031" y="285750"/>
                    </a:cubicBezTo>
                    <a:cubicBezTo>
                      <a:pt x="975115" y="289064"/>
                      <a:pt x="980285" y="289548"/>
                      <a:pt x="959075" y="290512"/>
                    </a:cubicBezTo>
                    <a:cubicBezTo>
                      <a:pt x="931311" y="291774"/>
                      <a:pt x="903517" y="292307"/>
                      <a:pt x="875731" y="292894"/>
                    </a:cubicBezTo>
                    <a:lnTo>
                      <a:pt x="620937" y="297656"/>
                    </a:lnTo>
                    <a:lnTo>
                      <a:pt x="542356" y="300037"/>
                    </a:lnTo>
                    <a:lnTo>
                      <a:pt x="385194" y="302419"/>
                    </a:lnTo>
                    <a:cubicBezTo>
                      <a:pt x="377010" y="304055"/>
                      <a:pt x="371609" y="304939"/>
                      <a:pt x="363762" y="307181"/>
                    </a:cubicBezTo>
                    <a:cubicBezTo>
                      <a:pt x="361349" y="307870"/>
                      <a:pt x="359023" y="308841"/>
                      <a:pt x="356619" y="309562"/>
                    </a:cubicBezTo>
                    <a:cubicBezTo>
                      <a:pt x="351084" y="311223"/>
                      <a:pt x="345485" y="312664"/>
                      <a:pt x="339950" y="314325"/>
                    </a:cubicBezTo>
                    <a:cubicBezTo>
                      <a:pt x="337546" y="315046"/>
                      <a:pt x="335291" y="316351"/>
                      <a:pt x="332806" y="316706"/>
                    </a:cubicBezTo>
                    <a:cubicBezTo>
                      <a:pt x="324127" y="317946"/>
                      <a:pt x="315336" y="318215"/>
                      <a:pt x="306612" y="319087"/>
                    </a:cubicBezTo>
                    <a:cubicBezTo>
                      <a:pt x="299460" y="319802"/>
                      <a:pt x="292296" y="320452"/>
                      <a:pt x="285181" y="321469"/>
                    </a:cubicBezTo>
                    <a:cubicBezTo>
                      <a:pt x="281174" y="322041"/>
                      <a:pt x="277291" y="323348"/>
                      <a:pt x="273275" y="323850"/>
                    </a:cubicBezTo>
                    <a:cubicBezTo>
                      <a:pt x="251136" y="326617"/>
                      <a:pt x="175362" y="330859"/>
                      <a:pt x="173262" y="330994"/>
                    </a:cubicBezTo>
                    <a:cubicBezTo>
                      <a:pt x="170881" y="331788"/>
                      <a:pt x="168079" y="331807"/>
                      <a:pt x="166119" y="333375"/>
                    </a:cubicBezTo>
                    <a:cubicBezTo>
                      <a:pt x="159619" y="338575"/>
                      <a:pt x="161960" y="343079"/>
                      <a:pt x="158975" y="350044"/>
                    </a:cubicBezTo>
                    <a:cubicBezTo>
                      <a:pt x="157848" y="352674"/>
                      <a:pt x="156366" y="355303"/>
                      <a:pt x="154212" y="357187"/>
                    </a:cubicBezTo>
                    <a:cubicBezTo>
                      <a:pt x="149904" y="360956"/>
                      <a:pt x="143972" y="362665"/>
                      <a:pt x="139925" y="366712"/>
                    </a:cubicBezTo>
                    <a:lnTo>
                      <a:pt x="132781" y="373856"/>
                    </a:lnTo>
                    <a:cubicBezTo>
                      <a:pt x="130224" y="419890"/>
                      <a:pt x="128246" y="432000"/>
                      <a:pt x="132781" y="483394"/>
                    </a:cubicBezTo>
                    <a:cubicBezTo>
                      <a:pt x="134097" y="498310"/>
                      <a:pt x="137241" y="494693"/>
                      <a:pt x="142306" y="504825"/>
                    </a:cubicBezTo>
                    <a:cubicBezTo>
                      <a:pt x="152157" y="524529"/>
                      <a:pt x="135810" y="498656"/>
                      <a:pt x="149450" y="519112"/>
                    </a:cubicBezTo>
                    <a:cubicBezTo>
                      <a:pt x="150244" y="536575"/>
                      <a:pt x="150295" y="554087"/>
                      <a:pt x="151831" y="571500"/>
                    </a:cubicBezTo>
                    <a:cubicBezTo>
                      <a:pt x="152680" y="581119"/>
                      <a:pt x="154499" y="590649"/>
                      <a:pt x="156594" y="600075"/>
                    </a:cubicBezTo>
                    <a:cubicBezTo>
                      <a:pt x="160831" y="619140"/>
                      <a:pt x="161156" y="608401"/>
                      <a:pt x="163737" y="623887"/>
                    </a:cubicBezTo>
                    <a:cubicBezTo>
                      <a:pt x="164789" y="630199"/>
                      <a:pt x="164974" y="636641"/>
                      <a:pt x="166119" y="642937"/>
                    </a:cubicBezTo>
                    <a:cubicBezTo>
                      <a:pt x="166568" y="645407"/>
                      <a:pt x="168008" y="647620"/>
                      <a:pt x="168500" y="650081"/>
                    </a:cubicBezTo>
                    <a:cubicBezTo>
                      <a:pt x="170394" y="659550"/>
                      <a:pt x="173262" y="678656"/>
                      <a:pt x="173262" y="678656"/>
                    </a:cubicBezTo>
                    <a:cubicBezTo>
                      <a:pt x="174056" y="690562"/>
                      <a:pt x="174326" y="702515"/>
                      <a:pt x="175644" y="714375"/>
                    </a:cubicBezTo>
                    <a:cubicBezTo>
                      <a:pt x="175921" y="716870"/>
                      <a:pt x="177416" y="719084"/>
                      <a:pt x="178025" y="721519"/>
                    </a:cubicBezTo>
                    <a:cubicBezTo>
                      <a:pt x="179007" y="725445"/>
                      <a:pt x="179612" y="729456"/>
                      <a:pt x="180406" y="733425"/>
                    </a:cubicBezTo>
                    <a:cubicBezTo>
                      <a:pt x="181200" y="858837"/>
                      <a:pt x="181258" y="984256"/>
                      <a:pt x="182787" y="1109662"/>
                    </a:cubicBezTo>
                    <a:cubicBezTo>
                      <a:pt x="182846" y="1114490"/>
                      <a:pt x="184305" y="1119199"/>
                      <a:pt x="185169" y="1123950"/>
                    </a:cubicBezTo>
                    <a:cubicBezTo>
                      <a:pt x="191809" y="1160468"/>
                      <a:pt x="182933" y="1108150"/>
                      <a:pt x="189931" y="1150144"/>
                    </a:cubicBezTo>
                    <a:cubicBezTo>
                      <a:pt x="190725" y="1178719"/>
                      <a:pt x="190848" y="1207321"/>
                      <a:pt x="192312" y="1235869"/>
                    </a:cubicBezTo>
                    <a:cubicBezTo>
                      <a:pt x="192441" y="1238376"/>
                      <a:pt x="194312" y="1240531"/>
                      <a:pt x="194694" y="1243012"/>
                    </a:cubicBezTo>
                    <a:cubicBezTo>
                      <a:pt x="195361" y="1247349"/>
                      <a:pt x="198383" y="1282889"/>
                      <a:pt x="199456" y="1288256"/>
                    </a:cubicBezTo>
                    <a:cubicBezTo>
                      <a:pt x="200441" y="1293179"/>
                      <a:pt x="203235" y="1297621"/>
                      <a:pt x="204219" y="1302544"/>
                    </a:cubicBezTo>
                    <a:cubicBezTo>
                      <a:pt x="205013" y="1306513"/>
                      <a:pt x="205722" y="1310499"/>
                      <a:pt x="206600" y="1314450"/>
                    </a:cubicBezTo>
                    <a:cubicBezTo>
                      <a:pt x="207310" y="1317645"/>
                      <a:pt x="208339" y="1320766"/>
                      <a:pt x="208981" y="1323975"/>
                    </a:cubicBezTo>
                    <a:cubicBezTo>
                      <a:pt x="211269" y="1335414"/>
                      <a:pt x="212281" y="1345614"/>
                      <a:pt x="213744" y="1357312"/>
                    </a:cubicBezTo>
                    <a:cubicBezTo>
                      <a:pt x="214538" y="1374775"/>
                      <a:pt x="214386" y="1392306"/>
                      <a:pt x="216125" y="1409700"/>
                    </a:cubicBezTo>
                    <a:cubicBezTo>
                      <a:pt x="216776" y="1416213"/>
                      <a:pt x="216259" y="1424122"/>
                      <a:pt x="220887" y="1428750"/>
                    </a:cubicBezTo>
                    <a:cubicBezTo>
                      <a:pt x="223268" y="1431131"/>
                      <a:pt x="226073" y="1433154"/>
                      <a:pt x="228031" y="1435894"/>
                    </a:cubicBezTo>
                    <a:cubicBezTo>
                      <a:pt x="230094" y="1438783"/>
                      <a:pt x="231033" y="1442337"/>
                      <a:pt x="232794" y="1445419"/>
                    </a:cubicBezTo>
                    <a:cubicBezTo>
                      <a:pt x="234214" y="1447904"/>
                      <a:pt x="235969" y="1450181"/>
                      <a:pt x="237556" y="1452562"/>
                    </a:cubicBezTo>
                    <a:cubicBezTo>
                      <a:pt x="238350" y="1454943"/>
                      <a:pt x="239488" y="1457236"/>
                      <a:pt x="239937" y="1459706"/>
                    </a:cubicBezTo>
                    <a:cubicBezTo>
                      <a:pt x="240875" y="1464865"/>
                      <a:pt x="244236" y="1496008"/>
                      <a:pt x="244700" y="1500187"/>
                    </a:cubicBezTo>
                    <a:cubicBezTo>
                      <a:pt x="245494" y="1555750"/>
                      <a:pt x="245600" y="1611326"/>
                      <a:pt x="247081" y="1666875"/>
                    </a:cubicBezTo>
                    <a:cubicBezTo>
                      <a:pt x="247189" y="1670921"/>
                      <a:pt x="249135" y="1674747"/>
                      <a:pt x="249462" y="1678781"/>
                    </a:cubicBezTo>
                    <a:cubicBezTo>
                      <a:pt x="258992" y="1796315"/>
                      <a:pt x="249970" y="1720940"/>
                      <a:pt x="256606" y="1774031"/>
                    </a:cubicBezTo>
                    <a:cubicBezTo>
                      <a:pt x="257400" y="1806575"/>
                      <a:pt x="257541" y="1839141"/>
                      <a:pt x="258987" y="1871662"/>
                    </a:cubicBezTo>
                    <a:cubicBezTo>
                      <a:pt x="259132" y="1874932"/>
                      <a:pt x="260871" y="1877952"/>
                      <a:pt x="261369" y="1881187"/>
                    </a:cubicBezTo>
                    <a:cubicBezTo>
                      <a:pt x="262462" y="1888291"/>
                      <a:pt x="263219" y="1895451"/>
                      <a:pt x="263750" y="1902619"/>
                    </a:cubicBezTo>
                    <a:cubicBezTo>
                      <a:pt x="265384" y="1924674"/>
                      <a:pt x="264121" y="1940014"/>
                      <a:pt x="268512" y="1959769"/>
                    </a:cubicBezTo>
                    <a:cubicBezTo>
                      <a:pt x="269057" y="1962219"/>
                      <a:pt x="270100" y="1964531"/>
                      <a:pt x="270894" y="1966912"/>
                    </a:cubicBezTo>
                    <a:cubicBezTo>
                      <a:pt x="270100" y="1981200"/>
                      <a:pt x="271318" y="1995743"/>
                      <a:pt x="268512" y="2009775"/>
                    </a:cubicBezTo>
                    <a:cubicBezTo>
                      <a:pt x="267887" y="2012900"/>
                      <a:pt x="256534" y="2016289"/>
                      <a:pt x="254225" y="2016919"/>
                    </a:cubicBezTo>
                    <a:cubicBezTo>
                      <a:pt x="247910" y="2018641"/>
                      <a:pt x="235175" y="2021681"/>
                      <a:pt x="235175" y="2021681"/>
                    </a:cubicBezTo>
                    <a:cubicBezTo>
                      <a:pt x="214537" y="2020887"/>
                      <a:pt x="193851" y="2020925"/>
                      <a:pt x="173262" y="2019300"/>
                    </a:cubicBezTo>
                    <a:cubicBezTo>
                      <a:pt x="163636" y="2018540"/>
                      <a:pt x="154212" y="2016125"/>
                      <a:pt x="144687" y="2014537"/>
                    </a:cubicBezTo>
                    <a:cubicBezTo>
                      <a:pt x="144683" y="2014536"/>
                      <a:pt x="116115" y="2009775"/>
                      <a:pt x="116112" y="2009775"/>
                    </a:cubicBezTo>
                    <a:lnTo>
                      <a:pt x="89919" y="2007394"/>
                    </a:lnTo>
                    <a:cubicBezTo>
                      <a:pt x="86744" y="2006600"/>
                      <a:pt x="83529" y="2005952"/>
                      <a:pt x="80394" y="2005012"/>
                    </a:cubicBezTo>
                    <a:cubicBezTo>
                      <a:pt x="75586" y="2003569"/>
                      <a:pt x="66106" y="2000250"/>
                      <a:pt x="66106" y="2000250"/>
                    </a:cubicBezTo>
                    <a:cubicBezTo>
                      <a:pt x="0" y="1956176"/>
                      <a:pt x="63457" y="2001324"/>
                      <a:pt x="56581" y="1783556"/>
                    </a:cubicBezTo>
                    <a:cubicBezTo>
                      <a:pt x="56423" y="1778539"/>
                      <a:pt x="51819" y="1769269"/>
                      <a:pt x="51819" y="1769269"/>
                    </a:cubicBezTo>
                    <a:cubicBezTo>
                      <a:pt x="51025" y="1744663"/>
                      <a:pt x="50666" y="1720038"/>
                      <a:pt x="49437" y="1695450"/>
                    </a:cubicBezTo>
                    <a:cubicBezTo>
                      <a:pt x="48285" y="1672405"/>
                      <a:pt x="44753" y="1649467"/>
                      <a:pt x="44675" y="1626394"/>
                    </a:cubicBezTo>
                    <a:cubicBezTo>
                      <a:pt x="43959" y="1413669"/>
                      <a:pt x="45589" y="1200940"/>
                      <a:pt x="47056" y="988219"/>
                    </a:cubicBezTo>
                    <a:cubicBezTo>
                      <a:pt x="47390" y="939805"/>
                      <a:pt x="44218" y="951483"/>
                      <a:pt x="51819" y="928687"/>
                    </a:cubicBezTo>
                    <a:cubicBezTo>
                      <a:pt x="58238" y="864493"/>
                      <a:pt x="55733" y="896072"/>
                      <a:pt x="56581" y="773906"/>
                    </a:cubicBezTo>
                    <a:cubicBezTo>
                      <a:pt x="57865" y="588965"/>
                      <a:pt x="57673" y="404016"/>
                      <a:pt x="58962" y="219075"/>
                    </a:cubicBezTo>
                    <a:cubicBezTo>
                      <a:pt x="59261" y="176206"/>
                      <a:pt x="59984" y="133335"/>
                      <a:pt x="61344" y="90487"/>
                    </a:cubicBezTo>
                    <a:cubicBezTo>
                      <a:pt x="61572" y="83303"/>
                      <a:pt x="62543" y="76146"/>
                      <a:pt x="63725" y="69056"/>
                    </a:cubicBezTo>
                    <a:cubicBezTo>
                      <a:pt x="64138" y="66580"/>
                      <a:pt x="64331" y="63687"/>
                      <a:pt x="66106" y="61912"/>
                    </a:cubicBezTo>
                    <a:cubicBezTo>
                      <a:pt x="67244" y="60774"/>
                      <a:pt x="82693" y="57171"/>
                      <a:pt x="82775" y="57150"/>
                    </a:cubicBezTo>
                    <a:cubicBezTo>
                      <a:pt x="90817" y="51789"/>
                      <a:pt x="91232" y="50803"/>
                      <a:pt x="101825" y="47625"/>
                    </a:cubicBezTo>
                    <a:cubicBezTo>
                      <a:pt x="105702" y="46462"/>
                      <a:pt x="109805" y="46226"/>
                      <a:pt x="113731" y="45244"/>
                    </a:cubicBezTo>
                    <a:cubicBezTo>
                      <a:pt x="116166" y="44635"/>
                      <a:pt x="118453" y="43522"/>
                      <a:pt x="120875" y="42862"/>
                    </a:cubicBezTo>
                    <a:cubicBezTo>
                      <a:pt x="150436" y="34800"/>
                      <a:pt x="130618" y="41202"/>
                      <a:pt x="147069" y="35719"/>
                    </a:cubicBezTo>
                    <a:lnTo>
                      <a:pt x="361381" y="38100"/>
                    </a:lnTo>
                    <a:cubicBezTo>
                      <a:pt x="365427" y="38185"/>
                      <a:pt x="369305" y="39757"/>
                      <a:pt x="373287" y="40481"/>
                    </a:cubicBezTo>
                    <a:cubicBezTo>
                      <a:pt x="378037" y="41345"/>
                      <a:pt x="382784" y="42263"/>
                      <a:pt x="387575" y="42862"/>
                    </a:cubicBezTo>
                    <a:cubicBezTo>
                      <a:pt x="401839" y="44645"/>
                      <a:pt x="416074" y="47043"/>
                      <a:pt x="430437" y="47625"/>
                    </a:cubicBezTo>
                    <a:cubicBezTo>
                      <a:pt x="474858" y="49426"/>
                      <a:pt x="519333" y="49486"/>
                      <a:pt x="563787" y="50006"/>
                    </a:cubicBezTo>
                    <a:lnTo>
                      <a:pt x="837631" y="52387"/>
                    </a:lnTo>
                    <a:lnTo>
                      <a:pt x="1325787" y="50006"/>
                    </a:lnTo>
                    <a:cubicBezTo>
                      <a:pt x="1340096" y="49878"/>
                      <a:pt x="1354350" y="48165"/>
                      <a:pt x="1368650" y="47625"/>
                    </a:cubicBezTo>
                    <a:cubicBezTo>
                      <a:pt x="1396423" y="46577"/>
                      <a:pt x="1424202" y="45416"/>
                      <a:pt x="1451994" y="45244"/>
                    </a:cubicBezTo>
                    <a:lnTo>
                      <a:pt x="2137794" y="42862"/>
                    </a:lnTo>
                    <a:lnTo>
                      <a:pt x="2173512" y="38100"/>
                    </a:lnTo>
                    <a:lnTo>
                      <a:pt x="2192562" y="35719"/>
                    </a:lnTo>
                    <a:cubicBezTo>
                      <a:pt x="2197342" y="35036"/>
                      <a:pt x="2202137" y="34384"/>
                      <a:pt x="2206850" y="33337"/>
                    </a:cubicBezTo>
                    <a:cubicBezTo>
                      <a:pt x="2209300" y="32792"/>
                      <a:pt x="2211499" y="31233"/>
                      <a:pt x="2213994" y="30956"/>
                    </a:cubicBezTo>
                    <a:cubicBezTo>
                      <a:pt x="2225853" y="29638"/>
                      <a:pt x="2237806" y="29369"/>
                      <a:pt x="2249712" y="28575"/>
                    </a:cubicBezTo>
                    <a:cubicBezTo>
                      <a:pt x="2253681" y="27781"/>
                      <a:pt x="2257633" y="26897"/>
                      <a:pt x="2261619" y="26194"/>
                    </a:cubicBezTo>
                    <a:cubicBezTo>
                      <a:pt x="2271128" y="24516"/>
                      <a:pt x="2280725" y="23325"/>
                      <a:pt x="2290194" y="21431"/>
                    </a:cubicBezTo>
                    <a:cubicBezTo>
                      <a:pt x="2292655" y="20939"/>
                      <a:pt x="2294861" y="19463"/>
                      <a:pt x="2297337" y="19050"/>
                    </a:cubicBezTo>
                    <a:cubicBezTo>
                      <a:pt x="2304427" y="17868"/>
                      <a:pt x="2311653" y="17686"/>
                      <a:pt x="2318769" y="16669"/>
                    </a:cubicBezTo>
                    <a:cubicBezTo>
                      <a:pt x="2322776" y="16097"/>
                      <a:pt x="2326675" y="14902"/>
                      <a:pt x="2330675" y="14287"/>
                    </a:cubicBezTo>
                    <a:cubicBezTo>
                      <a:pt x="2337000" y="13314"/>
                      <a:pt x="2343382" y="12752"/>
                      <a:pt x="2349725" y="11906"/>
                    </a:cubicBezTo>
                    <a:cubicBezTo>
                      <a:pt x="2355289" y="11164"/>
                      <a:pt x="2360872" y="10529"/>
                      <a:pt x="2366394" y="9525"/>
                    </a:cubicBezTo>
                    <a:cubicBezTo>
                      <a:pt x="2369614" y="8940"/>
                      <a:pt x="2372669" y="7526"/>
                      <a:pt x="2375919" y="7144"/>
                    </a:cubicBezTo>
                    <a:cubicBezTo>
                      <a:pt x="2386197" y="5935"/>
                      <a:pt x="2396577" y="5792"/>
                      <a:pt x="2406875" y="4762"/>
                    </a:cubicBezTo>
                    <a:cubicBezTo>
                      <a:pt x="2421098" y="3340"/>
                      <a:pt x="2421414" y="2913"/>
                      <a:pt x="2433069" y="0"/>
                    </a:cubicBezTo>
                    <a:lnTo>
                      <a:pt x="2571181" y="2381"/>
                    </a:lnTo>
                    <a:cubicBezTo>
                      <a:pt x="2573690" y="2463"/>
                      <a:pt x="2575875" y="4217"/>
                      <a:pt x="2578325" y="4762"/>
                    </a:cubicBezTo>
                    <a:cubicBezTo>
                      <a:pt x="2583038" y="5809"/>
                      <a:pt x="2587837" y="6428"/>
                      <a:pt x="2592612" y="7144"/>
                    </a:cubicBezTo>
                    <a:lnTo>
                      <a:pt x="2656906" y="16669"/>
                    </a:lnTo>
                    <a:cubicBezTo>
                      <a:pt x="2660081" y="17463"/>
                      <a:pt x="2663173" y="18740"/>
                      <a:pt x="2666431" y="19050"/>
                    </a:cubicBezTo>
                    <a:cubicBezTo>
                      <a:pt x="2679887" y="20331"/>
                      <a:pt x="2693418" y="20637"/>
                      <a:pt x="2706912" y="21431"/>
                    </a:cubicBezTo>
                    <a:cubicBezTo>
                      <a:pt x="2712468" y="23019"/>
                      <a:pt x="2717950" y="24895"/>
                      <a:pt x="2723581" y="26194"/>
                    </a:cubicBezTo>
                    <a:cubicBezTo>
                      <a:pt x="2742260" y="30505"/>
                      <a:pt x="2765907" y="30051"/>
                      <a:pt x="2783112" y="30956"/>
                    </a:cubicBezTo>
                    <a:cubicBezTo>
                      <a:pt x="2803031" y="37595"/>
                      <a:pt x="2824086" y="40059"/>
                      <a:pt x="2845025" y="40481"/>
                    </a:cubicBezTo>
                    <a:lnTo>
                      <a:pt x="3168875" y="45244"/>
                    </a:lnTo>
                    <a:cubicBezTo>
                      <a:pt x="3173637" y="46038"/>
                      <a:pt x="3178383" y="46942"/>
                      <a:pt x="3183162" y="47625"/>
                    </a:cubicBezTo>
                    <a:cubicBezTo>
                      <a:pt x="3189497" y="48530"/>
                      <a:pt x="3195916" y="48861"/>
                      <a:pt x="3202212" y="50006"/>
                    </a:cubicBezTo>
                    <a:cubicBezTo>
                      <a:pt x="3204682" y="50455"/>
                      <a:pt x="3206886" y="51938"/>
                      <a:pt x="3209356" y="52387"/>
                    </a:cubicBezTo>
                    <a:cubicBezTo>
                      <a:pt x="3215652" y="53532"/>
                      <a:pt x="3222081" y="53796"/>
                      <a:pt x="3228406" y="54769"/>
                    </a:cubicBezTo>
                    <a:cubicBezTo>
                      <a:pt x="3232406" y="55384"/>
                      <a:pt x="3236343" y="56356"/>
                      <a:pt x="3240312" y="57150"/>
                    </a:cubicBezTo>
                    <a:lnTo>
                      <a:pt x="3330800" y="54769"/>
                    </a:lnTo>
                    <a:cubicBezTo>
                      <a:pt x="3337981" y="54463"/>
                      <a:pt x="3352231" y="52387"/>
                      <a:pt x="3356994" y="50006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47" name="Forme libre 46"/>
              <p:cNvSpPr/>
              <p:nvPr/>
            </p:nvSpPr>
            <p:spPr>
              <a:xfrm>
                <a:off x="3559969" y="488156"/>
                <a:ext cx="2404758" cy="1996169"/>
              </a:xfrm>
              <a:custGeom>
                <a:avLst/>
                <a:gdLst>
                  <a:gd name="connsiteX0" fmla="*/ 109537 w 2404758"/>
                  <a:gd name="connsiteY0" fmla="*/ 21432 h 1996169"/>
                  <a:gd name="connsiteX1" fmla="*/ 97631 w 2404758"/>
                  <a:gd name="connsiteY1" fmla="*/ 16669 h 1996169"/>
                  <a:gd name="connsiteX2" fmla="*/ 38100 w 2404758"/>
                  <a:gd name="connsiteY2" fmla="*/ 16669 h 1996169"/>
                  <a:gd name="connsiteX3" fmla="*/ 30956 w 2404758"/>
                  <a:gd name="connsiteY3" fmla="*/ 19050 h 1996169"/>
                  <a:gd name="connsiteX4" fmla="*/ 21431 w 2404758"/>
                  <a:gd name="connsiteY4" fmla="*/ 21432 h 1996169"/>
                  <a:gd name="connsiteX5" fmla="*/ 11906 w 2404758"/>
                  <a:gd name="connsiteY5" fmla="*/ 26194 h 1996169"/>
                  <a:gd name="connsiteX6" fmla="*/ 0 w 2404758"/>
                  <a:gd name="connsiteY6" fmla="*/ 59532 h 1996169"/>
                  <a:gd name="connsiteX7" fmla="*/ 2381 w 2404758"/>
                  <a:gd name="connsiteY7" fmla="*/ 123825 h 1996169"/>
                  <a:gd name="connsiteX8" fmla="*/ 7144 w 2404758"/>
                  <a:gd name="connsiteY8" fmla="*/ 159544 h 1996169"/>
                  <a:gd name="connsiteX9" fmla="*/ 9525 w 2404758"/>
                  <a:gd name="connsiteY9" fmla="*/ 176213 h 1996169"/>
                  <a:gd name="connsiteX10" fmla="*/ 23812 w 2404758"/>
                  <a:gd name="connsiteY10" fmla="*/ 188119 h 1996169"/>
                  <a:gd name="connsiteX11" fmla="*/ 38100 w 2404758"/>
                  <a:gd name="connsiteY11" fmla="*/ 197644 h 1996169"/>
                  <a:gd name="connsiteX12" fmla="*/ 45244 w 2404758"/>
                  <a:gd name="connsiteY12" fmla="*/ 204788 h 1996169"/>
                  <a:gd name="connsiteX13" fmla="*/ 76200 w 2404758"/>
                  <a:gd name="connsiteY13" fmla="*/ 214313 h 1996169"/>
                  <a:gd name="connsiteX14" fmla="*/ 83344 w 2404758"/>
                  <a:gd name="connsiteY14" fmla="*/ 216694 h 1996169"/>
                  <a:gd name="connsiteX15" fmla="*/ 104775 w 2404758"/>
                  <a:gd name="connsiteY15" fmla="*/ 221457 h 1996169"/>
                  <a:gd name="connsiteX16" fmla="*/ 288131 w 2404758"/>
                  <a:gd name="connsiteY16" fmla="*/ 219075 h 1996169"/>
                  <a:gd name="connsiteX17" fmla="*/ 302419 w 2404758"/>
                  <a:gd name="connsiteY17" fmla="*/ 214313 h 1996169"/>
                  <a:gd name="connsiteX18" fmla="*/ 316706 w 2404758"/>
                  <a:gd name="connsiteY18" fmla="*/ 209550 h 1996169"/>
                  <a:gd name="connsiteX19" fmla="*/ 323850 w 2404758"/>
                  <a:gd name="connsiteY19" fmla="*/ 207169 h 1996169"/>
                  <a:gd name="connsiteX20" fmla="*/ 338137 w 2404758"/>
                  <a:gd name="connsiteY20" fmla="*/ 197644 h 1996169"/>
                  <a:gd name="connsiteX21" fmla="*/ 345281 w 2404758"/>
                  <a:gd name="connsiteY21" fmla="*/ 192882 h 1996169"/>
                  <a:gd name="connsiteX22" fmla="*/ 352425 w 2404758"/>
                  <a:gd name="connsiteY22" fmla="*/ 188119 h 1996169"/>
                  <a:gd name="connsiteX23" fmla="*/ 373856 w 2404758"/>
                  <a:gd name="connsiteY23" fmla="*/ 180975 h 1996169"/>
                  <a:gd name="connsiteX24" fmla="*/ 381000 w 2404758"/>
                  <a:gd name="connsiteY24" fmla="*/ 178594 h 1996169"/>
                  <a:gd name="connsiteX25" fmla="*/ 390525 w 2404758"/>
                  <a:gd name="connsiteY25" fmla="*/ 176213 h 1996169"/>
                  <a:gd name="connsiteX26" fmla="*/ 485775 w 2404758"/>
                  <a:gd name="connsiteY26" fmla="*/ 178594 h 1996169"/>
                  <a:gd name="connsiteX27" fmla="*/ 509587 w 2404758"/>
                  <a:gd name="connsiteY27" fmla="*/ 188119 h 1996169"/>
                  <a:gd name="connsiteX28" fmla="*/ 516731 w 2404758"/>
                  <a:gd name="connsiteY28" fmla="*/ 192882 h 1996169"/>
                  <a:gd name="connsiteX29" fmla="*/ 523875 w 2404758"/>
                  <a:gd name="connsiteY29" fmla="*/ 195263 h 1996169"/>
                  <a:gd name="connsiteX30" fmla="*/ 538162 w 2404758"/>
                  <a:gd name="connsiteY30" fmla="*/ 204788 h 1996169"/>
                  <a:gd name="connsiteX31" fmla="*/ 600075 w 2404758"/>
                  <a:gd name="connsiteY31" fmla="*/ 211932 h 1996169"/>
                  <a:gd name="connsiteX32" fmla="*/ 661987 w 2404758"/>
                  <a:gd name="connsiteY32" fmla="*/ 216694 h 1996169"/>
                  <a:gd name="connsiteX33" fmla="*/ 673894 w 2404758"/>
                  <a:gd name="connsiteY33" fmla="*/ 219075 h 1996169"/>
                  <a:gd name="connsiteX34" fmla="*/ 721519 w 2404758"/>
                  <a:gd name="connsiteY34" fmla="*/ 214313 h 1996169"/>
                  <a:gd name="connsiteX35" fmla="*/ 735806 w 2404758"/>
                  <a:gd name="connsiteY35" fmla="*/ 202407 h 1996169"/>
                  <a:gd name="connsiteX36" fmla="*/ 742950 w 2404758"/>
                  <a:gd name="connsiteY36" fmla="*/ 200025 h 1996169"/>
                  <a:gd name="connsiteX37" fmla="*/ 757237 w 2404758"/>
                  <a:gd name="connsiteY37" fmla="*/ 190500 h 1996169"/>
                  <a:gd name="connsiteX38" fmla="*/ 764381 w 2404758"/>
                  <a:gd name="connsiteY38" fmla="*/ 185738 h 1996169"/>
                  <a:gd name="connsiteX39" fmla="*/ 771525 w 2404758"/>
                  <a:gd name="connsiteY39" fmla="*/ 183357 h 1996169"/>
                  <a:gd name="connsiteX40" fmla="*/ 871537 w 2404758"/>
                  <a:gd name="connsiteY40" fmla="*/ 178594 h 1996169"/>
                  <a:gd name="connsiteX41" fmla="*/ 888206 w 2404758"/>
                  <a:gd name="connsiteY41" fmla="*/ 176213 h 1996169"/>
                  <a:gd name="connsiteX42" fmla="*/ 900112 w 2404758"/>
                  <a:gd name="connsiteY42" fmla="*/ 173832 h 1996169"/>
                  <a:gd name="connsiteX43" fmla="*/ 919162 w 2404758"/>
                  <a:gd name="connsiteY43" fmla="*/ 171450 h 1996169"/>
                  <a:gd name="connsiteX44" fmla="*/ 945356 w 2404758"/>
                  <a:gd name="connsiteY44" fmla="*/ 164307 h 1996169"/>
                  <a:gd name="connsiteX45" fmla="*/ 973931 w 2404758"/>
                  <a:gd name="connsiteY45" fmla="*/ 159544 h 1996169"/>
                  <a:gd name="connsiteX46" fmla="*/ 992981 w 2404758"/>
                  <a:gd name="connsiteY46" fmla="*/ 157163 h 1996169"/>
                  <a:gd name="connsiteX47" fmla="*/ 1002506 w 2404758"/>
                  <a:gd name="connsiteY47" fmla="*/ 154782 h 1996169"/>
                  <a:gd name="connsiteX48" fmla="*/ 1009650 w 2404758"/>
                  <a:gd name="connsiteY48" fmla="*/ 152400 h 1996169"/>
                  <a:gd name="connsiteX49" fmla="*/ 1031081 w 2404758"/>
                  <a:gd name="connsiteY49" fmla="*/ 150019 h 1996169"/>
                  <a:gd name="connsiteX50" fmla="*/ 1112044 w 2404758"/>
                  <a:gd name="connsiteY50" fmla="*/ 152400 h 1996169"/>
                  <a:gd name="connsiteX51" fmla="*/ 1128712 w 2404758"/>
                  <a:gd name="connsiteY51" fmla="*/ 159544 h 1996169"/>
                  <a:gd name="connsiteX52" fmla="*/ 1143000 w 2404758"/>
                  <a:gd name="connsiteY52" fmla="*/ 164307 h 1996169"/>
                  <a:gd name="connsiteX53" fmla="*/ 1152525 w 2404758"/>
                  <a:gd name="connsiteY53" fmla="*/ 169069 h 1996169"/>
                  <a:gd name="connsiteX54" fmla="*/ 1169194 w 2404758"/>
                  <a:gd name="connsiteY54" fmla="*/ 173832 h 1996169"/>
                  <a:gd name="connsiteX55" fmla="*/ 1190625 w 2404758"/>
                  <a:gd name="connsiteY55" fmla="*/ 185738 h 1996169"/>
                  <a:gd name="connsiteX56" fmla="*/ 1197769 w 2404758"/>
                  <a:gd name="connsiteY56" fmla="*/ 192882 h 1996169"/>
                  <a:gd name="connsiteX57" fmla="*/ 1207294 w 2404758"/>
                  <a:gd name="connsiteY57" fmla="*/ 214313 h 1996169"/>
                  <a:gd name="connsiteX58" fmla="*/ 1221581 w 2404758"/>
                  <a:gd name="connsiteY58" fmla="*/ 221457 h 1996169"/>
                  <a:gd name="connsiteX59" fmla="*/ 1373981 w 2404758"/>
                  <a:gd name="connsiteY59" fmla="*/ 216694 h 1996169"/>
                  <a:gd name="connsiteX60" fmla="*/ 1400175 w 2404758"/>
                  <a:gd name="connsiteY60" fmla="*/ 211932 h 1996169"/>
                  <a:gd name="connsiteX61" fmla="*/ 1526381 w 2404758"/>
                  <a:gd name="connsiteY61" fmla="*/ 209550 h 1996169"/>
                  <a:gd name="connsiteX62" fmla="*/ 1538287 w 2404758"/>
                  <a:gd name="connsiteY62" fmla="*/ 207169 h 1996169"/>
                  <a:gd name="connsiteX63" fmla="*/ 1564481 w 2404758"/>
                  <a:gd name="connsiteY63" fmla="*/ 202407 h 1996169"/>
                  <a:gd name="connsiteX64" fmla="*/ 1754981 w 2404758"/>
                  <a:gd name="connsiteY64" fmla="*/ 204788 h 1996169"/>
                  <a:gd name="connsiteX65" fmla="*/ 1764506 w 2404758"/>
                  <a:gd name="connsiteY65" fmla="*/ 207169 h 1996169"/>
                  <a:gd name="connsiteX66" fmla="*/ 1776412 w 2404758"/>
                  <a:gd name="connsiteY66" fmla="*/ 209550 h 1996169"/>
                  <a:gd name="connsiteX67" fmla="*/ 1790700 w 2404758"/>
                  <a:gd name="connsiteY67" fmla="*/ 214313 h 1996169"/>
                  <a:gd name="connsiteX68" fmla="*/ 1812131 w 2404758"/>
                  <a:gd name="connsiteY68" fmla="*/ 221457 h 1996169"/>
                  <a:gd name="connsiteX69" fmla="*/ 1819275 w 2404758"/>
                  <a:gd name="connsiteY69" fmla="*/ 223838 h 1996169"/>
                  <a:gd name="connsiteX70" fmla="*/ 1826419 w 2404758"/>
                  <a:gd name="connsiteY70" fmla="*/ 226219 h 1996169"/>
                  <a:gd name="connsiteX71" fmla="*/ 1931194 w 2404758"/>
                  <a:gd name="connsiteY71" fmla="*/ 228600 h 1996169"/>
                  <a:gd name="connsiteX72" fmla="*/ 1945481 w 2404758"/>
                  <a:gd name="connsiteY72" fmla="*/ 230982 h 1996169"/>
                  <a:gd name="connsiteX73" fmla="*/ 1957387 w 2404758"/>
                  <a:gd name="connsiteY73" fmla="*/ 233363 h 1996169"/>
                  <a:gd name="connsiteX74" fmla="*/ 1981200 w 2404758"/>
                  <a:gd name="connsiteY74" fmla="*/ 235744 h 1996169"/>
                  <a:gd name="connsiteX75" fmla="*/ 1993106 w 2404758"/>
                  <a:gd name="connsiteY75" fmla="*/ 238125 h 1996169"/>
                  <a:gd name="connsiteX76" fmla="*/ 2016919 w 2404758"/>
                  <a:gd name="connsiteY76" fmla="*/ 242888 h 1996169"/>
                  <a:gd name="connsiteX77" fmla="*/ 2078831 w 2404758"/>
                  <a:gd name="connsiteY77" fmla="*/ 245269 h 1996169"/>
                  <a:gd name="connsiteX78" fmla="*/ 2100262 w 2404758"/>
                  <a:gd name="connsiteY78" fmla="*/ 261938 h 1996169"/>
                  <a:gd name="connsiteX79" fmla="*/ 2109787 w 2404758"/>
                  <a:gd name="connsiteY79" fmla="*/ 276225 h 1996169"/>
                  <a:gd name="connsiteX80" fmla="*/ 2116931 w 2404758"/>
                  <a:gd name="connsiteY80" fmla="*/ 285750 h 1996169"/>
                  <a:gd name="connsiteX81" fmla="*/ 2126456 w 2404758"/>
                  <a:gd name="connsiteY81" fmla="*/ 314325 h 1996169"/>
                  <a:gd name="connsiteX82" fmla="*/ 2128837 w 2404758"/>
                  <a:gd name="connsiteY82" fmla="*/ 321469 h 1996169"/>
                  <a:gd name="connsiteX83" fmla="*/ 2131219 w 2404758"/>
                  <a:gd name="connsiteY83" fmla="*/ 328613 h 1996169"/>
                  <a:gd name="connsiteX84" fmla="*/ 2133600 w 2404758"/>
                  <a:gd name="connsiteY84" fmla="*/ 338138 h 1996169"/>
                  <a:gd name="connsiteX85" fmla="*/ 2135981 w 2404758"/>
                  <a:gd name="connsiteY85" fmla="*/ 345282 h 1996169"/>
                  <a:gd name="connsiteX86" fmla="*/ 2138362 w 2404758"/>
                  <a:gd name="connsiteY86" fmla="*/ 357188 h 1996169"/>
                  <a:gd name="connsiteX87" fmla="*/ 2143125 w 2404758"/>
                  <a:gd name="connsiteY87" fmla="*/ 373857 h 1996169"/>
                  <a:gd name="connsiteX88" fmla="*/ 2150269 w 2404758"/>
                  <a:gd name="connsiteY88" fmla="*/ 416719 h 1996169"/>
                  <a:gd name="connsiteX89" fmla="*/ 2152650 w 2404758"/>
                  <a:gd name="connsiteY89" fmla="*/ 435769 h 1996169"/>
                  <a:gd name="connsiteX90" fmla="*/ 2157412 w 2404758"/>
                  <a:gd name="connsiteY90" fmla="*/ 450057 h 1996169"/>
                  <a:gd name="connsiteX91" fmla="*/ 2159794 w 2404758"/>
                  <a:gd name="connsiteY91" fmla="*/ 461963 h 1996169"/>
                  <a:gd name="connsiteX92" fmla="*/ 2164556 w 2404758"/>
                  <a:gd name="connsiteY92" fmla="*/ 476250 h 1996169"/>
                  <a:gd name="connsiteX93" fmla="*/ 2166937 w 2404758"/>
                  <a:gd name="connsiteY93" fmla="*/ 488157 h 1996169"/>
                  <a:gd name="connsiteX94" fmla="*/ 2164556 w 2404758"/>
                  <a:gd name="connsiteY94" fmla="*/ 523875 h 1996169"/>
                  <a:gd name="connsiteX95" fmla="*/ 2159794 w 2404758"/>
                  <a:gd name="connsiteY95" fmla="*/ 538163 h 1996169"/>
                  <a:gd name="connsiteX96" fmla="*/ 2162175 w 2404758"/>
                  <a:gd name="connsiteY96" fmla="*/ 604838 h 1996169"/>
                  <a:gd name="connsiteX97" fmla="*/ 2157412 w 2404758"/>
                  <a:gd name="connsiteY97" fmla="*/ 716757 h 1996169"/>
                  <a:gd name="connsiteX98" fmla="*/ 2150269 w 2404758"/>
                  <a:gd name="connsiteY98" fmla="*/ 747713 h 1996169"/>
                  <a:gd name="connsiteX99" fmla="*/ 2147887 w 2404758"/>
                  <a:gd name="connsiteY99" fmla="*/ 764382 h 1996169"/>
                  <a:gd name="connsiteX100" fmla="*/ 2143125 w 2404758"/>
                  <a:gd name="connsiteY100" fmla="*/ 788194 h 1996169"/>
                  <a:gd name="connsiteX101" fmla="*/ 2140744 w 2404758"/>
                  <a:gd name="connsiteY101" fmla="*/ 807244 h 1996169"/>
                  <a:gd name="connsiteX102" fmla="*/ 2135981 w 2404758"/>
                  <a:gd name="connsiteY102" fmla="*/ 821532 h 1996169"/>
                  <a:gd name="connsiteX103" fmla="*/ 2131219 w 2404758"/>
                  <a:gd name="connsiteY103" fmla="*/ 840582 h 1996169"/>
                  <a:gd name="connsiteX104" fmla="*/ 2121694 w 2404758"/>
                  <a:gd name="connsiteY104" fmla="*/ 859632 h 1996169"/>
                  <a:gd name="connsiteX105" fmla="*/ 2114550 w 2404758"/>
                  <a:gd name="connsiteY105" fmla="*/ 885825 h 1996169"/>
                  <a:gd name="connsiteX106" fmla="*/ 2112169 w 2404758"/>
                  <a:gd name="connsiteY106" fmla="*/ 897732 h 1996169"/>
                  <a:gd name="connsiteX107" fmla="*/ 2109787 w 2404758"/>
                  <a:gd name="connsiteY107" fmla="*/ 904875 h 1996169"/>
                  <a:gd name="connsiteX108" fmla="*/ 2105025 w 2404758"/>
                  <a:gd name="connsiteY108" fmla="*/ 959644 h 1996169"/>
                  <a:gd name="connsiteX109" fmla="*/ 2102644 w 2404758"/>
                  <a:gd name="connsiteY109" fmla="*/ 971550 h 1996169"/>
                  <a:gd name="connsiteX110" fmla="*/ 2097881 w 2404758"/>
                  <a:gd name="connsiteY110" fmla="*/ 1002507 h 1996169"/>
                  <a:gd name="connsiteX111" fmla="*/ 2100262 w 2404758"/>
                  <a:gd name="connsiteY111" fmla="*/ 1047750 h 1996169"/>
                  <a:gd name="connsiteX112" fmla="*/ 2107406 w 2404758"/>
                  <a:gd name="connsiteY112" fmla="*/ 1052513 h 1996169"/>
                  <a:gd name="connsiteX113" fmla="*/ 2112169 w 2404758"/>
                  <a:gd name="connsiteY113" fmla="*/ 1059657 h 1996169"/>
                  <a:gd name="connsiteX114" fmla="*/ 2124075 w 2404758"/>
                  <a:gd name="connsiteY114" fmla="*/ 1076325 h 1996169"/>
                  <a:gd name="connsiteX115" fmla="*/ 2126456 w 2404758"/>
                  <a:gd name="connsiteY115" fmla="*/ 1085850 h 1996169"/>
                  <a:gd name="connsiteX116" fmla="*/ 2131219 w 2404758"/>
                  <a:gd name="connsiteY116" fmla="*/ 1100138 h 1996169"/>
                  <a:gd name="connsiteX117" fmla="*/ 2133600 w 2404758"/>
                  <a:gd name="connsiteY117" fmla="*/ 1112044 h 1996169"/>
                  <a:gd name="connsiteX118" fmla="*/ 2131219 w 2404758"/>
                  <a:gd name="connsiteY118" fmla="*/ 1185863 h 1996169"/>
                  <a:gd name="connsiteX119" fmla="*/ 2128837 w 2404758"/>
                  <a:gd name="connsiteY119" fmla="*/ 1195388 h 1996169"/>
                  <a:gd name="connsiteX120" fmla="*/ 2126456 w 2404758"/>
                  <a:gd name="connsiteY120" fmla="*/ 1212057 h 1996169"/>
                  <a:gd name="connsiteX121" fmla="*/ 2128837 w 2404758"/>
                  <a:gd name="connsiteY121" fmla="*/ 1378744 h 1996169"/>
                  <a:gd name="connsiteX122" fmla="*/ 2133600 w 2404758"/>
                  <a:gd name="connsiteY122" fmla="*/ 1393032 h 1996169"/>
                  <a:gd name="connsiteX123" fmla="*/ 2143125 w 2404758"/>
                  <a:gd name="connsiteY123" fmla="*/ 1416844 h 1996169"/>
                  <a:gd name="connsiteX124" fmla="*/ 2150269 w 2404758"/>
                  <a:gd name="connsiteY124" fmla="*/ 1421607 h 1996169"/>
                  <a:gd name="connsiteX125" fmla="*/ 2155031 w 2404758"/>
                  <a:gd name="connsiteY125" fmla="*/ 1428750 h 1996169"/>
                  <a:gd name="connsiteX126" fmla="*/ 2159794 w 2404758"/>
                  <a:gd name="connsiteY126" fmla="*/ 1438275 h 1996169"/>
                  <a:gd name="connsiteX127" fmla="*/ 2166937 w 2404758"/>
                  <a:gd name="connsiteY127" fmla="*/ 1443038 h 1996169"/>
                  <a:gd name="connsiteX128" fmla="*/ 2171700 w 2404758"/>
                  <a:gd name="connsiteY128" fmla="*/ 1450182 h 1996169"/>
                  <a:gd name="connsiteX129" fmla="*/ 2176462 w 2404758"/>
                  <a:gd name="connsiteY129" fmla="*/ 1464469 h 1996169"/>
                  <a:gd name="connsiteX130" fmla="*/ 2181225 w 2404758"/>
                  <a:gd name="connsiteY130" fmla="*/ 1471613 h 1996169"/>
                  <a:gd name="connsiteX131" fmla="*/ 2185987 w 2404758"/>
                  <a:gd name="connsiteY131" fmla="*/ 1485900 h 1996169"/>
                  <a:gd name="connsiteX132" fmla="*/ 2188369 w 2404758"/>
                  <a:gd name="connsiteY132" fmla="*/ 1493044 h 1996169"/>
                  <a:gd name="connsiteX133" fmla="*/ 2193131 w 2404758"/>
                  <a:gd name="connsiteY133" fmla="*/ 1502569 h 1996169"/>
                  <a:gd name="connsiteX134" fmla="*/ 2190750 w 2404758"/>
                  <a:gd name="connsiteY134" fmla="*/ 1635919 h 1996169"/>
                  <a:gd name="connsiteX135" fmla="*/ 2185987 w 2404758"/>
                  <a:gd name="connsiteY135" fmla="*/ 1652588 h 1996169"/>
                  <a:gd name="connsiteX136" fmla="*/ 2176462 w 2404758"/>
                  <a:gd name="connsiteY136" fmla="*/ 1669257 h 1996169"/>
                  <a:gd name="connsiteX137" fmla="*/ 2171700 w 2404758"/>
                  <a:gd name="connsiteY137" fmla="*/ 1683544 h 1996169"/>
                  <a:gd name="connsiteX138" fmla="*/ 2169319 w 2404758"/>
                  <a:gd name="connsiteY138" fmla="*/ 1690688 h 1996169"/>
                  <a:gd name="connsiteX139" fmla="*/ 2164556 w 2404758"/>
                  <a:gd name="connsiteY139" fmla="*/ 1719263 h 1996169"/>
                  <a:gd name="connsiteX140" fmla="*/ 2157412 w 2404758"/>
                  <a:gd name="connsiteY140" fmla="*/ 1740694 h 1996169"/>
                  <a:gd name="connsiteX141" fmla="*/ 2155031 w 2404758"/>
                  <a:gd name="connsiteY141" fmla="*/ 1747838 h 1996169"/>
                  <a:gd name="connsiteX142" fmla="*/ 2150269 w 2404758"/>
                  <a:gd name="connsiteY142" fmla="*/ 1785938 h 1996169"/>
                  <a:gd name="connsiteX143" fmla="*/ 2147887 w 2404758"/>
                  <a:gd name="connsiteY143" fmla="*/ 1797844 h 1996169"/>
                  <a:gd name="connsiteX144" fmla="*/ 2143125 w 2404758"/>
                  <a:gd name="connsiteY144" fmla="*/ 1831182 h 1996169"/>
                  <a:gd name="connsiteX145" fmla="*/ 2138362 w 2404758"/>
                  <a:gd name="connsiteY145" fmla="*/ 1847850 h 1996169"/>
                  <a:gd name="connsiteX146" fmla="*/ 2135981 w 2404758"/>
                  <a:gd name="connsiteY146" fmla="*/ 1854994 h 1996169"/>
                  <a:gd name="connsiteX147" fmla="*/ 2133600 w 2404758"/>
                  <a:gd name="connsiteY147" fmla="*/ 1864519 h 1996169"/>
                  <a:gd name="connsiteX148" fmla="*/ 2128837 w 2404758"/>
                  <a:gd name="connsiteY148" fmla="*/ 1878807 h 1996169"/>
                  <a:gd name="connsiteX149" fmla="*/ 2124075 w 2404758"/>
                  <a:gd name="connsiteY149" fmla="*/ 1907382 h 1996169"/>
                  <a:gd name="connsiteX150" fmla="*/ 2126456 w 2404758"/>
                  <a:gd name="connsiteY150" fmla="*/ 1971675 h 1996169"/>
                  <a:gd name="connsiteX151" fmla="*/ 2143125 w 2404758"/>
                  <a:gd name="connsiteY151" fmla="*/ 1974057 h 1996169"/>
                  <a:gd name="connsiteX152" fmla="*/ 2166937 w 2404758"/>
                  <a:gd name="connsiteY152" fmla="*/ 1978819 h 1996169"/>
                  <a:gd name="connsiteX153" fmla="*/ 2202656 w 2404758"/>
                  <a:gd name="connsiteY153" fmla="*/ 1983582 h 1996169"/>
                  <a:gd name="connsiteX154" fmla="*/ 2216944 w 2404758"/>
                  <a:gd name="connsiteY154" fmla="*/ 1985963 h 1996169"/>
                  <a:gd name="connsiteX155" fmla="*/ 2238375 w 2404758"/>
                  <a:gd name="connsiteY155" fmla="*/ 1988344 h 1996169"/>
                  <a:gd name="connsiteX156" fmla="*/ 2264569 w 2404758"/>
                  <a:gd name="connsiteY156" fmla="*/ 1993107 h 1996169"/>
                  <a:gd name="connsiteX157" fmla="*/ 2281237 w 2404758"/>
                  <a:gd name="connsiteY157" fmla="*/ 1995488 h 1996169"/>
                  <a:gd name="connsiteX158" fmla="*/ 2305050 w 2404758"/>
                  <a:gd name="connsiteY158" fmla="*/ 1666875 h 1996169"/>
                  <a:gd name="connsiteX159" fmla="*/ 2302669 w 2404758"/>
                  <a:gd name="connsiteY159" fmla="*/ 266700 h 1996169"/>
                  <a:gd name="connsiteX160" fmla="*/ 2295525 w 2404758"/>
                  <a:gd name="connsiteY160" fmla="*/ 219075 h 1996169"/>
                  <a:gd name="connsiteX161" fmla="*/ 2288381 w 2404758"/>
                  <a:gd name="connsiteY161" fmla="*/ 185738 h 1996169"/>
                  <a:gd name="connsiteX162" fmla="*/ 2283619 w 2404758"/>
                  <a:gd name="connsiteY162" fmla="*/ 171450 h 1996169"/>
                  <a:gd name="connsiteX163" fmla="*/ 2281237 w 2404758"/>
                  <a:gd name="connsiteY163" fmla="*/ 159544 h 1996169"/>
                  <a:gd name="connsiteX164" fmla="*/ 2274094 w 2404758"/>
                  <a:gd name="connsiteY164" fmla="*/ 138113 h 1996169"/>
                  <a:gd name="connsiteX165" fmla="*/ 2266950 w 2404758"/>
                  <a:gd name="connsiteY165" fmla="*/ 116682 h 1996169"/>
                  <a:gd name="connsiteX166" fmla="*/ 2262187 w 2404758"/>
                  <a:gd name="connsiteY166" fmla="*/ 88107 h 1996169"/>
                  <a:gd name="connsiteX167" fmla="*/ 2259806 w 2404758"/>
                  <a:gd name="connsiteY167" fmla="*/ 76200 h 1996169"/>
                  <a:gd name="connsiteX168" fmla="*/ 2255044 w 2404758"/>
                  <a:gd name="connsiteY168" fmla="*/ 61913 h 1996169"/>
                  <a:gd name="connsiteX169" fmla="*/ 2252662 w 2404758"/>
                  <a:gd name="connsiteY169" fmla="*/ 54769 h 1996169"/>
                  <a:gd name="connsiteX170" fmla="*/ 2250281 w 2404758"/>
                  <a:gd name="connsiteY170" fmla="*/ 42863 h 1996169"/>
                  <a:gd name="connsiteX171" fmla="*/ 2247900 w 2404758"/>
                  <a:gd name="connsiteY171" fmla="*/ 35719 h 1996169"/>
                  <a:gd name="connsiteX172" fmla="*/ 2224087 w 2404758"/>
                  <a:gd name="connsiteY172" fmla="*/ 28575 h 1996169"/>
                  <a:gd name="connsiteX173" fmla="*/ 2216944 w 2404758"/>
                  <a:gd name="connsiteY173" fmla="*/ 26194 h 1996169"/>
                  <a:gd name="connsiteX174" fmla="*/ 2207419 w 2404758"/>
                  <a:gd name="connsiteY174" fmla="*/ 23813 h 1996169"/>
                  <a:gd name="connsiteX175" fmla="*/ 2200275 w 2404758"/>
                  <a:gd name="connsiteY175" fmla="*/ 21432 h 1996169"/>
                  <a:gd name="connsiteX176" fmla="*/ 2190750 w 2404758"/>
                  <a:gd name="connsiteY176" fmla="*/ 19050 h 1996169"/>
                  <a:gd name="connsiteX177" fmla="*/ 2169319 w 2404758"/>
                  <a:gd name="connsiteY177" fmla="*/ 14288 h 1996169"/>
                  <a:gd name="connsiteX178" fmla="*/ 1897856 w 2404758"/>
                  <a:gd name="connsiteY178" fmla="*/ 11907 h 1996169"/>
                  <a:gd name="connsiteX179" fmla="*/ 1859756 w 2404758"/>
                  <a:gd name="connsiteY179" fmla="*/ 7144 h 1996169"/>
                  <a:gd name="connsiteX180" fmla="*/ 1852612 w 2404758"/>
                  <a:gd name="connsiteY180" fmla="*/ 4763 h 1996169"/>
                  <a:gd name="connsiteX181" fmla="*/ 1831181 w 2404758"/>
                  <a:gd name="connsiteY181" fmla="*/ 2382 h 1996169"/>
                  <a:gd name="connsiteX182" fmla="*/ 1816894 w 2404758"/>
                  <a:gd name="connsiteY182" fmla="*/ 0 h 1996169"/>
                  <a:gd name="connsiteX183" fmla="*/ 1524000 w 2404758"/>
                  <a:gd name="connsiteY183" fmla="*/ 2382 h 1996169"/>
                  <a:gd name="connsiteX184" fmla="*/ 1509712 w 2404758"/>
                  <a:gd name="connsiteY184" fmla="*/ 7144 h 1996169"/>
                  <a:gd name="connsiteX185" fmla="*/ 1454944 w 2404758"/>
                  <a:gd name="connsiteY185" fmla="*/ 11907 h 1996169"/>
                  <a:gd name="connsiteX186" fmla="*/ 892969 w 2404758"/>
                  <a:gd name="connsiteY186" fmla="*/ 19050 h 1996169"/>
                  <a:gd name="connsiteX187" fmla="*/ 109537 w 2404758"/>
                  <a:gd name="connsiteY187" fmla="*/ 21432 h 19961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</a:cxnLst>
                <a:rect l="l" t="t" r="r" b="b"/>
                <a:pathLst>
                  <a:path w="2404758" h="1996169">
                    <a:moveTo>
                      <a:pt x="109537" y="21432"/>
                    </a:moveTo>
                    <a:cubicBezTo>
                      <a:pt x="105568" y="19844"/>
                      <a:pt x="101633" y="18170"/>
                      <a:pt x="97631" y="16669"/>
                    </a:cubicBezTo>
                    <a:cubicBezTo>
                      <a:pt x="76258" y="8654"/>
                      <a:pt x="76596" y="14919"/>
                      <a:pt x="38100" y="16669"/>
                    </a:cubicBezTo>
                    <a:cubicBezTo>
                      <a:pt x="35719" y="17463"/>
                      <a:pt x="33370" y="18360"/>
                      <a:pt x="30956" y="19050"/>
                    </a:cubicBezTo>
                    <a:cubicBezTo>
                      <a:pt x="27809" y="19949"/>
                      <a:pt x="24495" y="20283"/>
                      <a:pt x="21431" y="21432"/>
                    </a:cubicBezTo>
                    <a:cubicBezTo>
                      <a:pt x="18107" y="22678"/>
                      <a:pt x="15081" y="24607"/>
                      <a:pt x="11906" y="26194"/>
                    </a:cubicBezTo>
                    <a:cubicBezTo>
                      <a:pt x="222" y="49563"/>
                      <a:pt x="3548" y="38241"/>
                      <a:pt x="0" y="59532"/>
                    </a:cubicBezTo>
                    <a:cubicBezTo>
                      <a:pt x="794" y="80963"/>
                      <a:pt x="1283" y="102407"/>
                      <a:pt x="2381" y="123825"/>
                    </a:cubicBezTo>
                    <a:cubicBezTo>
                      <a:pt x="3794" y="151372"/>
                      <a:pt x="2048" y="144260"/>
                      <a:pt x="7144" y="159544"/>
                    </a:cubicBezTo>
                    <a:cubicBezTo>
                      <a:pt x="7938" y="165100"/>
                      <a:pt x="7912" y="170837"/>
                      <a:pt x="9525" y="176213"/>
                    </a:cubicBezTo>
                    <a:cubicBezTo>
                      <a:pt x="12098" y="184791"/>
                      <a:pt x="16884" y="183963"/>
                      <a:pt x="23812" y="188119"/>
                    </a:cubicBezTo>
                    <a:cubicBezTo>
                      <a:pt x="28720" y="191064"/>
                      <a:pt x="34053" y="193597"/>
                      <a:pt x="38100" y="197644"/>
                    </a:cubicBezTo>
                    <a:cubicBezTo>
                      <a:pt x="40481" y="200025"/>
                      <a:pt x="42388" y="203003"/>
                      <a:pt x="45244" y="204788"/>
                    </a:cubicBezTo>
                    <a:cubicBezTo>
                      <a:pt x="53679" y="210059"/>
                      <a:pt x="67626" y="211455"/>
                      <a:pt x="76200" y="214313"/>
                    </a:cubicBezTo>
                    <a:cubicBezTo>
                      <a:pt x="78581" y="215107"/>
                      <a:pt x="80930" y="216004"/>
                      <a:pt x="83344" y="216694"/>
                    </a:cubicBezTo>
                    <a:cubicBezTo>
                      <a:pt x="91185" y="218934"/>
                      <a:pt x="96598" y="219821"/>
                      <a:pt x="104775" y="221457"/>
                    </a:cubicBezTo>
                    <a:cubicBezTo>
                      <a:pt x="165894" y="220663"/>
                      <a:pt x="227047" y="221283"/>
                      <a:pt x="288131" y="219075"/>
                    </a:cubicBezTo>
                    <a:cubicBezTo>
                      <a:pt x="293148" y="218894"/>
                      <a:pt x="297656" y="215900"/>
                      <a:pt x="302419" y="214313"/>
                    </a:cubicBezTo>
                    <a:lnTo>
                      <a:pt x="316706" y="209550"/>
                    </a:lnTo>
                    <a:cubicBezTo>
                      <a:pt x="319087" y="208756"/>
                      <a:pt x="321761" y="208561"/>
                      <a:pt x="323850" y="207169"/>
                    </a:cubicBezTo>
                    <a:lnTo>
                      <a:pt x="338137" y="197644"/>
                    </a:lnTo>
                    <a:lnTo>
                      <a:pt x="345281" y="192882"/>
                    </a:lnTo>
                    <a:cubicBezTo>
                      <a:pt x="347662" y="191294"/>
                      <a:pt x="349710" y="189024"/>
                      <a:pt x="352425" y="188119"/>
                    </a:cubicBezTo>
                    <a:lnTo>
                      <a:pt x="373856" y="180975"/>
                    </a:lnTo>
                    <a:cubicBezTo>
                      <a:pt x="376237" y="180181"/>
                      <a:pt x="378565" y="179203"/>
                      <a:pt x="381000" y="178594"/>
                    </a:cubicBezTo>
                    <a:lnTo>
                      <a:pt x="390525" y="176213"/>
                    </a:lnTo>
                    <a:cubicBezTo>
                      <a:pt x="422275" y="177007"/>
                      <a:pt x="454082" y="176527"/>
                      <a:pt x="485775" y="178594"/>
                    </a:cubicBezTo>
                    <a:cubicBezTo>
                      <a:pt x="491278" y="178953"/>
                      <a:pt x="504164" y="185020"/>
                      <a:pt x="509587" y="188119"/>
                    </a:cubicBezTo>
                    <a:cubicBezTo>
                      <a:pt x="512072" y="189539"/>
                      <a:pt x="514171" y="191602"/>
                      <a:pt x="516731" y="192882"/>
                    </a:cubicBezTo>
                    <a:cubicBezTo>
                      <a:pt x="518976" y="194005"/>
                      <a:pt x="521681" y="194044"/>
                      <a:pt x="523875" y="195263"/>
                    </a:cubicBezTo>
                    <a:cubicBezTo>
                      <a:pt x="528878" y="198043"/>
                      <a:pt x="532732" y="202978"/>
                      <a:pt x="538162" y="204788"/>
                    </a:cubicBezTo>
                    <a:cubicBezTo>
                      <a:pt x="567529" y="214576"/>
                      <a:pt x="547436" y="209299"/>
                      <a:pt x="600075" y="211932"/>
                    </a:cubicBezTo>
                    <a:cubicBezTo>
                      <a:pt x="625394" y="220371"/>
                      <a:pt x="598599" y="212167"/>
                      <a:pt x="661987" y="216694"/>
                    </a:cubicBezTo>
                    <a:cubicBezTo>
                      <a:pt x="666024" y="216982"/>
                      <a:pt x="669925" y="218281"/>
                      <a:pt x="673894" y="219075"/>
                    </a:cubicBezTo>
                    <a:cubicBezTo>
                      <a:pt x="676244" y="218937"/>
                      <a:pt x="709098" y="220524"/>
                      <a:pt x="721519" y="214313"/>
                    </a:cubicBezTo>
                    <a:cubicBezTo>
                      <a:pt x="737091" y="206526"/>
                      <a:pt x="720016" y="212933"/>
                      <a:pt x="735806" y="202407"/>
                    </a:cubicBezTo>
                    <a:cubicBezTo>
                      <a:pt x="737895" y="201015"/>
                      <a:pt x="740756" y="201244"/>
                      <a:pt x="742950" y="200025"/>
                    </a:cubicBezTo>
                    <a:cubicBezTo>
                      <a:pt x="747953" y="197245"/>
                      <a:pt x="752475" y="193675"/>
                      <a:pt x="757237" y="190500"/>
                    </a:cubicBezTo>
                    <a:cubicBezTo>
                      <a:pt x="759618" y="188913"/>
                      <a:pt x="761666" y="186643"/>
                      <a:pt x="764381" y="185738"/>
                    </a:cubicBezTo>
                    <a:cubicBezTo>
                      <a:pt x="766762" y="184944"/>
                      <a:pt x="769111" y="184047"/>
                      <a:pt x="771525" y="183357"/>
                    </a:cubicBezTo>
                    <a:cubicBezTo>
                      <a:pt x="804988" y="173795"/>
                      <a:pt x="826945" y="179767"/>
                      <a:pt x="871537" y="178594"/>
                    </a:cubicBezTo>
                    <a:cubicBezTo>
                      <a:pt x="877093" y="177800"/>
                      <a:pt x="882670" y="177136"/>
                      <a:pt x="888206" y="176213"/>
                    </a:cubicBezTo>
                    <a:cubicBezTo>
                      <a:pt x="892198" y="175548"/>
                      <a:pt x="896112" y="174447"/>
                      <a:pt x="900112" y="173832"/>
                    </a:cubicBezTo>
                    <a:cubicBezTo>
                      <a:pt x="906437" y="172859"/>
                      <a:pt x="912850" y="172502"/>
                      <a:pt x="919162" y="171450"/>
                    </a:cubicBezTo>
                    <a:cubicBezTo>
                      <a:pt x="928177" y="169947"/>
                      <a:pt x="936329" y="166000"/>
                      <a:pt x="945356" y="164307"/>
                    </a:cubicBezTo>
                    <a:cubicBezTo>
                      <a:pt x="954847" y="162527"/>
                      <a:pt x="964349" y="160742"/>
                      <a:pt x="973931" y="159544"/>
                    </a:cubicBezTo>
                    <a:cubicBezTo>
                      <a:pt x="980281" y="158750"/>
                      <a:pt x="986669" y="158215"/>
                      <a:pt x="992981" y="157163"/>
                    </a:cubicBezTo>
                    <a:cubicBezTo>
                      <a:pt x="996209" y="156625"/>
                      <a:pt x="999359" y="155681"/>
                      <a:pt x="1002506" y="154782"/>
                    </a:cubicBezTo>
                    <a:cubicBezTo>
                      <a:pt x="1004920" y="154092"/>
                      <a:pt x="1007174" y="152813"/>
                      <a:pt x="1009650" y="152400"/>
                    </a:cubicBezTo>
                    <a:cubicBezTo>
                      <a:pt x="1016740" y="151218"/>
                      <a:pt x="1023937" y="150813"/>
                      <a:pt x="1031081" y="150019"/>
                    </a:cubicBezTo>
                    <a:cubicBezTo>
                      <a:pt x="1058069" y="150813"/>
                      <a:pt x="1085082" y="150981"/>
                      <a:pt x="1112044" y="152400"/>
                    </a:cubicBezTo>
                    <a:cubicBezTo>
                      <a:pt x="1124546" y="153058"/>
                      <a:pt x="1118670" y="155081"/>
                      <a:pt x="1128712" y="159544"/>
                    </a:cubicBezTo>
                    <a:cubicBezTo>
                      <a:pt x="1133300" y="161583"/>
                      <a:pt x="1138510" y="162062"/>
                      <a:pt x="1143000" y="164307"/>
                    </a:cubicBezTo>
                    <a:cubicBezTo>
                      <a:pt x="1146175" y="165894"/>
                      <a:pt x="1149262" y="167671"/>
                      <a:pt x="1152525" y="169069"/>
                    </a:cubicBezTo>
                    <a:cubicBezTo>
                      <a:pt x="1157304" y="171117"/>
                      <a:pt x="1164366" y="172625"/>
                      <a:pt x="1169194" y="173832"/>
                    </a:cubicBezTo>
                    <a:cubicBezTo>
                      <a:pt x="1185570" y="184749"/>
                      <a:pt x="1178051" y="181547"/>
                      <a:pt x="1190625" y="185738"/>
                    </a:cubicBezTo>
                    <a:cubicBezTo>
                      <a:pt x="1193006" y="188119"/>
                      <a:pt x="1196134" y="189938"/>
                      <a:pt x="1197769" y="192882"/>
                    </a:cubicBezTo>
                    <a:cubicBezTo>
                      <a:pt x="1203666" y="203496"/>
                      <a:pt x="1199615" y="206634"/>
                      <a:pt x="1207294" y="214313"/>
                    </a:cubicBezTo>
                    <a:cubicBezTo>
                      <a:pt x="1211909" y="218928"/>
                      <a:pt x="1215772" y="219520"/>
                      <a:pt x="1221581" y="221457"/>
                    </a:cubicBezTo>
                    <a:cubicBezTo>
                      <a:pt x="1272381" y="219869"/>
                      <a:pt x="1324143" y="226661"/>
                      <a:pt x="1373981" y="216694"/>
                    </a:cubicBezTo>
                    <a:cubicBezTo>
                      <a:pt x="1378375" y="215815"/>
                      <a:pt x="1396505" y="212056"/>
                      <a:pt x="1400175" y="211932"/>
                    </a:cubicBezTo>
                    <a:cubicBezTo>
                      <a:pt x="1442227" y="210506"/>
                      <a:pt x="1484312" y="210344"/>
                      <a:pt x="1526381" y="209550"/>
                    </a:cubicBezTo>
                    <a:cubicBezTo>
                      <a:pt x="1530350" y="208756"/>
                      <a:pt x="1534287" y="207784"/>
                      <a:pt x="1538287" y="207169"/>
                    </a:cubicBezTo>
                    <a:cubicBezTo>
                      <a:pt x="1563290" y="203323"/>
                      <a:pt x="1549908" y="207264"/>
                      <a:pt x="1564481" y="202407"/>
                    </a:cubicBezTo>
                    <a:lnTo>
                      <a:pt x="1754981" y="204788"/>
                    </a:lnTo>
                    <a:cubicBezTo>
                      <a:pt x="1758253" y="204866"/>
                      <a:pt x="1761311" y="206459"/>
                      <a:pt x="1764506" y="207169"/>
                    </a:cubicBezTo>
                    <a:cubicBezTo>
                      <a:pt x="1768457" y="208047"/>
                      <a:pt x="1772507" y="208485"/>
                      <a:pt x="1776412" y="209550"/>
                    </a:cubicBezTo>
                    <a:cubicBezTo>
                      <a:pt x="1781255" y="210871"/>
                      <a:pt x="1785937" y="212725"/>
                      <a:pt x="1790700" y="214313"/>
                    </a:cubicBezTo>
                    <a:lnTo>
                      <a:pt x="1812131" y="221457"/>
                    </a:lnTo>
                    <a:lnTo>
                      <a:pt x="1819275" y="223838"/>
                    </a:lnTo>
                    <a:cubicBezTo>
                      <a:pt x="1821656" y="224632"/>
                      <a:pt x="1823910" y="226162"/>
                      <a:pt x="1826419" y="226219"/>
                    </a:cubicBezTo>
                    <a:lnTo>
                      <a:pt x="1931194" y="228600"/>
                    </a:lnTo>
                    <a:lnTo>
                      <a:pt x="1945481" y="230982"/>
                    </a:lnTo>
                    <a:cubicBezTo>
                      <a:pt x="1949463" y="231706"/>
                      <a:pt x="1953375" y="232828"/>
                      <a:pt x="1957387" y="233363"/>
                    </a:cubicBezTo>
                    <a:cubicBezTo>
                      <a:pt x="1965294" y="234417"/>
                      <a:pt x="1973262" y="234950"/>
                      <a:pt x="1981200" y="235744"/>
                    </a:cubicBezTo>
                    <a:cubicBezTo>
                      <a:pt x="1985169" y="236538"/>
                      <a:pt x="1989155" y="237247"/>
                      <a:pt x="1993106" y="238125"/>
                    </a:cubicBezTo>
                    <a:cubicBezTo>
                      <a:pt x="2002050" y="240113"/>
                      <a:pt x="2007170" y="242279"/>
                      <a:pt x="2016919" y="242888"/>
                    </a:cubicBezTo>
                    <a:cubicBezTo>
                      <a:pt x="2037531" y="244176"/>
                      <a:pt x="2058194" y="244475"/>
                      <a:pt x="2078831" y="245269"/>
                    </a:cubicBezTo>
                    <a:cubicBezTo>
                      <a:pt x="2087146" y="250812"/>
                      <a:pt x="2094234" y="254188"/>
                      <a:pt x="2100262" y="261938"/>
                    </a:cubicBezTo>
                    <a:cubicBezTo>
                      <a:pt x="2103776" y="266456"/>
                      <a:pt x="2106353" y="271646"/>
                      <a:pt x="2109787" y="276225"/>
                    </a:cubicBezTo>
                    <a:lnTo>
                      <a:pt x="2116931" y="285750"/>
                    </a:lnTo>
                    <a:lnTo>
                      <a:pt x="2126456" y="314325"/>
                    </a:lnTo>
                    <a:lnTo>
                      <a:pt x="2128837" y="321469"/>
                    </a:lnTo>
                    <a:cubicBezTo>
                      <a:pt x="2129631" y="323850"/>
                      <a:pt x="2130610" y="326178"/>
                      <a:pt x="2131219" y="328613"/>
                    </a:cubicBezTo>
                    <a:cubicBezTo>
                      <a:pt x="2132013" y="331788"/>
                      <a:pt x="2132701" y="334991"/>
                      <a:pt x="2133600" y="338138"/>
                    </a:cubicBezTo>
                    <a:cubicBezTo>
                      <a:pt x="2134290" y="340552"/>
                      <a:pt x="2135372" y="342847"/>
                      <a:pt x="2135981" y="345282"/>
                    </a:cubicBezTo>
                    <a:cubicBezTo>
                      <a:pt x="2136963" y="349208"/>
                      <a:pt x="2137380" y="353262"/>
                      <a:pt x="2138362" y="357188"/>
                    </a:cubicBezTo>
                    <a:cubicBezTo>
                      <a:pt x="2141766" y="370802"/>
                      <a:pt x="2140153" y="357510"/>
                      <a:pt x="2143125" y="373857"/>
                    </a:cubicBezTo>
                    <a:cubicBezTo>
                      <a:pt x="2145716" y="388108"/>
                      <a:pt x="2148473" y="402346"/>
                      <a:pt x="2150269" y="416719"/>
                    </a:cubicBezTo>
                    <a:cubicBezTo>
                      <a:pt x="2151063" y="423069"/>
                      <a:pt x="2151309" y="429512"/>
                      <a:pt x="2152650" y="435769"/>
                    </a:cubicBezTo>
                    <a:cubicBezTo>
                      <a:pt x="2153702" y="440678"/>
                      <a:pt x="2156427" y="445134"/>
                      <a:pt x="2157412" y="450057"/>
                    </a:cubicBezTo>
                    <a:cubicBezTo>
                      <a:pt x="2158206" y="454026"/>
                      <a:pt x="2158729" y="458058"/>
                      <a:pt x="2159794" y="461963"/>
                    </a:cubicBezTo>
                    <a:cubicBezTo>
                      <a:pt x="2161115" y="466806"/>
                      <a:pt x="2163572" y="471328"/>
                      <a:pt x="2164556" y="476250"/>
                    </a:cubicBezTo>
                    <a:lnTo>
                      <a:pt x="2166937" y="488157"/>
                    </a:lnTo>
                    <a:cubicBezTo>
                      <a:pt x="2166143" y="500063"/>
                      <a:pt x="2166243" y="512062"/>
                      <a:pt x="2164556" y="523875"/>
                    </a:cubicBezTo>
                    <a:cubicBezTo>
                      <a:pt x="2163846" y="528845"/>
                      <a:pt x="2159794" y="538163"/>
                      <a:pt x="2159794" y="538163"/>
                    </a:cubicBezTo>
                    <a:cubicBezTo>
                      <a:pt x="2160588" y="560388"/>
                      <a:pt x="2162175" y="582599"/>
                      <a:pt x="2162175" y="604838"/>
                    </a:cubicBezTo>
                    <a:cubicBezTo>
                      <a:pt x="2162175" y="629752"/>
                      <a:pt x="2161578" y="683433"/>
                      <a:pt x="2157412" y="716757"/>
                    </a:cubicBezTo>
                    <a:cubicBezTo>
                      <a:pt x="2154091" y="743324"/>
                      <a:pt x="2155457" y="711406"/>
                      <a:pt x="2150269" y="747713"/>
                    </a:cubicBezTo>
                    <a:cubicBezTo>
                      <a:pt x="2149475" y="753269"/>
                      <a:pt x="2148862" y="758855"/>
                      <a:pt x="2147887" y="764382"/>
                    </a:cubicBezTo>
                    <a:cubicBezTo>
                      <a:pt x="2146480" y="772353"/>
                      <a:pt x="2144129" y="780162"/>
                      <a:pt x="2143125" y="788194"/>
                    </a:cubicBezTo>
                    <a:cubicBezTo>
                      <a:pt x="2142331" y="794544"/>
                      <a:pt x="2142085" y="800987"/>
                      <a:pt x="2140744" y="807244"/>
                    </a:cubicBezTo>
                    <a:cubicBezTo>
                      <a:pt x="2139692" y="812153"/>
                      <a:pt x="2137198" y="816662"/>
                      <a:pt x="2135981" y="821532"/>
                    </a:cubicBezTo>
                    <a:cubicBezTo>
                      <a:pt x="2134394" y="827882"/>
                      <a:pt x="2134146" y="834728"/>
                      <a:pt x="2131219" y="840582"/>
                    </a:cubicBezTo>
                    <a:lnTo>
                      <a:pt x="2121694" y="859632"/>
                    </a:lnTo>
                    <a:cubicBezTo>
                      <a:pt x="2116292" y="892030"/>
                      <a:pt x="2123156" y="857135"/>
                      <a:pt x="2114550" y="885825"/>
                    </a:cubicBezTo>
                    <a:cubicBezTo>
                      <a:pt x="2113387" y="889702"/>
                      <a:pt x="2113151" y="893805"/>
                      <a:pt x="2112169" y="897732"/>
                    </a:cubicBezTo>
                    <a:cubicBezTo>
                      <a:pt x="2111560" y="900167"/>
                      <a:pt x="2110581" y="902494"/>
                      <a:pt x="2109787" y="904875"/>
                    </a:cubicBezTo>
                    <a:cubicBezTo>
                      <a:pt x="2103714" y="947394"/>
                      <a:pt x="2112048" y="885895"/>
                      <a:pt x="2105025" y="959644"/>
                    </a:cubicBezTo>
                    <a:cubicBezTo>
                      <a:pt x="2104641" y="963673"/>
                      <a:pt x="2103368" y="967568"/>
                      <a:pt x="2102644" y="971550"/>
                    </a:cubicBezTo>
                    <a:cubicBezTo>
                      <a:pt x="2100437" y="983687"/>
                      <a:pt x="2099668" y="989995"/>
                      <a:pt x="2097881" y="1002507"/>
                    </a:cubicBezTo>
                    <a:cubicBezTo>
                      <a:pt x="2098675" y="1017588"/>
                      <a:pt x="2097436" y="1032915"/>
                      <a:pt x="2100262" y="1047750"/>
                    </a:cubicBezTo>
                    <a:cubicBezTo>
                      <a:pt x="2100798" y="1050562"/>
                      <a:pt x="2105382" y="1050489"/>
                      <a:pt x="2107406" y="1052513"/>
                    </a:cubicBezTo>
                    <a:cubicBezTo>
                      <a:pt x="2109430" y="1054537"/>
                      <a:pt x="2110505" y="1057328"/>
                      <a:pt x="2112169" y="1059657"/>
                    </a:cubicBezTo>
                    <a:cubicBezTo>
                      <a:pt x="2126949" y="1080350"/>
                      <a:pt x="2112841" y="1059478"/>
                      <a:pt x="2124075" y="1076325"/>
                    </a:cubicBezTo>
                    <a:cubicBezTo>
                      <a:pt x="2124869" y="1079500"/>
                      <a:pt x="2125516" y="1082715"/>
                      <a:pt x="2126456" y="1085850"/>
                    </a:cubicBezTo>
                    <a:cubicBezTo>
                      <a:pt x="2127899" y="1090659"/>
                      <a:pt x="2130235" y="1095215"/>
                      <a:pt x="2131219" y="1100138"/>
                    </a:cubicBezTo>
                    <a:lnTo>
                      <a:pt x="2133600" y="1112044"/>
                    </a:lnTo>
                    <a:cubicBezTo>
                      <a:pt x="2132806" y="1136650"/>
                      <a:pt x="2132624" y="1161284"/>
                      <a:pt x="2131219" y="1185863"/>
                    </a:cubicBezTo>
                    <a:cubicBezTo>
                      <a:pt x="2131032" y="1189130"/>
                      <a:pt x="2129423" y="1192168"/>
                      <a:pt x="2128837" y="1195388"/>
                    </a:cubicBezTo>
                    <a:cubicBezTo>
                      <a:pt x="2127833" y="1200910"/>
                      <a:pt x="2127250" y="1206501"/>
                      <a:pt x="2126456" y="1212057"/>
                    </a:cubicBezTo>
                    <a:cubicBezTo>
                      <a:pt x="2127250" y="1267619"/>
                      <a:pt x="2126645" y="1323219"/>
                      <a:pt x="2128837" y="1378744"/>
                    </a:cubicBezTo>
                    <a:cubicBezTo>
                      <a:pt x="2129035" y="1383760"/>
                      <a:pt x="2132383" y="1388162"/>
                      <a:pt x="2133600" y="1393032"/>
                    </a:cubicBezTo>
                    <a:cubicBezTo>
                      <a:pt x="2135609" y="1401069"/>
                      <a:pt x="2136921" y="1410640"/>
                      <a:pt x="2143125" y="1416844"/>
                    </a:cubicBezTo>
                    <a:cubicBezTo>
                      <a:pt x="2145149" y="1418868"/>
                      <a:pt x="2147888" y="1420019"/>
                      <a:pt x="2150269" y="1421607"/>
                    </a:cubicBezTo>
                    <a:cubicBezTo>
                      <a:pt x="2151856" y="1423988"/>
                      <a:pt x="2153611" y="1426265"/>
                      <a:pt x="2155031" y="1428750"/>
                    </a:cubicBezTo>
                    <a:cubicBezTo>
                      <a:pt x="2156792" y="1431832"/>
                      <a:pt x="2157522" y="1435548"/>
                      <a:pt x="2159794" y="1438275"/>
                    </a:cubicBezTo>
                    <a:cubicBezTo>
                      <a:pt x="2161626" y="1440474"/>
                      <a:pt x="2164556" y="1441450"/>
                      <a:pt x="2166937" y="1443038"/>
                    </a:cubicBezTo>
                    <a:cubicBezTo>
                      <a:pt x="2168525" y="1445419"/>
                      <a:pt x="2170538" y="1447567"/>
                      <a:pt x="2171700" y="1450182"/>
                    </a:cubicBezTo>
                    <a:cubicBezTo>
                      <a:pt x="2173739" y="1454769"/>
                      <a:pt x="2173677" y="1460292"/>
                      <a:pt x="2176462" y="1464469"/>
                    </a:cubicBezTo>
                    <a:lnTo>
                      <a:pt x="2181225" y="1471613"/>
                    </a:lnTo>
                    <a:lnTo>
                      <a:pt x="2185987" y="1485900"/>
                    </a:lnTo>
                    <a:cubicBezTo>
                      <a:pt x="2186781" y="1488281"/>
                      <a:pt x="2187246" y="1490799"/>
                      <a:pt x="2188369" y="1493044"/>
                    </a:cubicBezTo>
                    <a:lnTo>
                      <a:pt x="2193131" y="1502569"/>
                    </a:lnTo>
                    <a:cubicBezTo>
                      <a:pt x="2192337" y="1547019"/>
                      <a:pt x="2192231" y="1591487"/>
                      <a:pt x="2190750" y="1635919"/>
                    </a:cubicBezTo>
                    <a:cubicBezTo>
                      <a:pt x="2190695" y="1637558"/>
                      <a:pt x="2187153" y="1650256"/>
                      <a:pt x="2185987" y="1652588"/>
                    </a:cubicBezTo>
                    <a:cubicBezTo>
                      <a:pt x="2177401" y="1669760"/>
                      <a:pt x="2184806" y="1648398"/>
                      <a:pt x="2176462" y="1669257"/>
                    </a:cubicBezTo>
                    <a:cubicBezTo>
                      <a:pt x="2174598" y="1673918"/>
                      <a:pt x="2173287" y="1678782"/>
                      <a:pt x="2171700" y="1683544"/>
                    </a:cubicBezTo>
                    <a:lnTo>
                      <a:pt x="2169319" y="1690688"/>
                    </a:lnTo>
                    <a:cubicBezTo>
                      <a:pt x="2167630" y="1704192"/>
                      <a:pt x="2167927" y="1708027"/>
                      <a:pt x="2164556" y="1719263"/>
                    </a:cubicBezTo>
                    <a:cubicBezTo>
                      <a:pt x="2164534" y="1719336"/>
                      <a:pt x="2158615" y="1737086"/>
                      <a:pt x="2157412" y="1740694"/>
                    </a:cubicBezTo>
                    <a:cubicBezTo>
                      <a:pt x="2156618" y="1743075"/>
                      <a:pt x="2155444" y="1745362"/>
                      <a:pt x="2155031" y="1747838"/>
                    </a:cubicBezTo>
                    <a:cubicBezTo>
                      <a:pt x="2148448" y="1787340"/>
                      <a:pt x="2157907" y="1728661"/>
                      <a:pt x="2150269" y="1785938"/>
                    </a:cubicBezTo>
                    <a:cubicBezTo>
                      <a:pt x="2149734" y="1789950"/>
                      <a:pt x="2148518" y="1793846"/>
                      <a:pt x="2147887" y="1797844"/>
                    </a:cubicBezTo>
                    <a:cubicBezTo>
                      <a:pt x="2146136" y="1808932"/>
                      <a:pt x="2146675" y="1820533"/>
                      <a:pt x="2143125" y="1831182"/>
                    </a:cubicBezTo>
                    <a:cubicBezTo>
                      <a:pt x="2137418" y="1848302"/>
                      <a:pt x="2144340" y="1826929"/>
                      <a:pt x="2138362" y="1847850"/>
                    </a:cubicBezTo>
                    <a:cubicBezTo>
                      <a:pt x="2137672" y="1850264"/>
                      <a:pt x="2136671" y="1852580"/>
                      <a:pt x="2135981" y="1854994"/>
                    </a:cubicBezTo>
                    <a:cubicBezTo>
                      <a:pt x="2135082" y="1858141"/>
                      <a:pt x="2134540" y="1861384"/>
                      <a:pt x="2133600" y="1864519"/>
                    </a:cubicBezTo>
                    <a:cubicBezTo>
                      <a:pt x="2132157" y="1869328"/>
                      <a:pt x="2129821" y="1873884"/>
                      <a:pt x="2128837" y="1878807"/>
                    </a:cubicBezTo>
                    <a:cubicBezTo>
                      <a:pt x="2125355" y="1896217"/>
                      <a:pt x="2127028" y="1886706"/>
                      <a:pt x="2124075" y="1907382"/>
                    </a:cubicBezTo>
                    <a:cubicBezTo>
                      <a:pt x="2124869" y="1928813"/>
                      <a:pt x="2120564" y="1951054"/>
                      <a:pt x="2126456" y="1971675"/>
                    </a:cubicBezTo>
                    <a:cubicBezTo>
                      <a:pt x="2127998" y="1977072"/>
                      <a:pt x="2137603" y="1973053"/>
                      <a:pt x="2143125" y="1974057"/>
                    </a:cubicBezTo>
                    <a:cubicBezTo>
                      <a:pt x="2174914" y="1979837"/>
                      <a:pt x="2123487" y="1972612"/>
                      <a:pt x="2166937" y="1978819"/>
                    </a:cubicBezTo>
                    <a:cubicBezTo>
                      <a:pt x="2205376" y="1984310"/>
                      <a:pt x="2167531" y="1978178"/>
                      <a:pt x="2202656" y="1983582"/>
                    </a:cubicBezTo>
                    <a:cubicBezTo>
                      <a:pt x="2207428" y="1984316"/>
                      <a:pt x="2212158" y="1985325"/>
                      <a:pt x="2216944" y="1985963"/>
                    </a:cubicBezTo>
                    <a:cubicBezTo>
                      <a:pt x="2224069" y="1986913"/>
                      <a:pt x="2231250" y="1987394"/>
                      <a:pt x="2238375" y="1988344"/>
                    </a:cubicBezTo>
                    <a:cubicBezTo>
                      <a:pt x="2258243" y="1990993"/>
                      <a:pt x="2246596" y="1990111"/>
                      <a:pt x="2264569" y="1993107"/>
                    </a:cubicBezTo>
                    <a:cubicBezTo>
                      <a:pt x="2270105" y="1994030"/>
                      <a:pt x="2275681" y="1994694"/>
                      <a:pt x="2281237" y="1995488"/>
                    </a:cubicBezTo>
                    <a:cubicBezTo>
                      <a:pt x="2404758" y="1964605"/>
                      <a:pt x="2304595" y="1996169"/>
                      <a:pt x="2305050" y="1666875"/>
                    </a:cubicBezTo>
                    <a:cubicBezTo>
                      <a:pt x="2305695" y="1200150"/>
                      <a:pt x="2305739" y="733416"/>
                      <a:pt x="2302669" y="266700"/>
                    </a:cubicBezTo>
                    <a:cubicBezTo>
                      <a:pt x="2302563" y="250648"/>
                      <a:pt x="2298164" y="234909"/>
                      <a:pt x="2295525" y="219075"/>
                    </a:cubicBezTo>
                    <a:cubicBezTo>
                      <a:pt x="2292942" y="203579"/>
                      <a:pt x="2293130" y="202358"/>
                      <a:pt x="2288381" y="185738"/>
                    </a:cubicBezTo>
                    <a:cubicBezTo>
                      <a:pt x="2287002" y="180911"/>
                      <a:pt x="2284604" y="176373"/>
                      <a:pt x="2283619" y="171450"/>
                    </a:cubicBezTo>
                    <a:cubicBezTo>
                      <a:pt x="2282825" y="167481"/>
                      <a:pt x="2282349" y="163436"/>
                      <a:pt x="2281237" y="159544"/>
                    </a:cubicBezTo>
                    <a:cubicBezTo>
                      <a:pt x="2279168" y="152304"/>
                      <a:pt x="2275571" y="145497"/>
                      <a:pt x="2274094" y="138113"/>
                    </a:cubicBezTo>
                    <a:cubicBezTo>
                      <a:pt x="2271016" y="122726"/>
                      <a:pt x="2273522" y="129827"/>
                      <a:pt x="2266950" y="116682"/>
                    </a:cubicBezTo>
                    <a:cubicBezTo>
                      <a:pt x="2263062" y="85577"/>
                      <a:pt x="2266684" y="108344"/>
                      <a:pt x="2262187" y="88107"/>
                    </a:cubicBezTo>
                    <a:cubicBezTo>
                      <a:pt x="2261309" y="84156"/>
                      <a:pt x="2260871" y="80105"/>
                      <a:pt x="2259806" y="76200"/>
                    </a:cubicBezTo>
                    <a:cubicBezTo>
                      <a:pt x="2258485" y="71357"/>
                      <a:pt x="2256631" y="66675"/>
                      <a:pt x="2255044" y="61913"/>
                    </a:cubicBezTo>
                    <a:cubicBezTo>
                      <a:pt x="2254250" y="59532"/>
                      <a:pt x="2253154" y="57230"/>
                      <a:pt x="2252662" y="54769"/>
                    </a:cubicBezTo>
                    <a:cubicBezTo>
                      <a:pt x="2251868" y="50800"/>
                      <a:pt x="2251263" y="46789"/>
                      <a:pt x="2250281" y="42863"/>
                    </a:cubicBezTo>
                    <a:cubicBezTo>
                      <a:pt x="2249672" y="40428"/>
                      <a:pt x="2249943" y="37178"/>
                      <a:pt x="2247900" y="35719"/>
                    </a:cubicBezTo>
                    <a:cubicBezTo>
                      <a:pt x="2244132" y="33028"/>
                      <a:pt x="2229600" y="30150"/>
                      <a:pt x="2224087" y="28575"/>
                    </a:cubicBezTo>
                    <a:cubicBezTo>
                      <a:pt x="2221674" y="27885"/>
                      <a:pt x="2219357" y="26883"/>
                      <a:pt x="2216944" y="26194"/>
                    </a:cubicBezTo>
                    <a:cubicBezTo>
                      <a:pt x="2213797" y="25295"/>
                      <a:pt x="2210566" y="24712"/>
                      <a:pt x="2207419" y="23813"/>
                    </a:cubicBezTo>
                    <a:cubicBezTo>
                      <a:pt x="2205005" y="23123"/>
                      <a:pt x="2202689" y="22122"/>
                      <a:pt x="2200275" y="21432"/>
                    </a:cubicBezTo>
                    <a:cubicBezTo>
                      <a:pt x="2197128" y="20533"/>
                      <a:pt x="2193897" y="19949"/>
                      <a:pt x="2190750" y="19050"/>
                    </a:cubicBezTo>
                    <a:cubicBezTo>
                      <a:pt x="2181812" y="16496"/>
                      <a:pt x="2180723" y="14478"/>
                      <a:pt x="2169319" y="14288"/>
                    </a:cubicBezTo>
                    <a:lnTo>
                      <a:pt x="1897856" y="11907"/>
                    </a:lnTo>
                    <a:cubicBezTo>
                      <a:pt x="1890438" y="11082"/>
                      <a:pt x="1868242" y="8841"/>
                      <a:pt x="1859756" y="7144"/>
                    </a:cubicBezTo>
                    <a:cubicBezTo>
                      <a:pt x="1857295" y="6652"/>
                      <a:pt x="1855088" y="5176"/>
                      <a:pt x="1852612" y="4763"/>
                    </a:cubicBezTo>
                    <a:cubicBezTo>
                      <a:pt x="1845522" y="3581"/>
                      <a:pt x="1838306" y="3332"/>
                      <a:pt x="1831181" y="2382"/>
                    </a:cubicBezTo>
                    <a:cubicBezTo>
                      <a:pt x="1826395" y="1744"/>
                      <a:pt x="1821656" y="794"/>
                      <a:pt x="1816894" y="0"/>
                    </a:cubicBezTo>
                    <a:lnTo>
                      <a:pt x="1524000" y="2382"/>
                    </a:lnTo>
                    <a:cubicBezTo>
                      <a:pt x="1518981" y="2499"/>
                      <a:pt x="1514635" y="6160"/>
                      <a:pt x="1509712" y="7144"/>
                    </a:cubicBezTo>
                    <a:cubicBezTo>
                      <a:pt x="1499685" y="9149"/>
                      <a:pt x="1460612" y="11502"/>
                      <a:pt x="1454944" y="11907"/>
                    </a:cubicBezTo>
                    <a:cubicBezTo>
                      <a:pt x="1263656" y="66554"/>
                      <a:pt x="1439050" y="18073"/>
                      <a:pt x="892969" y="19050"/>
                    </a:cubicBezTo>
                    <a:lnTo>
                      <a:pt x="109537" y="21432"/>
                    </a:ln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48" name="Forme libre 47"/>
              <p:cNvSpPr/>
              <p:nvPr/>
            </p:nvSpPr>
            <p:spPr>
              <a:xfrm>
                <a:off x="5592678" y="2426494"/>
                <a:ext cx="319910" cy="1981080"/>
              </a:xfrm>
              <a:custGeom>
                <a:avLst/>
                <a:gdLst>
                  <a:gd name="connsiteX0" fmla="*/ 291391 w 319910"/>
                  <a:gd name="connsiteY0" fmla="*/ 169069 h 1981080"/>
                  <a:gd name="connsiteX1" fmla="*/ 291391 w 319910"/>
                  <a:gd name="connsiteY1" fmla="*/ 128587 h 1981080"/>
                  <a:gd name="connsiteX2" fmla="*/ 289010 w 319910"/>
                  <a:gd name="connsiteY2" fmla="*/ 116681 h 1981080"/>
                  <a:gd name="connsiteX3" fmla="*/ 281866 w 319910"/>
                  <a:gd name="connsiteY3" fmla="*/ 109537 h 1981080"/>
                  <a:gd name="connsiteX4" fmla="*/ 272341 w 319910"/>
                  <a:gd name="connsiteY4" fmla="*/ 88106 h 1981080"/>
                  <a:gd name="connsiteX5" fmla="*/ 269960 w 319910"/>
                  <a:gd name="connsiteY5" fmla="*/ 80962 h 1981080"/>
                  <a:gd name="connsiteX6" fmla="*/ 258053 w 319910"/>
                  <a:gd name="connsiteY6" fmla="*/ 64294 h 1981080"/>
                  <a:gd name="connsiteX7" fmla="*/ 250910 w 319910"/>
                  <a:gd name="connsiteY7" fmla="*/ 61912 h 1981080"/>
                  <a:gd name="connsiteX8" fmla="*/ 241385 w 319910"/>
                  <a:gd name="connsiteY8" fmla="*/ 47625 h 1981080"/>
                  <a:gd name="connsiteX9" fmla="*/ 236622 w 319910"/>
                  <a:gd name="connsiteY9" fmla="*/ 40481 h 1981080"/>
                  <a:gd name="connsiteX10" fmla="*/ 229478 w 319910"/>
                  <a:gd name="connsiteY10" fmla="*/ 30956 h 1981080"/>
                  <a:gd name="connsiteX11" fmla="*/ 219953 w 319910"/>
                  <a:gd name="connsiteY11" fmla="*/ 16669 h 1981080"/>
                  <a:gd name="connsiteX12" fmla="*/ 200903 w 319910"/>
                  <a:gd name="connsiteY12" fmla="*/ 9525 h 1981080"/>
                  <a:gd name="connsiteX13" fmla="*/ 184235 w 319910"/>
                  <a:gd name="connsiteY13" fmla="*/ 4762 h 1981080"/>
                  <a:gd name="connsiteX14" fmla="*/ 174710 w 319910"/>
                  <a:gd name="connsiteY14" fmla="*/ 0 h 1981080"/>
                  <a:gd name="connsiteX15" fmla="*/ 153278 w 319910"/>
                  <a:gd name="connsiteY15" fmla="*/ 2381 h 1981080"/>
                  <a:gd name="connsiteX16" fmla="*/ 131847 w 319910"/>
                  <a:gd name="connsiteY16" fmla="*/ 7144 h 1981080"/>
                  <a:gd name="connsiteX17" fmla="*/ 124703 w 319910"/>
                  <a:gd name="connsiteY17" fmla="*/ 11906 h 1981080"/>
                  <a:gd name="connsiteX18" fmla="*/ 117560 w 319910"/>
                  <a:gd name="connsiteY18" fmla="*/ 14287 h 1981080"/>
                  <a:gd name="connsiteX19" fmla="*/ 103272 w 319910"/>
                  <a:gd name="connsiteY19" fmla="*/ 23812 h 1981080"/>
                  <a:gd name="connsiteX20" fmla="*/ 100891 w 319910"/>
                  <a:gd name="connsiteY20" fmla="*/ 30956 h 1981080"/>
                  <a:gd name="connsiteX21" fmla="*/ 105653 w 319910"/>
                  <a:gd name="connsiteY21" fmla="*/ 78581 h 1981080"/>
                  <a:gd name="connsiteX22" fmla="*/ 103272 w 319910"/>
                  <a:gd name="connsiteY22" fmla="*/ 178594 h 1981080"/>
                  <a:gd name="connsiteX23" fmla="*/ 100891 w 319910"/>
                  <a:gd name="connsiteY23" fmla="*/ 204787 h 1981080"/>
                  <a:gd name="connsiteX24" fmla="*/ 96128 w 319910"/>
                  <a:gd name="connsiteY24" fmla="*/ 419100 h 1981080"/>
                  <a:gd name="connsiteX25" fmla="*/ 93747 w 319910"/>
                  <a:gd name="connsiteY25" fmla="*/ 507206 h 1981080"/>
                  <a:gd name="connsiteX26" fmla="*/ 88985 w 319910"/>
                  <a:gd name="connsiteY26" fmla="*/ 526256 h 1981080"/>
                  <a:gd name="connsiteX27" fmla="*/ 86603 w 319910"/>
                  <a:gd name="connsiteY27" fmla="*/ 550069 h 1981080"/>
                  <a:gd name="connsiteX28" fmla="*/ 84222 w 319910"/>
                  <a:gd name="connsiteY28" fmla="*/ 557212 h 1981080"/>
                  <a:gd name="connsiteX29" fmla="*/ 79460 w 319910"/>
                  <a:gd name="connsiteY29" fmla="*/ 585787 h 1981080"/>
                  <a:gd name="connsiteX30" fmla="*/ 77078 w 319910"/>
                  <a:gd name="connsiteY30" fmla="*/ 595312 h 1981080"/>
                  <a:gd name="connsiteX31" fmla="*/ 72316 w 319910"/>
                  <a:gd name="connsiteY31" fmla="*/ 628650 h 1981080"/>
                  <a:gd name="connsiteX32" fmla="*/ 65172 w 319910"/>
                  <a:gd name="connsiteY32" fmla="*/ 652462 h 1981080"/>
                  <a:gd name="connsiteX33" fmla="*/ 62791 w 319910"/>
                  <a:gd name="connsiteY33" fmla="*/ 659606 h 1981080"/>
                  <a:gd name="connsiteX34" fmla="*/ 58028 w 319910"/>
                  <a:gd name="connsiteY34" fmla="*/ 666750 h 1981080"/>
                  <a:gd name="connsiteX35" fmla="*/ 50885 w 319910"/>
                  <a:gd name="connsiteY35" fmla="*/ 728662 h 1981080"/>
                  <a:gd name="connsiteX36" fmla="*/ 48503 w 319910"/>
                  <a:gd name="connsiteY36" fmla="*/ 752475 h 1981080"/>
                  <a:gd name="connsiteX37" fmla="*/ 41360 w 319910"/>
                  <a:gd name="connsiteY37" fmla="*/ 781050 h 1981080"/>
                  <a:gd name="connsiteX38" fmla="*/ 46122 w 319910"/>
                  <a:gd name="connsiteY38" fmla="*/ 881062 h 1981080"/>
                  <a:gd name="connsiteX39" fmla="*/ 48503 w 319910"/>
                  <a:gd name="connsiteY39" fmla="*/ 895350 h 1981080"/>
                  <a:gd name="connsiteX40" fmla="*/ 50885 w 319910"/>
                  <a:gd name="connsiteY40" fmla="*/ 916781 h 1981080"/>
                  <a:gd name="connsiteX41" fmla="*/ 46122 w 319910"/>
                  <a:gd name="connsiteY41" fmla="*/ 1007269 h 1981080"/>
                  <a:gd name="connsiteX42" fmla="*/ 38978 w 319910"/>
                  <a:gd name="connsiteY42" fmla="*/ 1062037 h 1981080"/>
                  <a:gd name="connsiteX43" fmla="*/ 41360 w 319910"/>
                  <a:gd name="connsiteY43" fmla="*/ 1247775 h 1981080"/>
                  <a:gd name="connsiteX44" fmla="*/ 43741 w 319910"/>
                  <a:gd name="connsiteY44" fmla="*/ 1259681 h 1981080"/>
                  <a:gd name="connsiteX45" fmla="*/ 46122 w 319910"/>
                  <a:gd name="connsiteY45" fmla="*/ 1281112 h 1981080"/>
                  <a:gd name="connsiteX46" fmla="*/ 43741 w 319910"/>
                  <a:gd name="connsiteY46" fmla="*/ 1397794 h 1981080"/>
                  <a:gd name="connsiteX47" fmla="*/ 41360 w 319910"/>
                  <a:gd name="connsiteY47" fmla="*/ 1404937 h 1981080"/>
                  <a:gd name="connsiteX48" fmla="*/ 31835 w 319910"/>
                  <a:gd name="connsiteY48" fmla="*/ 1438275 h 1981080"/>
                  <a:gd name="connsiteX49" fmla="*/ 27072 w 319910"/>
                  <a:gd name="connsiteY49" fmla="*/ 1452562 h 1981080"/>
                  <a:gd name="connsiteX50" fmla="*/ 22310 w 319910"/>
                  <a:gd name="connsiteY50" fmla="*/ 1745456 h 1981080"/>
                  <a:gd name="connsiteX51" fmla="*/ 17547 w 319910"/>
                  <a:gd name="connsiteY51" fmla="*/ 1769269 h 1981080"/>
                  <a:gd name="connsiteX52" fmla="*/ 15166 w 319910"/>
                  <a:gd name="connsiteY52" fmla="*/ 1797844 h 1981080"/>
                  <a:gd name="connsiteX53" fmla="*/ 10403 w 319910"/>
                  <a:gd name="connsiteY53" fmla="*/ 1895475 h 1981080"/>
                  <a:gd name="connsiteX54" fmla="*/ 8022 w 319910"/>
                  <a:gd name="connsiteY54" fmla="*/ 1921669 h 1981080"/>
                  <a:gd name="connsiteX55" fmla="*/ 3260 w 319910"/>
                  <a:gd name="connsiteY55" fmla="*/ 1938337 h 1981080"/>
                  <a:gd name="connsiteX56" fmla="*/ 5641 w 319910"/>
                  <a:gd name="connsiteY56" fmla="*/ 1962150 h 1981080"/>
                  <a:gd name="connsiteX57" fmla="*/ 31835 w 319910"/>
                  <a:gd name="connsiteY57" fmla="*/ 1966912 h 1981080"/>
                  <a:gd name="connsiteX58" fmla="*/ 72316 w 319910"/>
                  <a:gd name="connsiteY58" fmla="*/ 1969294 h 1981080"/>
                  <a:gd name="connsiteX59" fmla="*/ 234241 w 319910"/>
                  <a:gd name="connsiteY59" fmla="*/ 1966912 h 1981080"/>
                  <a:gd name="connsiteX60" fmla="*/ 239003 w 319910"/>
                  <a:gd name="connsiteY60" fmla="*/ 1959769 h 1981080"/>
                  <a:gd name="connsiteX61" fmla="*/ 241385 w 319910"/>
                  <a:gd name="connsiteY61" fmla="*/ 1945481 h 1981080"/>
                  <a:gd name="connsiteX62" fmla="*/ 248528 w 319910"/>
                  <a:gd name="connsiteY62" fmla="*/ 1919287 h 1981080"/>
                  <a:gd name="connsiteX63" fmla="*/ 253291 w 319910"/>
                  <a:gd name="connsiteY63" fmla="*/ 1890712 h 1981080"/>
                  <a:gd name="connsiteX64" fmla="*/ 255672 w 319910"/>
                  <a:gd name="connsiteY64" fmla="*/ 1878806 h 1981080"/>
                  <a:gd name="connsiteX65" fmla="*/ 260435 w 319910"/>
                  <a:gd name="connsiteY65" fmla="*/ 1845469 h 1981080"/>
                  <a:gd name="connsiteX66" fmla="*/ 262816 w 319910"/>
                  <a:gd name="connsiteY66" fmla="*/ 1816894 h 1981080"/>
                  <a:gd name="connsiteX67" fmla="*/ 267578 w 319910"/>
                  <a:gd name="connsiteY67" fmla="*/ 1795462 h 1981080"/>
                  <a:gd name="connsiteX68" fmla="*/ 269960 w 319910"/>
                  <a:gd name="connsiteY68" fmla="*/ 1757362 h 1981080"/>
                  <a:gd name="connsiteX69" fmla="*/ 272341 w 319910"/>
                  <a:gd name="connsiteY69" fmla="*/ 1740694 h 1981080"/>
                  <a:gd name="connsiteX70" fmla="*/ 277103 w 319910"/>
                  <a:gd name="connsiteY70" fmla="*/ 1690687 h 1981080"/>
                  <a:gd name="connsiteX71" fmla="*/ 279485 w 319910"/>
                  <a:gd name="connsiteY71" fmla="*/ 1671637 h 1981080"/>
                  <a:gd name="connsiteX72" fmla="*/ 284247 w 319910"/>
                  <a:gd name="connsiteY72" fmla="*/ 1659731 h 1981080"/>
                  <a:gd name="connsiteX73" fmla="*/ 286628 w 319910"/>
                  <a:gd name="connsiteY73" fmla="*/ 1640681 h 1981080"/>
                  <a:gd name="connsiteX74" fmla="*/ 289010 w 319910"/>
                  <a:gd name="connsiteY74" fmla="*/ 1619250 h 1981080"/>
                  <a:gd name="connsiteX75" fmla="*/ 298535 w 319910"/>
                  <a:gd name="connsiteY75" fmla="*/ 1562100 h 1981080"/>
                  <a:gd name="connsiteX76" fmla="*/ 308060 w 319910"/>
                  <a:gd name="connsiteY76" fmla="*/ 661987 h 1981080"/>
                  <a:gd name="connsiteX77" fmla="*/ 310441 w 319910"/>
                  <a:gd name="connsiteY77" fmla="*/ 642937 h 1981080"/>
                  <a:gd name="connsiteX78" fmla="*/ 315203 w 319910"/>
                  <a:gd name="connsiteY78" fmla="*/ 604837 h 1981080"/>
                  <a:gd name="connsiteX79" fmla="*/ 312822 w 319910"/>
                  <a:gd name="connsiteY79" fmla="*/ 157162 h 1981080"/>
                  <a:gd name="connsiteX80" fmla="*/ 303297 w 319910"/>
                  <a:gd name="connsiteY80" fmla="*/ 159544 h 1981080"/>
                  <a:gd name="connsiteX81" fmla="*/ 291391 w 319910"/>
                  <a:gd name="connsiteY81" fmla="*/ 169069 h 198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19910" h="1981080">
                    <a:moveTo>
                      <a:pt x="291391" y="169069"/>
                    </a:moveTo>
                    <a:cubicBezTo>
                      <a:pt x="289407" y="163910"/>
                      <a:pt x="294813" y="157673"/>
                      <a:pt x="291391" y="128587"/>
                    </a:cubicBezTo>
                    <a:cubicBezTo>
                      <a:pt x="290918" y="124567"/>
                      <a:pt x="290820" y="120301"/>
                      <a:pt x="289010" y="116681"/>
                    </a:cubicBezTo>
                    <a:cubicBezTo>
                      <a:pt x="287504" y="113669"/>
                      <a:pt x="284247" y="111918"/>
                      <a:pt x="281866" y="109537"/>
                    </a:cubicBezTo>
                    <a:cubicBezTo>
                      <a:pt x="269574" y="72666"/>
                      <a:pt x="283664" y="110755"/>
                      <a:pt x="272341" y="88106"/>
                    </a:cubicBezTo>
                    <a:cubicBezTo>
                      <a:pt x="271219" y="85861"/>
                      <a:pt x="271083" y="83207"/>
                      <a:pt x="269960" y="80962"/>
                    </a:cubicBezTo>
                    <a:cubicBezTo>
                      <a:pt x="268720" y="78482"/>
                      <a:pt x="258975" y="65062"/>
                      <a:pt x="258053" y="64294"/>
                    </a:cubicBezTo>
                    <a:cubicBezTo>
                      <a:pt x="256125" y="62687"/>
                      <a:pt x="253291" y="62706"/>
                      <a:pt x="250910" y="61912"/>
                    </a:cubicBezTo>
                    <a:lnTo>
                      <a:pt x="241385" y="47625"/>
                    </a:lnTo>
                    <a:cubicBezTo>
                      <a:pt x="239797" y="45244"/>
                      <a:pt x="238339" y="42771"/>
                      <a:pt x="236622" y="40481"/>
                    </a:cubicBezTo>
                    <a:cubicBezTo>
                      <a:pt x="234241" y="37306"/>
                      <a:pt x="231754" y="34207"/>
                      <a:pt x="229478" y="30956"/>
                    </a:cubicBezTo>
                    <a:cubicBezTo>
                      <a:pt x="226196" y="26267"/>
                      <a:pt x="225506" y="18058"/>
                      <a:pt x="219953" y="16669"/>
                    </a:cubicBezTo>
                    <a:cubicBezTo>
                      <a:pt x="202391" y="12277"/>
                      <a:pt x="218337" y="16996"/>
                      <a:pt x="200903" y="9525"/>
                    </a:cubicBezTo>
                    <a:cubicBezTo>
                      <a:pt x="187477" y="3771"/>
                      <a:pt x="200339" y="10801"/>
                      <a:pt x="184235" y="4762"/>
                    </a:cubicBezTo>
                    <a:cubicBezTo>
                      <a:pt x="180911" y="3516"/>
                      <a:pt x="177885" y="1587"/>
                      <a:pt x="174710" y="0"/>
                    </a:cubicBezTo>
                    <a:cubicBezTo>
                      <a:pt x="167566" y="794"/>
                      <a:pt x="160394" y="1365"/>
                      <a:pt x="153278" y="2381"/>
                    </a:cubicBezTo>
                    <a:cubicBezTo>
                      <a:pt x="146217" y="3390"/>
                      <a:pt x="138785" y="5409"/>
                      <a:pt x="131847" y="7144"/>
                    </a:cubicBezTo>
                    <a:cubicBezTo>
                      <a:pt x="129466" y="8731"/>
                      <a:pt x="127263" y="10626"/>
                      <a:pt x="124703" y="11906"/>
                    </a:cubicBezTo>
                    <a:cubicBezTo>
                      <a:pt x="122458" y="13028"/>
                      <a:pt x="119754" y="13068"/>
                      <a:pt x="117560" y="14287"/>
                    </a:cubicBezTo>
                    <a:cubicBezTo>
                      <a:pt x="112556" y="17067"/>
                      <a:pt x="103272" y="23812"/>
                      <a:pt x="103272" y="23812"/>
                    </a:cubicBezTo>
                    <a:cubicBezTo>
                      <a:pt x="102478" y="26193"/>
                      <a:pt x="100891" y="28446"/>
                      <a:pt x="100891" y="30956"/>
                    </a:cubicBezTo>
                    <a:cubicBezTo>
                      <a:pt x="100891" y="47826"/>
                      <a:pt x="103333" y="62341"/>
                      <a:pt x="105653" y="78581"/>
                    </a:cubicBezTo>
                    <a:cubicBezTo>
                      <a:pt x="104859" y="111919"/>
                      <a:pt x="104529" y="145271"/>
                      <a:pt x="103272" y="178594"/>
                    </a:cubicBezTo>
                    <a:cubicBezTo>
                      <a:pt x="102941" y="187355"/>
                      <a:pt x="101070" y="196022"/>
                      <a:pt x="100891" y="204787"/>
                    </a:cubicBezTo>
                    <a:cubicBezTo>
                      <a:pt x="96490" y="420437"/>
                      <a:pt x="120427" y="346224"/>
                      <a:pt x="96128" y="419100"/>
                    </a:cubicBezTo>
                    <a:cubicBezTo>
                      <a:pt x="95334" y="448469"/>
                      <a:pt x="95701" y="477892"/>
                      <a:pt x="93747" y="507206"/>
                    </a:cubicBezTo>
                    <a:cubicBezTo>
                      <a:pt x="93312" y="513737"/>
                      <a:pt x="88985" y="526256"/>
                      <a:pt x="88985" y="526256"/>
                    </a:cubicBezTo>
                    <a:cubicBezTo>
                      <a:pt x="88191" y="534194"/>
                      <a:pt x="87816" y="542185"/>
                      <a:pt x="86603" y="550069"/>
                    </a:cubicBezTo>
                    <a:cubicBezTo>
                      <a:pt x="86221" y="552550"/>
                      <a:pt x="84714" y="554751"/>
                      <a:pt x="84222" y="557212"/>
                    </a:cubicBezTo>
                    <a:cubicBezTo>
                      <a:pt x="82328" y="566681"/>
                      <a:pt x="81803" y="576419"/>
                      <a:pt x="79460" y="585787"/>
                    </a:cubicBezTo>
                    <a:cubicBezTo>
                      <a:pt x="78666" y="588962"/>
                      <a:pt x="77616" y="592084"/>
                      <a:pt x="77078" y="595312"/>
                    </a:cubicBezTo>
                    <a:cubicBezTo>
                      <a:pt x="75233" y="606385"/>
                      <a:pt x="75038" y="617760"/>
                      <a:pt x="72316" y="628650"/>
                    </a:cubicBezTo>
                    <a:cubicBezTo>
                      <a:pt x="68717" y="643049"/>
                      <a:pt x="70972" y="635064"/>
                      <a:pt x="65172" y="652462"/>
                    </a:cubicBezTo>
                    <a:cubicBezTo>
                      <a:pt x="64378" y="654843"/>
                      <a:pt x="64183" y="657518"/>
                      <a:pt x="62791" y="659606"/>
                    </a:cubicBezTo>
                    <a:lnTo>
                      <a:pt x="58028" y="666750"/>
                    </a:lnTo>
                    <a:cubicBezTo>
                      <a:pt x="49810" y="691407"/>
                      <a:pt x="56177" y="670457"/>
                      <a:pt x="50885" y="728662"/>
                    </a:cubicBezTo>
                    <a:cubicBezTo>
                      <a:pt x="50163" y="736607"/>
                      <a:pt x="49747" y="744595"/>
                      <a:pt x="48503" y="752475"/>
                    </a:cubicBezTo>
                    <a:cubicBezTo>
                      <a:pt x="46115" y="767601"/>
                      <a:pt x="45054" y="769967"/>
                      <a:pt x="41360" y="781050"/>
                    </a:cubicBezTo>
                    <a:cubicBezTo>
                      <a:pt x="47462" y="842074"/>
                      <a:pt x="39693" y="758897"/>
                      <a:pt x="46122" y="881062"/>
                    </a:cubicBezTo>
                    <a:cubicBezTo>
                      <a:pt x="46376" y="885884"/>
                      <a:pt x="47865" y="890564"/>
                      <a:pt x="48503" y="895350"/>
                    </a:cubicBezTo>
                    <a:cubicBezTo>
                      <a:pt x="49453" y="902475"/>
                      <a:pt x="50091" y="909637"/>
                      <a:pt x="50885" y="916781"/>
                    </a:cubicBezTo>
                    <a:cubicBezTo>
                      <a:pt x="50002" y="940602"/>
                      <a:pt x="49699" y="979844"/>
                      <a:pt x="46122" y="1007269"/>
                    </a:cubicBezTo>
                    <a:cubicBezTo>
                      <a:pt x="36813" y="1078649"/>
                      <a:pt x="45055" y="995216"/>
                      <a:pt x="38978" y="1062037"/>
                    </a:cubicBezTo>
                    <a:cubicBezTo>
                      <a:pt x="39772" y="1123950"/>
                      <a:pt x="39868" y="1185875"/>
                      <a:pt x="41360" y="1247775"/>
                    </a:cubicBezTo>
                    <a:cubicBezTo>
                      <a:pt x="41458" y="1251821"/>
                      <a:pt x="43169" y="1255674"/>
                      <a:pt x="43741" y="1259681"/>
                    </a:cubicBezTo>
                    <a:cubicBezTo>
                      <a:pt x="44757" y="1266796"/>
                      <a:pt x="45328" y="1273968"/>
                      <a:pt x="46122" y="1281112"/>
                    </a:cubicBezTo>
                    <a:cubicBezTo>
                      <a:pt x="45328" y="1320006"/>
                      <a:pt x="45236" y="1358921"/>
                      <a:pt x="43741" y="1397794"/>
                    </a:cubicBezTo>
                    <a:cubicBezTo>
                      <a:pt x="43645" y="1400302"/>
                      <a:pt x="42020" y="1402516"/>
                      <a:pt x="41360" y="1404937"/>
                    </a:cubicBezTo>
                    <a:cubicBezTo>
                      <a:pt x="32395" y="1437806"/>
                      <a:pt x="40955" y="1410914"/>
                      <a:pt x="31835" y="1438275"/>
                    </a:cubicBezTo>
                    <a:lnTo>
                      <a:pt x="27072" y="1452562"/>
                    </a:lnTo>
                    <a:cubicBezTo>
                      <a:pt x="16707" y="1576956"/>
                      <a:pt x="30932" y="1397713"/>
                      <a:pt x="22310" y="1745456"/>
                    </a:cubicBezTo>
                    <a:cubicBezTo>
                      <a:pt x="22109" y="1753548"/>
                      <a:pt x="17547" y="1769269"/>
                      <a:pt x="17547" y="1769269"/>
                    </a:cubicBezTo>
                    <a:cubicBezTo>
                      <a:pt x="16753" y="1778794"/>
                      <a:pt x="15556" y="1788294"/>
                      <a:pt x="15166" y="1797844"/>
                    </a:cubicBezTo>
                    <a:cubicBezTo>
                      <a:pt x="11191" y="1895242"/>
                      <a:pt x="20080" y="1856778"/>
                      <a:pt x="10403" y="1895475"/>
                    </a:cubicBezTo>
                    <a:cubicBezTo>
                      <a:pt x="9609" y="1904206"/>
                      <a:pt x="9463" y="1913021"/>
                      <a:pt x="8022" y="1921669"/>
                    </a:cubicBezTo>
                    <a:cubicBezTo>
                      <a:pt x="7072" y="1927369"/>
                      <a:pt x="3599" y="1932569"/>
                      <a:pt x="3260" y="1938337"/>
                    </a:cubicBezTo>
                    <a:cubicBezTo>
                      <a:pt x="2792" y="1946300"/>
                      <a:pt x="0" y="1956509"/>
                      <a:pt x="5641" y="1962150"/>
                    </a:cubicBezTo>
                    <a:cubicBezTo>
                      <a:pt x="11916" y="1968425"/>
                      <a:pt x="23011" y="1965967"/>
                      <a:pt x="31835" y="1966912"/>
                    </a:cubicBezTo>
                    <a:cubicBezTo>
                      <a:pt x="45275" y="1968352"/>
                      <a:pt x="58822" y="1968500"/>
                      <a:pt x="72316" y="1969294"/>
                    </a:cubicBezTo>
                    <a:cubicBezTo>
                      <a:pt x="131249" y="1981080"/>
                      <a:pt x="105310" y="1976830"/>
                      <a:pt x="234241" y="1966912"/>
                    </a:cubicBezTo>
                    <a:cubicBezTo>
                      <a:pt x="237094" y="1966693"/>
                      <a:pt x="237416" y="1962150"/>
                      <a:pt x="239003" y="1959769"/>
                    </a:cubicBezTo>
                    <a:cubicBezTo>
                      <a:pt x="239797" y="1955006"/>
                      <a:pt x="240214" y="1950165"/>
                      <a:pt x="241385" y="1945481"/>
                    </a:cubicBezTo>
                    <a:cubicBezTo>
                      <a:pt x="249384" y="1913488"/>
                      <a:pt x="243585" y="1947297"/>
                      <a:pt x="248528" y="1919287"/>
                    </a:cubicBezTo>
                    <a:cubicBezTo>
                      <a:pt x="250206" y="1909778"/>
                      <a:pt x="251397" y="1900181"/>
                      <a:pt x="253291" y="1890712"/>
                    </a:cubicBezTo>
                    <a:cubicBezTo>
                      <a:pt x="254085" y="1886743"/>
                      <a:pt x="255100" y="1882813"/>
                      <a:pt x="255672" y="1878806"/>
                    </a:cubicBezTo>
                    <a:cubicBezTo>
                      <a:pt x="261325" y="1839232"/>
                      <a:pt x="255052" y="1872374"/>
                      <a:pt x="260435" y="1845469"/>
                    </a:cubicBezTo>
                    <a:cubicBezTo>
                      <a:pt x="261229" y="1835944"/>
                      <a:pt x="261699" y="1826387"/>
                      <a:pt x="262816" y="1816894"/>
                    </a:cubicBezTo>
                    <a:cubicBezTo>
                      <a:pt x="263488" y="1811182"/>
                      <a:pt x="266116" y="1801310"/>
                      <a:pt x="267578" y="1795462"/>
                    </a:cubicBezTo>
                    <a:cubicBezTo>
                      <a:pt x="268372" y="1782762"/>
                      <a:pt x="268858" y="1770039"/>
                      <a:pt x="269960" y="1757362"/>
                    </a:cubicBezTo>
                    <a:cubicBezTo>
                      <a:pt x="270446" y="1751771"/>
                      <a:pt x="271833" y="1746283"/>
                      <a:pt x="272341" y="1740694"/>
                    </a:cubicBezTo>
                    <a:cubicBezTo>
                      <a:pt x="280422" y="1651789"/>
                      <a:pt x="270584" y="1736317"/>
                      <a:pt x="277103" y="1690687"/>
                    </a:cubicBezTo>
                    <a:cubicBezTo>
                      <a:pt x="278008" y="1684352"/>
                      <a:pt x="278046" y="1677873"/>
                      <a:pt x="279485" y="1671637"/>
                    </a:cubicBezTo>
                    <a:cubicBezTo>
                      <a:pt x="280446" y="1667472"/>
                      <a:pt x="282660" y="1663700"/>
                      <a:pt x="284247" y="1659731"/>
                    </a:cubicBezTo>
                    <a:cubicBezTo>
                      <a:pt x="285041" y="1653381"/>
                      <a:pt x="285880" y="1647037"/>
                      <a:pt x="286628" y="1640681"/>
                    </a:cubicBezTo>
                    <a:cubicBezTo>
                      <a:pt x="287468" y="1633543"/>
                      <a:pt x="287994" y="1626365"/>
                      <a:pt x="289010" y="1619250"/>
                    </a:cubicBezTo>
                    <a:cubicBezTo>
                      <a:pt x="294198" y="1582936"/>
                      <a:pt x="293843" y="1585550"/>
                      <a:pt x="298535" y="1562100"/>
                    </a:cubicBezTo>
                    <a:cubicBezTo>
                      <a:pt x="319910" y="1262808"/>
                      <a:pt x="304834" y="962024"/>
                      <a:pt x="308060" y="661987"/>
                    </a:cubicBezTo>
                    <a:cubicBezTo>
                      <a:pt x="308129" y="655588"/>
                      <a:pt x="309595" y="649280"/>
                      <a:pt x="310441" y="642937"/>
                    </a:cubicBezTo>
                    <a:cubicBezTo>
                      <a:pt x="314971" y="608959"/>
                      <a:pt x="310752" y="644903"/>
                      <a:pt x="315203" y="604837"/>
                    </a:cubicBezTo>
                    <a:cubicBezTo>
                      <a:pt x="314409" y="455612"/>
                      <a:pt x="316811" y="306336"/>
                      <a:pt x="312822" y="157162"/>
                    </a:cubicBezTo>
                    <a:cubicBezTo>
                      <a:pt x="312735" y="153890"/>
                      <a:pt x="306444" y="158645"/>
                      <a:pt x="303297" y="159544"/>
                    </a:cubicBezTo>
                    <a:cubicBezTo>
                      <a:pt x="296428" y="161507"/>
                      <a:pt x="293375" y="174229"/>
                      <a:pt x="291391" y="169069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49" name="Forme libre 48"/>
              <p:cNvSpPr/>
              <p:nvPr/>
            </p:nvSpPr>
            <p:spPr>
              <a:xfrm>
                <a:off x="2586038" y="4344455"/>
                <a:ext cx="3300427" cy="1608670"/>
              </a:xfrm>
              <a:custGeom>
                <a:avLst/>
                <a:gdLst>
                  <a:gd name="connsiteX0" fmla="*/ 3250406 w 3300427"/>
                  <a:gd name="connsiteY0" fmla="*/ 132295 h 1608670"/>
                  <a:gd name="connsiteX1" fmla="*/ 3259931 w 3300427"/>
                  <a:gd name="connsiteY1" fmla="*/ 113245 h 1608670"/>
                  <a:gd name="connsiteX2" fmla="*/ 3257550 w 3300427"/>
                  <a:gd name="connsiteY2" fmla="*/ 56095 h 1608670"/>
                  <a:gd name="connsiteX3" fmla="*/ 3243262 w 3300427"/>
                  <a:gd name="connsiteY3" fmla="*/ 44189 h 1608670"/>
                  <a:gd name="connsiteX4" fmla="*/ 3228975 w 3300427"/>
                  <a:gd name="connsiteY4" fmla="*/ 32283 h 1608670"/>
                  <a:gd name="connsiteX5" fmla="*/ 3205162 w 3300427"/>
                  <a:gd name="connsiteY5" fmla="*/ 27520 h 1608670"/>
                  <a:gd name="connsiteX6" fmla="*/ 3188493 w 3300427"/>
                  <a:gd name="connsiteY6" fmla="*/ 17995 h 1608670"/>
                  <a:gd name="connsiteX7" fmla="*/ 3167062 w 3300427"/>
                  <a:gd name="connsiteY7" fmla="*/ 13233 h 1608670"/>
                  <a:gd name="connsiteX8" fmla="*/ 3138487 w 3300427"/>
                  <a:gd name="connsiteY8" fmla="*/ 6089 h 1608670"/>
                  <a:gd name="connsiteX9" fmla="*/ 3109912 w 3300427"/>
                  <a:gd name="connsiteY9" fmla="*/ 1326 h 1608670"/>
                  <a:gd name="connsiteX10" fmla="*/ 3076575 w 3300427"/>
                  <a:gd name="connsiteY10" fmla="*/ 3708 h 1608670"/>
                  <a:gd name="connsiteX11" fmla="*/ 3069431 w 3300427"/>
                  <a:gd name="connsiteY11" fmla="*/ 15614 h 1608670"/>
                  <a:gd name="connsiteX12" fmla="*/ 3062287 w 3300427"/>
                  <a:gd name="connsiteY12" fmla="*/ 22758 h 1608670"/>
                  <a:gd name="connsiteX13" fmla="*/ 3057525 w 3300427"/>
                  <a:gd name="connsiteY13" fmla="*/ 29901 h 1608670"/>
                  <a:gd name="connsiteX14" fmla="*/ 3050381 w 3300427"/>
                  <a:gd name="connsiteY14" fmla="*/ 37045 h 1608670"/>
                  <a:gd name="connsiteX15" fmla="*/ 3045618 w 3300427"/>
                  <a:gd name="connsiteY15" fmla="*/ 44189 h 1608670"/>
                  <a:gd name="connsiteX16" fmla="*/ 3031331 w 3300427"/>
                  <a:gd name="connsiteY16" fmla="*/ 53714 h 1608670"/>
                  <a:gd name="connsiteX17" fmla="*/ 3024187 w 3300427"/>
                  <a:gd name="connsiteY17" fmla="*/ 60858 h 1608670"/>
                  <a:gd name="connsiteX18" fmla="*/ 3019425 w 3300427"/>
                  <a:gd name="connsiteY18" fmla="*/ 101339 h 1608670"/>
                  <a:gd name="connsiteX19" fmla="*/ 3012281 w 3300427"/>
                  <a:gd name="connsiteY19" fmla="*/ 125151 h 1608670"/>
                  <a:gd name="connsiteX20" fmla="*/ 3005137 w 3300427"/>
                  <a:gd name="connsiteY20" fmla="*/ 151345 h 1608670"/>
                  <a:gd name="connsiteX21" fmla="*/ 3002756 w 3300427"/>
                  <a:gd name="connsiteY21" fmla="*/ 158489 h 1608670"/>
                  <a:gd name="connsiteX22" fmla="*/ 3000375 w 3300427"/>
                  <a:gd name="connsiteY22" fmla="*/ 165633 h 1608670"/>
                  <a:gd name="connsiteX23" fmla="*/ 2997993 w 3300427"/>
                  <a:gd name="connsiteY23" fmla="*/ 210876 h 1608670"/>
                  <a:gd name="connsiteX24" fmla="*/ 2995612 w 3300427"/>
                  <a:gd name="connsiteY24" fmla="*/ 218020 h 1608670"/>
                  <a:gd name="connsiteX25" fmla="*/ 2993231 w 3300427"/>
                  <a:gd name="connsiteY25" fmla="*/ 241833 h 1608670"/>
                  <a:gd name="connsiteX26" fmla="*/ 3000375 w 3300427"/>
                  <a:gd name="connsiteY26" fmla="*/ 370420 h 1608670"/>
                  <a:gd name="connsiteX27" fmla="*/ 3002756 w 3300427"/>
                  <a:gd name="connsiteY27" fmla="*/ 439476 h 1608670"/>
                  <a:gd name="connsiteX28" fmla="*/ 3005137 w 3300427"/>
                  <a:gd name="connsiteY28" fmla="*/ 449001 h 1608670"/>
                  <a:gd name="connsiteX29" fmla="*/ 3007518 w 3300427"/>
                  <a:gd name="connsiteY29" fmla="*/ 460908 h 1608670"/>
                  <a:gd name="connsiteX30" fmla="*/ 3014662 w 3300427"/>
                  <a:gd name="connsiteY30" fmla="*/ 513295 h 1608670"/>
                  <a:gd name="connsiteX31" fmla="*/ 3017043 w 3300427"/>
                  <a:gd name="connsiteY31" fmla="*/ 539489 h 1608670"/>
                  <a:gd name="connsiteX32" fmla="*/ 3019425 w 3300427"/>
                  <a:gd name="connsiteY32" fmla="*/ 553776 h 1608670"/>
                  <a:gd name="connsiteX33" fmla="*/ 3017043 w 3300427"/>
                  <a:gd name="connsiteY33" fmla="*/ 632358 h 1608670"/>
                  <a:gd name="connsiteX34" fmla="*/ 3014662 w 3300427"/>
                  <a:gd name="connsiteY34" fmla="*/ 644264 h 1608670"/>
                  <a:gd name="connsiteX35" fmla="*/ 3009900 w 3300427"/>
                  <a:gd name="connsiteY35" fmla="*/ 660933 h 1608670"/>
                  <a:gd name="connsiteX36" fmla="*/ 3005137 w 3300427"/>
                  <a:gd name="connsiteY36" fmla="*/ 668076 h 1608670"/>
                  <a:gd name="connsiteX37" fmla="*/ 2995612 w 3300427"/>
                  <a:gd name="connsiteY37" fmla="*/ 689508 h 1608670"/>
                  <a:gd name="connsiteX38" fmla="*/ 2990850 w 3300427"/>
                  <a:gd name="connsiteY38" fmla="*/ 703795 h 1608670"/>
                  <a:gd name="connsiteX39" fmla="*/ 2988468 w 3300427"/>
                  <a:gd name="connsiteY39" fmla="*/ 718083 h 1608670"/>
                  <a:gd name="connsiteX40" fmla="*/ 2978943 w 3300427"/>
                  <a:gd name="connsiteY40" fmla="*/ 739514 h 1608670"/>
                  <a:gd name="connsiteX41" fmla="*/ 2976562 w 3300427"/>
                  <a:gd name="connsiteY41" fmla="*/ 746658 h 1608670"/>
                  <a:gd name="connsiteX42" fmla="*/ 2971800 w 3300427"/>
                  <a:gd name="connsiteY42" fmla="*/ 765708 h 1608670"/>
                  <a:gd name="connsiteX43" fmla="*/ 2967037 w 3300427"/>
                  <a:gd name="connsiteY43" fmla="*/ 772851 h 1608670"/>
                  <a:gd name="connsiteX44" fmla="*/ 2964656 w 3300427"/>
                  <a:gd name="connsiteY44" fmla="*/ 782376 h 1608670"/>
                  <a:gd name="connsiteX45" fmla="*/ 2955131 w 3300427"/>
                  <a:gd name="connsiteY45" fmla="*/ 799045 h 1608670"/>
                  <a:gd name="connsiteX46" fmla="*/ 2947987 w 3300427"/>
                  <a:gd name="connsiteY46" fmla="*/ 813333 h 1608670"/>
                  <a:gd name="connsiteX47" fmla="*/ 2940843 w 3300427"/>
                  <a:gd name="connsiteY47" fmla="*/ 837145 h 1608670"/>
                  <a:gd name="connsiteX48" fmla="*/ 2938462 w 3300427"/>
                  <a:gd name="connsiteY48" fmla="*/ 844289 h 1608670"/>
                  <a:gd name="connsiteX49" fmla="*/ 2936081 w 3300427"/>
                  <a:gd name="connsiteY49" fmla="*/ 853814 h 1608670"/>
                  <a:gd name="connsiteX50" fmla="*/ 2928937 w 3300427"/>
                  <a:gd name="connsiteY50" fmla="*/ 880008 h 1608670"/>
                  <a:gd name="connsiteX51" fmla="*/ 2924175 w 3300427"/>
                  <a:gd name="connsiteY51" fmla="*/ 913345 h 1608670"/>
                  <a:gd name="connsiteX52" fmla="*/ 2926556 w 3300427"/>
                  <a:gd name="connsiteY52" fmla="*/ 996689 h 1608670"/>
                  <a:gd name="connsiteX53" fmla="*/ 2928937 w 3300427"/>
                  <a:gd name="connsiteY53" fmla="*/ 1008595 h 1608670"/>
                  <a:gd name="connsiteX54" fmla="*/ 2921793 w 3300427"/>
                  <a:gd name="connsiteY54" fmla="*/ 1080033 h 1608670"/>
                  <a:gd name="connsiteX55" fmla="*/ 2914650 w 3300427"/>
                  <a:gd name="connsiteY55" fmla="*/ 1101464 h 1608670"/>
                  <a:gd name="connsiteX56" fmla="*/ 2912268 w 3300427"/>
                  <a:gd name="connsiteY56" fmla="*/ 1108608 h 1608670"/>
                  <a:gd name="connsiteX57" fmla="*/ 2907506 w 3300427"/>
                  <a:gd name="connsiteY57" fmla="*/ 1118133 h 1608670"/>
                  <a:gd name="connsiteX58" fmla="*/ 2893218 w 3300427"/>
                  <a:gd name="connsiteY58" fmla="*/ 1120514 h 1608670"/>
                  <a:gd name="connsiteX59" fmla="*/ 2876550 w 3300427"/>
                  <a:gd name="connsiteY59" fmla="*/ 1127658 h 1608670"/>
                  <a:gd name="connsiteX60" fmla="*/ 2869406 w 3300427"/>
                  <a:gd name="connsiteY60" fmla="*/ 1130039 h 1608670"/>
                  <a:gd name="connsiteX61" fmla="*/ 2862262 w 3300427"/>
                  <a:gd name="connsiteY61" fmla="*/ 1137183 h 1608670"/>
                  <a:gd name="connsiteX62" fmla="*/ 2850356 w 3300427"/>
                  <a:gd name="connsiteY62" fmla="*/ 1151470 h 1608670"/>
                  <a:gd name="connsiteX63" fmla="*/ 2840831 w 3300427"/>
                  <a:gd name="connsiteY63" fmla="*/ 1172901 h 1608670"/>
                  <a:gd name="connsiteX64" fmla="*/ 2838450 w 3300427"/>
                  <a:gd name="connsiteY64" fmla="*/ 1180045 h 1608670"/>
                  <a:gd name="connsiteX65" fmla="*/ 2833687 w 3300427"/>
                  <a:gd name="connsiteY65" fmla="*/ 1211001 h 1608670"/>
                  <a:gd name="connsiteX66" fmla="*/ 2824162 w 3300427"/>
                  <a:gd name="connsiteY66" fmla="*/ 1244339 h 1608670"/>
                  <a:gd name="connsiteX67" fmla="*/ 2819400 w 3300427"/>
                  <a:gd name="connsiteY67" fmla="*/ 1251483 h 1608670"/>
                  <a:gd name="connsiteX68" fmla="*/ 2809875 w 3300427"/>
                  <a:gd name="connsiteY68" fmla="*/ 1272914 h 1608670"/>
                  <a:gd name="connsiteX69" fmla="*/ 2807493 w 3300427"/>
                  <a:gd name="connsiteY69" fmla="*/ 1282439 h 1608670"/>
                  <a:gd name="connsiteX70" fmla="*/ 2790825 w 3300427"/>
                  <a:gd name="connsiteY70" fmla="*/ 1303870 h 1608670"/>
                  <a:gd name="connsiteX71" fmla="*/ 2767012 w 3300427"/>
                  <a:gd name="connsiteY71" fmla="*/ 1311014 h 1608670"/>
                  <a:gd name="connsiteX72" fmla="*/ 2757487 w 3300427"/>
                  <a:gd name="connsiteY72" fmla="*/ 1315776 h 1608670"/>
                  <a:gd name="connsiteX73" fmla="*/ 2745581 w 3300427"/>
                  <a:gd name="connsiteY73" fmla="*/ 1318158 h 1608670"/>
                  <a:gd name="connsiteX74" fmla="*/ 2731293 w 3300427"/>
                  <a:gd name="connsiteY74" fmla="*/ 1322920 h 1608670"/>
                  <a:gd name="connsiteX75" fmla="*/ 2724150 w 3300427"/>
                  <a:gd name="connsiteY75" fmla="*/ 1325301 h 1608670"/>
                  <a:gd name="connsiteX76" fmla="*/ 2717006 w 3300427"/>
                  <a:gd name="connsiteY76" fmla="*/ 1327683 h 1608670"/>
                  <a:gd name="connsiteX77" fmla="*/ 2664618 w 3300427"/>
                  <a:gd name="connsiteY77" fmla="*/ 1325301 h 1608670"/>
                  <a:gd name="connsiteX78" fmla="*/ 2657475 w 3300427"/>
                  <a:gd name="connsiteY78" fmla="*/ 1322920 h 1608670"/>
                  <a:gd name="connsiteX79" fmla="*/ 2628900 w 3300427"/>
                  <a:gd name="connsiteY79" fmla="*/ 1320539 h 1608670"/>
                  <a:gd name="connsiteX80" fmla="*/ 2600325 w 3300427"/>
                  <a:gd name="connsiteY80" fmla="*/ 1322920 h 1608670"/>
                  <a:gd name="connsiteX81" fmla="*/ 2576512 w 3300427"/>
                  <a:gd name="connsiteY81" fmla="*/ 1330064 h 1608670"/>
                  <a:gd name="connsiteX82" fmla="*/ 2564606 w 3300427"/>
                  <a:gd name="connsiteY82" fmla="*/ 1332445 h 1608670"/>
                  <a:gd name="connsiteX83" fmla="*/ 2543175 w 3300427"/>
                  <a:gd name="connsiteY83" fmla="*/ 1337208 h 1608670"/>
                  <a:gd name="connsiteX84" fmla="*/ 2393156 w 3300427"/>
                  <a:gd name="connsiteY84" fmla="*/ 1334826 h 1608670"/>
                  <a:gd name="connsiteX85" fmla="*/ 2357437 w 3300427"/>
                  <a:gd name="connsiteY85" fmla="*/ 1330064 h 1608670"/>
                  <a:gd name="connsiteX86" fmla="*/ 2336006 w 3300427"/>
                  <a:gd name="connsiteY86" fmla="*/ 1327683 h 1608670"/>
                  <a:gd name="connsiteX87" fmla="*/ 2321718 w 3300427"/>
                  <a:gd name="connsiteY87" fmla="*/ 1322920 h 1608670"/>
                  <a:gd name="connsiteX88" fmla="*/ 2255043 w 3300427"/>
                  <a:gd name="connsiteY88" fmla="*/ 1318158 h 1608670"/>
                  <a:gd name="connsiteX89" fmla="*/ 2231231 w 3300427"/>
                  <a:gd name="connsiteY89" fmla="*/ 1315776 h 1608670"/>
                  <a:gd name="connsiteX90" fmla="*/ 2221706 w 3300427"/>
                  <a:gd name="connsiteY90" fmla="*/ 1313395 h 1608670"/>
                  <a:gd name="connsiteX91" fmla="*/ 2195512 w 3300427"/>
                  <a:gd name="connsiteY91" fmla="*/ 1308633 h 1608670"/>
                  <a:gd name="connsiteX92" fmla="*/ 2155031 w 3300427"/>
                  <a:gd name="connsiteY92" fmla="*/ 1311014 h 1608670"/>
                  <a:gd name="connsiteX93" fmla="*/ 2138362 w 3300427"/>
                  <a:gd name="connsiteY93" fmla="*/ 1315776 h 1608670"/>
                  <a:gd name="connsiteX94" fmla="*/ 2119312 w 3300427"/>
                  <a:gd name="connsiteY94" fmla="*/ 1318158 h 1608670"/>
                  <a:gd name="connsiteX95" fmla="*/ 2105025 w 3300427"/>
                  <a:gd name="connsiteY95" fmla="*/ 1320539 h 1608670"/>
                  <a:gd name="connsiteX96" fmla="*/ 2031206 w 3300427"/>
                  <a:gd name="connsiteY96" fmla="*/ 1318158 h 1608670"/>
                  <a:gd name="connsiteX97" fmla="*/ 2024062 w 3300427"/>
                  <a:gd name="connsiteY97" fmla="*/ 1313395 h 1608670"/>
                  <a:gd name="connsiteX98" fmla="*/ 2012156 w 3300427"/>
                  <a:gd name="connsiteY98" fmla="*/ 1311014 h 1608670"/>
                  <a:gd name="connsiteX99" fmla="*/ 2005012 w 3300427"/>
                  <a:gd name="connsiteY99" fmla="*/ 1308633 h 1608670"/>
                  <a:gd name="connsiteX100" fmla="*/ 1971675 w 3300427"/>
                  <a:gd name="connsiteY100" fmla="*/ 1303870 h 1608670"/>
                  <a:gd name="connsiteX101" fmla="*/ 1940718 w 3300427"/>
                  <a:gd name="connsiteY101" fmla="*/ 1299108 h 1608670"/>
                  <a:gd name="connsiteX102" fmla="*/ 1914525 w 3300427"/>
                  <a:gd name="connsiteY102" fmla="*/ 1294345 h 1608670"/>
                  <a:gd name="connsiteX103" fmla="*/ 1902618 w 3300427"/>
                  <a:gd name="connsiteY103" fmla="*/ 1291964 h 1608670"/>
                  <a:gd name="connsiteX104" fmla="*/ 1876425 w 3300427"/>
                  <a:gd name="connsiteY104" fmla="*/ 1289583 h 1608670"/>
                  <a:gd name="connsiteX105" fmla="*/ 1862137 w 3300427"/>
                  <a:gd name="connsiteY105" fmla="*/ 1287201 h 1608670"/>
                  <a:gd name="connsiteX106" fmla="*/ 1778793 w 3300427"/>
                  <a:gd name="connsiteY106" fmla="*/ 1284820 h 1608670"/>
                  <a:gd name="connsiteX107" fmla="*/ 1745456 w 3300427"/>
                  <a:gd name="connsiteY107" fmla="*/ 1277676 h 1608670"/>
                  <a:gd name="connsiteX108" fmla="*/ 1721643 w 3300427"/>
                  <a:gd name="connsiteY108" fmla="*/ 1275295 h 1608670"/>
                  <a:gd name="connsiteX109" fmla="*/ 1704975 w 3300427"/>
                  <a:gd name="connsiteY109" fmla="*/ 1270533 h 1608670"/>
                  <a:gd name="connsiteX110" fmla="*/ 1676400 w 3300427"/>
                  <a:gd name="connsiteY110" fmla="*/ 1268151 h 1608670"/>
                  <a:gd name="connsiteX111" fmla="*/ 1635918 w 3300427"/>
                  <a:gd name="connsiteY111" fmla="*/ 1263389 h 1608670"/>
                  <a:gd name="connsiteX112" fmla="*/ 1628775 w 3300427"/>
                  <a:gd name="connsiteY112" fmla="*/ 1261008 h 1608670"/>
                  <a:gd name="connsiteX113" fmla="*/ 1604962 w 3300427"/>
                  <a:gd name="connsiteY113" fmla="*/ 1258626 h 1608670"/>
                  <a:gd name="connsiteX114" fmla="*/ 1581150 w 3300427"/>
                  <a:gd name="connsiteY114" fmla="*/ 1253864 h 1608670"/>
                  <a:gd name="connsiteX115" fmla="*/ 1554956 w 3300427"/>
                  <a:gd name="connsiteY115" fmla="*/ 1251483 h 1608670"/>
                  <a:gd name="connsiteX116" fmla="*/ 1538287 w 3300427"/>
                  <a:gd name="connsiteY116" fmla="*/ 1249101 h 1608670"/>
                  <a:gd name="connsiteX117" fmla="*/ 1466850 w 3300427"/>
                  <a:gd name="connsiteY117" fmla="*/ 1246720 h 1608670"/>
                  <a:gd name="connsiteX118" fmla="*/ 1431131 w 3300427"/>
                  <a:gd name="connsiteY118" fmla="*/ 1241958 h 1608670"/>
                  <a:gd name="connsiteX119" fmla="*/ 1404937 w 3300427"/>
                  <a:gd name="connsiteY119" fmla="*/ 1237195 h 1608670"/>
                  <a:gd name="connsiteX120" fmla="*/ 1285875 w 3300427"/>
                  <a:gd name="connsiteY120" fmla="*/ 1239576 h 1608670"/>
                  <a:gd name="connsiteX121" fmla="*/ 1269206 w 3300427"/>
                  <a:gd name="connsiteY121" fmla="*/ 1246720 h 1608670"/>
                  <a:gd name="connsiteX122" fmla="*/ 1250156 w 3300427"/>
                  <a:gd name="connsiteY122" fmla="*/ 1251483 h 1608670"/>
                  <a:gd name="connsiteX123" fmla="*/ 1212056 w 3300427"/>
                  <a:gd name="connsiteY123" fmla="*/ 1258626 h 1608670"/>
                  <a:gd name="connsiteX124" fmla="*/ 1204912 w 3300427"/>
                  <a:gd name="connsiteY124" fmla="*/ 1261008 h 1608670"/>
                  <a:gd name="connsiteX125" fmla="*/ 1185862 w 3300427"/>
                  <a:gd name="connsiteY125" fmla="*/ 1265770 h 1608670"/>
                  <a:gd name="connsiteX126" fmla="*/ 1162050 w 3300427"/>
                  <a:gd name="connsiteY126" fmla="*/ 1272914 h 1608670"/>
                  <a:gd name="connsiteX127" fmla="*/ 1147762 w 3300427"/>
                  <a:gd name="connsiteY127" fmla="*/ 1277676 h 1608670"/>
                  <a:gd name="connsiteX128" fmla="*/ 1140618 w 3300427"/>
                  <a:gd name="connsiteY128" fmla="*/ 1280058 h 1608670"/>
                  <a:gd name="connsiteX129" fmla="*/ 1126331 w 3300427"/>
                  <a:gd name="connsiteY129" fmla="*/ 1287201 h 1608670"/>
                  <a:gd name="connsiteX130" fmla="*/ 1116806 w 3300427"/>
                  <a:gd name="connsiteY130" fmla="*/ 1289583 h 1608670"/>
                  <a:gd name="connsiteX131" fmla="*/ 1097756 w 3300427"/>
                  <a:gd name="connsiteY131" fmla="*/ 1294345 h 1608670"/>
                  <a:gd name="connsiteX132" fmla="*/ 1069181 w 3300427"/>
                  <a:gd name="connsiteY132" fmla="*/ 1296726 h 1608670"/>
                  <a:gd name="connsiteX133" fmla="*/ 1042987 w 3300427"/>
                  <a:gd name="connsiteY133" fmla="*/ 1306251 h 1608670"/>
                  <a:gd name="connsiteX134" fmla="*/ 1028700 w 3300427"/>
                  <a:gd name="connsiteY134" fmla="*/ 1311014 h 1608670"/>
                  <a:gd name="connsiteX135" fmla="*/ 1021556 w 3300427"/>
                  <a:gd name="connsiteY135" fmla="*/ 1315776 h 1608670"/>
                  <a:gd name="connsiteX136" fmla="*/ 1009650 w 3300427"/>
                  <a:gd name="connsiteY136" fmla="*/ 1318158 h 1608670"/>
                  <a:gd name="connsiteX137" fmla="*/ 1000125 w 3300427"/>
                  <a:gd name="connsiteY137" fmla="*/ 1320539 h 1608670"/>
                  <a:gd name="connsiteX138" fmla="*/ 992981 w 3300427"/>
                  <a:gd name="connsiteY138" fmla="*/ 1322920 h 1608670"/>
                  <a:gd name="connsiteX139" fmla="*/ 964406 w 3300427"/>
                  <a:gd name="connsiteY139" fmla="*/ 1325301 h 1608670"/>
                  <a:gd name="connsiteX140" fmla="*/ 950118 w 3300427"/>
                  <a:gd name="connsiteY140" fmla="*/ 1327683 h 1608670"/>
                  <a:gd name="connsiteX141" fmla="*/ 926306 w 3300427"/>
                  <a:gd name="connsiteY141" fmla="*/ 1332445 h 1608670"/>
                  <a:gd name="connsiteX142" fmla="*/ 792956 w 3300427"/>
                  <a:gd name="connsiteY142" fmla="*/ 1337208 h 1608670"/>
                  <a:gd name="connsiteX143" fmla="*/ 757237 w 3300427"/>
                  <a:gd name="connsiteY143" fmla="*/ 1339589 h 1608670"/>
                  <a:gd name="connsiteX144" fmla="*/ 714375 w 3300427"/>
                  <a:gd name="connsiteY144" fmla="*/ 1346733 h 1608670"/>
                  <a:gd name="connsiteX145" fmla="*/ 566737 w 3300427"/>
                  <a:gd name="connsiteY145" fmla="*/ 1344351 h 1608670"/>
                  <a:gd name="connsiteX146" fmla="*/ 559593 w 3300427"/>
                  <a:gd name="connsiteY146" fmla="*/ 1341970 h 1608670"/>
                  <a:gd name="connsiteX147" fmla="*/ 550068 w 3300427"/>
                  <a:gd name="connsiteY147" fmla="*/ 1339589 h 1608670"/>
                  <a:gd name="connsiteX148" fmla="*/ 540543 w 3300427"/>
                  <a:gd name="connsiteY148" fmla="*/ 1334826 h 1608670"/>
                  <a:gd name="connsiteX149" fmla="*/ 521493 w 3300427"/>
                  <a:gd name="connsiteY149" fmla="*/ 1327683 h 1608670"/>
                  <a:gd name="connsiteX150" fmla="*/ 511968 w 3300427"/>
                  <a:gd name="connsiteY150" fmla="*/ 1325301 h 1608670"/>
                  <a:gd name="connsiteX151" fmla="*/ 497681 w 3300427"/>
                  <a:gd name="connsiteY151" fmla="*/ 1320539 h 1608670"/>
                  <a:gd name="connsiteX152" fmla="*/ 376237 w 3300427"/>
                  <a:gd name="connsiteY152" fmla="*/ 1325301 h 1608670"/>
                  <a:gd name="connsiteX153" fmla="*/ 369093 w 3300427"/>
                  <a:gd name="connsiteY153" fmla="*/ 1327683 h 1608670"/>
                  <a:gd name="connsiteX154" fmla="*/ 338137 w 3300427"/>
                  <a:gd name="connsiteY154" fmla="*/ 1332445 h 1608670"/>
                  <a:gd name="connsiteX155" fmla="*/ 319087 w 3300427"/>
                  <a:gd name="connsiteY155" fmla="*/ 1337208 h 1608670"/>
                  <a:gd name="connsiteX156" fmla="*/ 290512 w 3300427"/>
                  <a:gd name="connsiteY156" fmla="*/ 1344351 h 1608670"/>
                  <a:gd name="connsiteX157" fmla="*/ 264318 w 3300427"/>
                  <a:gd name="connsiteY157" fmla="*/ 1349114 h 1608670"/>
                  <a:gd name="connsiteX158" fmla="*/ 252412 w 3300427"/>
                  <a:gd name="connsiteY158" fmla="*/ 1351495 h 1608670"/>
                  <a:gd name="connsiteX159" fmla="*/ 228600 w 3300427"/>
                  <a:gd name="connsiteY159" fmla="*/ 1353876 h 1608670"/>
                  <a:gd name="connsiteX160" fmla="*/ 209550 w 3300427"/>
                  <a:gd name="connsiteY160" fmla="*/ 1356258 h 1608670"/>
                  <a:gd name="connsiteX161" fmla="*/ 4762 w 3300427"/>
                  <a:gd name="connsiteY161" fmla="*/ 1358639 h 1608670"/>
                  <a:gd name="connsiteX162" fmla="*/ 0 w 3300427"/>
                  <a:gd name="connsiteY162" fmla="*/ 1375308 h 1608670"/>
                  <a:gd name="connsiteX163" fmla="*/ 2381 w 3300427"/>
                  <a:gd name="connsiteY163" fmla="*/ 1453889 h 1608670"/>
                  <a:gd name="connsiteX164" fmla="*/ 7143 w 3300427"/>
                  <a:gd name="connsiteY164" fmla="*/ 1468176 h 1608670"/>
                  <a:gd name="connsiteX165" fmla="*/ 9525 w 3300427"/>
                  <a:gd name="connsiteY165" fmla="*/ 1477701 h 1608670"/>
                  <a:gd name="connsiteX166" fmla="*/ 16668 w 3300427"/>
                  <a:gd name="connsiteY166" fmla="*/ 1501514 h 1608670"/>
                  <a:gd name="connsiteX167" fmla="*/ 23812 w 3300427"/>
                  <a:gd name="connsiteY167" fmla="*/ 1503895 h 1608670"/>
                  <a:gd name="connsiteX168" fmla="*/ 42862 w 3300427"/>
                  <a:gd name="connsiteY168" fmla="*/ 1513420 h 1608670"/>
                  <a:gd name="connsiteX169" fmla="*/ 50006 w 3300427"/>
                  <a:gd name="connsiteY169" fmla="*/ 1518183 h 1608670"/>
                  <a:gd name="connsiteX170" fmla="*/ 78581 w 3300427"/>
                  <a:gd name="connsiteY170" fmla="*/ 1522945 h 1608670"/>
                  <a:gd name="connsiteX171" fmla="*/ 95250 w 3300427"/>
                  <a:gd name="connsiteY171" fmla="*/ 1527708 h 1608670"/>
                  <a:gd name="connsiteX172" fmla="*/ 121443 w 3300427"/>
                  <a:gd name="connsiteY172" fmla="*/ 1530089 h 1608670"/>
                  <a:gd name="connsiteX173" fmla="*/ 195262 w 3300427"/>
                  <a:gd name="connsiteY173" fmla="*/ 1532470 h 1608670"/>
                  <a:gd name="connsiteX174" fmla="*/ 240506 w 3300427"/>
                  <a:gd name="connsiteY174" fmla="*/ 1539614 h 1608670"/>
                  <a:gd name="connsiteX175" fmla="*/ 278606 w 3300427"/>
                  <a:gd name="connsiteY175" fmla="*/ 1541995 h 1608670"/>
                  <a:gd name="connsiteX176" fmla="*/ 295275 w 3300427"/>
                  <a:gd name="connsiteY176" fmla="*/ 1546758 h 1608670"/>
                  <a:gd name="connsiteX177" fmla="*/ 309562 w 3300427"/>
                  <a:gd name="connsiteY177" fmla="*/ 1549139 h 1608670"/>
                  <a:gd name="connsiteX178" fmla="*/ 326231 w 3300427"/>
                  <a:gd name="connsiteY178" fmla="*/ 1551520 h 1608670"/>
                  <a:gd name="connsiteX179" fmla="*/ 347662 w 3300427"/>
                  <a:gd name="connsiteY179" fmla="*/ 1553901 h 1608670"/>
                  <a:gd name="connsiteX180" fmla="*/ 359568 w 3300427"/>
                  <a:gd name="connsiteY180" fmla="*/ 1556283 h 1608670"/>
                  <a:gd name="connsiteX181" fmla="*/ 378618 w 3300427"/>
                  <a:gd name="connsiteY181" fmla="*/ 1561045 h 1608670"/>
                  <a:gd name="connsiteX182" fmla="*/ 419100 w 3300427"/>
                  <a:gd name="connsiteY182" fmla="*/ 1565808 h 1608670"/>
                  <a:gd name="connsiteX183" fmla="*/ 435768 w 3300427"/>
                  <a:gd name="connsiteY183" fmla="*/ 1570570 h 1608670"/>
                  <a:gd name="connsiteX184" fmla="*/ 466725 w 3300427"/>
                  <a:gd name="connsiteY184" fmla="*/ 1572951 h 1608670"/>
                  <a:gd name="connsiteX185" fmla="*/ 507206 w 3300427"/>
                  <a:gd name="connsiteY185" fmla="*/ 1577714 h 1608670"/>
                  <a:gd name="connsiteX186" fmla="*/ 528637 w 3300427"/>
                  <a:gd name="connsiteY186" fmla="*/ 1580095 h 1608670"/>
                  <a:gd name="connsiteX187" fmla="*/ 545306 w 3300427"/>
                  <a:gd name="connsiteY187" fmla="*/ 1584858 h 1608670"/>
                  <a:gd name="connsiteX188" fmla="*/ 583406 w 3300427"/>
                  <a:gd name="connsiteY188" fmla="*/ 1587239 h 1608670"/>
                  <a:gd name="connsiteX189" fmla="*/ 600075 w 3300427"/>
                  <a:gd name="connsiteY189" fmla="*/ 1589620 h 1608670"/>
                  <a:gd name="connsiteX190" fmla="*/ 614362 w 3300427"/>
                  <a:gd name="connsiteY190" fmla="*/ 1594383 h 1608670"/>
                  <a:gd name="connsiteX191" fmla="*/ 633412 w 3300427"/>
                  <a:gd name="connsiteY191" fmla="*/ 1596764 h 1608670"/>
                  <a:gd name="connsiteX192" fmla="*/ 683418 w 3300427"/>
                  <a:gd name="connsiteY192" fmla="*/ 1601526 h 1608670"/>
                  <a:gd name="connsiteX193" fmla="*/ 783431 w 3300427"/>
                  <a:gd name="connsiteY193" fmla="*/ 1608670 h 1608670"/>
                  <a:gd name="connsiteX194" fmla="*/ 2145506 w 3300427"/>
                  <a:gd name="connsiteY194" fmla="*/ 1606289 h 1608670"/>
                  <a:gd name="connsiteX195" fmla="*/ 2162175 w 3300427"/>
                  <a:gd name="connsiteY195" fmla="*/ 1603908 h 1608670"/>
                  <a:gd name="connsiteX196" fmla="*/ 2200275 w 3300427"/>
                  <a:gd name="connsiteY196" fmla="*/ 1601526 h 1608670"/>
                  <a:gd name="connsiteX197" fmla="*/ 2266950 w 3300427"/>
                  <a:gd name="connsiteY197" fmla="*/ 1592001 h 1608670"/>
                  <a:gd name="connsiteX198" fmla="*/ 2278856 w 3300427"/>
                  <a:gd name="connsiteY198" fmla="*/ 1589620 h 1608670"/>
                  <a:gd name="connsiteX199" fmla="*/ 2293143 w 3300427"/>
                  <a:gd name="connsiteY199" fmla="*/ 1584858 h 1608670"/>
                  <a:gd name="connsiteX200" fmla="*/ 2333625 w 3300427"/>
                  <a:gd name="connsiteY200" fmla="*/ 1582476 h 1608670"/>
                  <a:gd name="connsiteX201" fmla="*/ 2366962 w 3300427"/>
                  <a:gd name="connsiteY201" fmla="*/ 1575333 h 1608670"/>
                  <a:gd name="connsiteX202" fmla="*/ 2431256 w 3300427"/>
                  <a:gd name="connsiteY202" fmla="*/ 1565808 h 1608670"/>
                  <a:gd name="connsiteX203" fmla="*/ 2462212 w 3300427"/>
                  <a:gd name="connsiteY203" fmla="*/ 1561045 h 1608670"/>
                  <a:gd name="connsiteX204" fmla="*/ 2474118 w 3300427"/>
                  <a:gd name="connsiteY204" fmla="*/ 1558664 h 1608670"/>
                  <a:gd name="connsiteX205" fmla="*/ 2502693 w 3300427"/>
                  <a:gd name="connsiteY205" fmla="*/ 1556283 h 1608670"/>
                  <a:gd name="connsiteX206" fmla="*/ 2678906 w 3300427"/>
                  <a:gd name="connsiteY206" fmla="*/ 1549139 h 1608670"/>
                  <a:gd name="connsiteX207" fmla="*/ 2719387 w 3300427"/>
                  <a:gd name="connsiteY207" fmla="*/ 1544376 h 1608670"/>
                  <a:gd name="connsiteX208" fmla="*/ 2731293 w 3300427"/>
                  <a:gd name="connsiteY208" fmla="*/ 1539614 h 1608670"/>
                  <a:gd name="connsiteX209" fmla="*/ 2752725 w 3300427"/>
                  <a:gd name="connsiteY209" fmla="*/ 1537233 h 1608670"/>
                  <a:gd name="connsiteX210" fmla="*/ 2771775 w 3300427"/>
                  <a:gd name="connsiteY210" fmla="*/ 1534851 h 1608670"/>
                  <a:gd name="connsiteX211" fmla="*/ 2795587 w 3300427"/>
                  <a:gd name="connsiteY211" fmla="*/ 1532470 h 1608670"/>
                  <a:gd name="connsiteX212" fmla="*/ 2833687 w 3300427"/>
                  <a:gd name="connsiteY212" fmla="*/ 1525326 h 1608670"/>
                  <a:gd name="connsiteX213" fmla="*/ 2859881 w 3300427"/>
                  <a:gd name="connsiteY213" fmla="*/ 1522945 h 1608670"/>
                  <a:gd name="connsiteX214" fmla="*/ 2876550 w 3300427"/>
                  <a:gd name="connsiteY214" fmla="*/ 1520564 h 1608670"/>
                  <a:gd name="connsiteX215" fmla="*/ 2890837 w 3300427"/>
                  <a:gd name="connsiteY215" fmla="*/ 1515801 h 1608670"/>
                  <a:gd name="connsiteX216" fmla="*/ 2914650 w 3300427"/>
                  <a:gd name="connsiteY216" fmla="*/ 1513420 h 1608670"/>
                  <a:gd name="connsiteX217" fmla="*/ 3140868 w 3300427"/>
                  <a:gd name="connsiteY217" fmla="*/ 1511039 h 1608670"/>
                  <a:gd name="connsiteX218" fmla="*/ 3169443 w 3300427"/>
                  <a:gd name="connsiteY218" fmla="*/ 1508658 h 1608670"/>
                  <a:gd name="connsiteX219" fmla="*/ 3181350 w 3300427"/>
                  <a:gd name="connsiteY219" fmla="*/ 1506276 h 1608670"/>
                  <a:gd name="connsiteX220" fmla="*/ 3217068 w 3300427"/>
                  <a:gd name="connsiteY220" fmla="*/ 1501514 h 1608670"/>
                  <a:gd name="connsiteX221" fmla="*/ 3224212 w 3300427"/>
                  <a:gd name="connsiteY221" fmla="*/ 1499133 h 1608670"/>
                  <a:gd name="connsiteX222" fmla="*/ 3240881 w 3300427"/>
                  <a:gd name="connsiteY222" fmla="*/ 1494370 h 1608670"/>
                  <a:gd name="connsiteX223" fmla="*/ 3248025 w 3300427"/>
                  <a:gd name="connsiteY223" fmla="*/ 1489608 h 1608670"/>
                  <a:gd name="connsiteX224" fmla="*/ 3257550 w 3300427"/>
                  <a:gd name="connsiteY224" fmla="*/ 1475320 h 1608670"/>
                  <a:gd name="connsiteX225" fmla="*/ 3269456 w 3300427"/>
                  <a:gd name="connsiteY225" fmla="*/ 1461033 h 1608670"/>
                  <a:gd name="connsiteX226" fmla="*/ 3271837 w 3300427"/>
                  <a:gd name="connsiteY226" fmla="*/ 1453889 h 1608670"/>
                  <a:gd name="connsiteX227" fmla="*/ 3286125 w 3300427"/>
                  <a:gd name="connsiteY227" fmla="*/ 1430076 h 1608670"/>
                  <a:gd name="connsiteX228" fmla="*/ 3290887 w 3300427"/>
                  <a:gd name="connsiteY228" fmla="*/ 1415789 h 1608670"/>
                  <a:gd name="connsiteX229" fmla="*/ 3295650 w 3300427"/>
                  <a:gd name="connsiteY229" fmla="*/ 1394358 h 1608670"/>
                  <a:gd name="connsiteX230" fmla="*/ 3298031 w 3300427"/>
                  <a:gd name="connsiteY230" fmla="*/ 1234814 h 1608670"/>
                  <a:gd name="connsiteX231" fmla="*/ 3300412 w 3300427"/>
                  <a:gd name="connsiteY231" fmla="*/ 1225289 h 1608670"/>
                  <a:gd name="connsiteX232" fmla="*/ 3295650 w 3300427"/>
                  <a:gd name="connsiteY232" fmla="*/ 701414 h 1608670"/>
                  <a:gd name="connsiteX233" fmla="*/ 3293268 w 3300427"/>
                  <a:gd name="connsiteY233" fmla="*/ 310889 h 1608670"/>
                  <a:gd name="connsiteX234" fmla="*/ 3286125 w 3300427"/>
                  <a:gd name="connsiteY234" fmla="*/ 270408 h 1608670"/>
                  <a:gd name="connsiteX235" fmla="*/ 3278981 w 3300427"/>
                  <a:gd name="connsiteY235" fmla="*/ 248976 h 1608670"/>
                  <a:gd name="connsiteX236" fmla="*/ 3276600 w 3300427"/>
                  <a:gd name="connsiteY236" fmla="*/ 239451 h 1608670"/>
                  <a:gd name="connsiteX237" fmla="*/ 3271837 w 3300427"/>
                  <a:gd name="connsiteY237" fmla="*/ 225164 h 1608670"/>
                  <a:gd name="connsiteX238" fmla="*/ 3267075 w 3300427"/>
                  <a:gd name="connsiteY238" fmla="*/ 206114 h 1608670"/>
                  <a:gd name="connsiteX239" fmla="*/ 3262312 w 3300427"/>
                  <a:gd name="connsiteY239" fmla="*/ 191826 h 1608670"/>
                  <a:gd name="connsiteX240" fmla="*/ 3259931 w 3300427"/>
                  <a:gd name="connsiteY240" fmla="*/ 182301 h 1608670"/>
                  <a:gd name="connsiteX241" fmla="*/ 3257550 w 3300427"/>
                  <a:gd name="connsiteY241" fmla="*/ 175158 h 1608670"/>
                  <a:gd name="connsiteX242" fmla="*/ 3252787 w 3300427"/>
                  <a:gd name="connsiteY242" fmla="*/ 151345 h 1608670"/>
                  <a:gd name="connsiteX243" fmla="*/ 3250406 w 3300427"/>
                  <a:gd name="connsiteY243" fmla="*/ 139439 h 1608670"/>
                  <a:gd name="connsiteX244" fmla="*/ 3250406 w 3300427"/>
                  <a:gd name="connsiteY244" fmla="*/ 132295 h 160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</a:cxnLst>
                <a:rect l="l" t="t" r="r" b="b"/>
                <a:pathLst>
                  <a:path w="3300427" h="1608670">
                    <a:moveTo>
                      <a:pt x="3250406" y="132295"/>
                    </a:moveTo>
                    <a:cubicBezTo>
                      <a:pt x="3253581" y="125945"/>
                      <a:pt x="3259268" y="120314"/>
                      <a:pt x="3259931" y="113245"/>
                    </a:cubicBezTo>
                    <a:cubicBezTo>
                      <a:pt x="3261711" y="94262"/>
                      <a:pt x="3260344" y="74956"/>
                      <a:pt x="3257550" y="56095"/>
                    </a:cubicBezTo>
                    <a:cubicBezTo>
                      <a:pt x="3256962" y="52125"/>
                      <a:pt x="3245917" y="46402"/>
                      <a:pt x="3243262" y="44189"/>
                    </a:cubicBezTo>
                    <a:cubicBezTo>
                      <a:pt x="3238841" y="40505"/>
                      <a:pt x="3234887" y="34254"/>
                      <a:pt x="3228975" y="32283"/>
                    </a:cubicBezTo>
                    <a:cubicBezTo>
                      <a:pt x="3204283" y="24052"/>
                      <a:pt x="3224235" y="34672"/>
                      <a:pt x="3205162" y="27520"/>
                    </a:cubicBezTo>
                    <a:cubicBezTo>
                      <a:pt x="3188464" y="21259"/>
                      <a:pt x="3202310" y="24904"/>
                      <a:pt x="3188493" y="17995"/>
                    </a:cubicBezTo>
                    <a:cubicBezTo>
                      <a:pt x="3182631" y="15064"/>
                      <a:pt x="3172548" y="14147"/>
                      <a:pt x="3167062" y="13233"/>
                    </a:cubicBezTo>
                    <a:cubicBezTo>
                      <a:pt x="3153352" y="4092"/>
                      <a:pt x="3164234" y="9767"/>
                      <a:pt x="3138487" y="6089"/>
                    </a:cubicBezTo>
                    <a:cubicBezTo>
                      <a:pt x="3128928" y="4723"/>
                      <a:pt x="3119437" y="2914"/>
                      <a:pt x="3109912" y="1326"/>
                    </a:cubicBezTo>
                    <a:cubicBezTo>
                      <a:pt x="3098800" y="2120"/>
                      <a:pt x="3087080" y="0"/>
                      <a:pt x="3076575" y="3708"/>
                    </a:cubicBezTo>
                    <a:cubicBezTo>
                      <a:pt x="3072211" y="5248"/>
                      <a:pt x="3072208" y="11911"/>
                      <a:pt x="3069431" y="15614"/>
                    </a:cubicBezTo>
                    <a:cubicBezTo>
                      <a:pt x="3067410" y="18308"/>
                      <a:pt x="3064443" y="20171"/>
                      <a:pt x="3062287" y="22758"/>
                    </a:cubicBezTo>
                    <a:cubicBezTo>
                      <a:pt x="3060455" y="24956"/>
                      <a:pt x="3059357" y="27703"/>
                      <a:pt x="3057525" y="29901"/>
                    </a:cubicBezTo>
                    <a:cubicBezTo>
                      <a:pt x="3055369" y="32488"/>
                      <a:pt x="3052537" y="34458"/>
                      <a:pt x="3050381" y="37045"/>
                    </a:cubicBezTo>
                    <a:cubicBezTo>
                      <a:pt x="3048549" y="39244"/>
                      <a:pt x="3047772" y="42304"/>
                      <a:pt x="3045618" y="44189"/>
                    </a:cubicBezTo>
                    <a:cubicBezTo>
                      <a:pt x="3041311" y="47958"/>
                      <a:pt x="3035378" y="49667"/>
                      <a:pt x="3031331" y="53714"/>
                    </a:cubicBezTo>
                    <a:lnTo>
                      <a:pt x="3024187" y="60858"/>
                    </a:lnTo>
                    <a:cubicBezTo>
                      <a:pt x="3017802" y="80013"/>
                      <a:pt x="3024119" y="59094"/>
                      <a:pt x="3019425" y="101339"/>
                    </a:cubicBezTo>
                    <a:cubicBezTo>
                      <a:pt x="3018436" y="110238"/>
                      <a:pt x="3014073" y="116190"/>
                      <a:pt x="3012281" y="125151"/>
                    </a:cubicBezTo>
                    <a:cubicBezTo>
                      <a:pt x="3008915" y="141984"/>
                      <a:pt x="3011181" y="133214"/>
                      <a:pt x="3005137" y="151345"/>
                    </a:cubicBezTo>
                    <a:lnTo>
                      <a:pt x="3002756" y="158489"/>
                    </a:lnTo>
                    <a:lnTo>
                      <a:pt x="3000375" y="165633"/>
                    </a:lnTo>
                    <a:cubicBezTo>
                      <a:pt x="2999581" y="180714"/>
                      <a:pt x="2999360" y="195836"/>
                      <a:pt x="2997993" y="210876"/>
                    </a:cubicBezTo>
                    <a:cubicBezTo>
                      <a:pt x="2997766" y="213376"/>
                      <a:pt x="2995994" y="215539"/>
                      <a:pt x="2995612" y="218020"/>
                    </a:cubicBezTo>
                    <a:cubicBezTo>
                      <a:pt x="2994399" y="225905"/>
                      <a:pt x="2994025" y="233895"/>
                      <a:pt x="2993231" y="241833"/>
                    </a:cubicBezTo>
                    <a:cubicBezTo>
                      <a:pt x="2994572" y="304871"/>
                      <a:pt x="2985788" y="326671"/>
                      <a:pt x="3000375" y="370420"/>
                    </a:cubicBezTo>
                    <a:cubicBezTo>
                      <a:pt x="3001169" y="393439"/>
                      <a:pt x="3001363" y="416486"/>
                      <a:pt x="3002756" y="439476"/>
                    </a:cubicBezTo>
                    <a:cubicBezTo>
                      <a:pt x="3002954" y="442743"/>
                      <a:pt x="3004427" y="445806"/>
                      <a:pt x="3005137" y="449001"/>
                    </a:cubicBezTo>
                    <a:cubicBezTo>
                      <a:pt x="3006015" y="452952"/>
                      <a:pt x="3007016" y="456892"/>
                      <a:pt x="3007518" y="460908"/>
                    </a:cubicBezTo>
                    <a:cubicBezTo>
                      <a:pt x="3014051" y="513169"/>
                      <a:pt x="3007237" y="491016"/>
                      <a:pt x="3014662" y="513295"/>
                    </a:cubicBezTo>
                    <a:cubicBezTo>
                      <a:pt x="3015456" y="522026"/>
                      <a:pt x="3016019" y="530782"/>
                      <a:pt x="3017043" y="539489"/>
                    </a:cubicBezTo>
                    <a:cubicBezTo>
                      <a:pt x="3017607" y="544284"/>
                      <a:pt x="3019425" y="548948"/>
                      <a:pt x="3019425" y="553776"/>
                    </a:cubicBezTo>
                    <a:cubicBezTo>
                      <a:pt x="3019425" y="579982"/>
                      <a:pt x="3018420" y="606188"/>
                      <a:pt x="3017043" y="632358"/>
                    </a:cubicBezTo>
                    <a:cubicBezTo>
                      <a:pt x="3016830" y="636400"/>
                      <a:pt x="3015540" y="640313"/>
                      <a:pt x="3014662" y="644264"/>
                    </a:cubicBezTo>
                    <a:cubicBezTo>
                      <a:pt x="3014052" y="647009"/>
                      <a:pt x="3011490" y="657752"/>
                      <a:pt x="3009900" y="660933"/>
                    </a:cubicBezTo>
                    <a:cubicBezTo>
                      <a:pt x="3008620" y="663493"/>
                      <a:pt x="3006725" y="665695"/>
                      <a:pt x="3005137" y="668076"/>
                    </a:cubicBezTo>
                    <a:cubicBezTo>
                      <a:pt x="2999470" y="685079"/>
                      <a:pt x="3003160" y="678187"/>
                      <a:pt x="2995612" y="689508"/>
                    </a:cubicBezTo>
                    <a:cubicBezTo>
                      <a:pt x="2994025" y="694270"/>
                      <a:pt x="2992068" y="698925"/>
                      <a:pt x="2990850" y="703795"/>
                    </a:cubicBezTo>
                    <a:cubicBezTo>
                      <a:pt x="2989679" y="708479"/>
                      <a:pt x="2989639" y="713399"/>
                      <a:pt x="2988468" y="718083"/>
                    </a:cubicBezTo>
                    <a:cubicBezTo>
                      <a:pt x="2985067" y="731686"/>
                      <a:pt x="2985199" y="730131"/>
                      <a:pt x="2978943" y="739514"/>
                    </a:cubicBezTo>
                    <a:cubicBezTo>
                      <a:pt x="2978149" y="741895"/>
                      <a:pt x="2977222" y="744236"/>
                      <a:pt x="2976562" y="746658"/>
                    </a:cubicBezTo>
                    <a:cubicBezTo>
                      <a:pt x="2974840" y="752973"/>
                      <a:pt x="2975431" y="760262"/>
                      <a:pt x="2971800" y="765708"/>
                    </a:cubicBezTo>
                    <a:lnTo>
                      <a:pt x="2967037" y="772851"/>
                    </a:lnTo>
                    <a:cubicBezTo>
                      <a:pt x="2966243" y="776026"/>
                      <a:pt x="2965805" y="779312"/>
                      <a:pt x="2964656" y="782376"/>
                    </a:cubicBezTo>
                    <a:cubicBezTo>
                      <a:pt x="2958394" y="799073"/>
                      <a:pt x="2962038" y="785229"/>
                      <a:pt x="2955131" y="799045"/>
                    </a:cubicBezTo>
                    <a:cubicBezTo>
                      <a:pt x="2945277" y="818755"/>
                      <a:pt x="2961631" y="792868"/>
                      <a:pt x="2947987" y="813333"/>
                    </a:cubicBezTo>
                    <a:cubicBezTo>
                      <a:pt x="2936673" y="847277"/>
                      <a:pt x="2948040" y="811959"/>
                      <a:pt x="2940843" y="837145"/>
                    </a:cubicBezTo>
                    <a:cubicBezTo>
                      <a:pt x="2940153" y="839559"/>
                      <a:pt x="2939152" y="841875"/>
                      <a:pt x="2938462" y="844289"/>
                    </a:cubicBezTo>
                    <a:cubicBezTo>
                      <a:pt x="2937563" y="847436"/>
                      <a:pt x="2936980" y="850667"/>
                      <a:pt x="2936081" y="853814"/>
                    </a:cubicBezTo>
                    <a:cubicBezTo>
                      <a:pt x="2932761" y="865436"/>
                      <a:pt x="2931361" y="863039"/>
                      <a:pt x="2928937" y="880008"/>
                    </a:cubicBezTo>
                    <a:lnTo>
                      <a:pt x="2924175" y="913345"/>
                    </a:lnTo>
                    <a:cubicBezTo>
                      <a:pt x="2924969" y="941126"/>
                      <a:pt x="2925168" y="968931"/>
                      <a:pt x="2926556" y="996689"/>
                    </a:cubicBezTo>
                    <a:cubicBezTo>
                      <a:pt x="2926758" y="1000731"/>
                      <a:pt x="2928937" y="1004548"/>
                      <a:pt x="2928937" y="1008595"/>
                    </a:cubicBezTo>
                    <a:cubicBezTo>
                      <a:pt x="2928937" y="1062994"/>
                      <a:pt x="2931904" y="1049702"/>
                      <a:pt x="2921793" y="1080033"/>
                    </a:cubicBezTo>
                    <a:lnTo>
                      <a:pt x="2914650" y="1101464"/>
                    </a:lnTo>
                    <a:cubicBezTo>
                      <a:pt x="2913856" y="1103845"/>
                      <a:pt x="2913391" y="1106363"/>
                      <a:pt x="2912268" y="1108608"/>
                    </a:cubicBezTo>
                    <a:cubicBezTo>
                      <a:pt x="2910681" y="1111783"/>
                      <a:pt x="2910516" y="1116252"/>
                      <a:pt x="2907506" y="1118133"/>
                    </a:cubicBezTo>
                    <a:cubicBezTo>
                      <a:pt x="2903412" y="1120692"/>
                      <a:pt x="2897981" y="1119720"/>
                      <a:pt x="2893218" y="1120514"/>
                    </a:cubicBezTo>
                    <a:cubicBezTo>
                      <a:pt x="2876463" y="1126099"/>
                      <a:pt x="2897152" y="1118829"/>
                      <a:pt x="2876550" y="1127658"/>
                    </a:cubicBezTo>
                    <a:cubicBezTo>
                      <a:pt x="2874243" y="1128647"/>
                      <a:pt x="2871787" y="1129245"/>
                      <a:pt x="2869406" y="1130039"/>
                    </a:cubicBezTo>
                    <a:cubicBezTo>
                      <a:pt x="2867025" y="1132420"/>
                      <a:pt x="2864418" y="1134596"/>
                      <a:pt x="2862262" y="1137183"/>
                    </a:cubicBezTo>
                    <a:cubicBezTo>
                      <a:pt x="2845685" y="1157075"/>
                      <a:pt x="2871229" y="1130597"/>
                      <a:pt x="2850356" y="1151470"/>
                    </a:cubicBezTo>
                    <a:cubicBezTo>
                      <a:pt x="2844688" y="1168473"/>
                      <a:pt x="2848378" y="1161581"/>
                      <a:pt x="2840831" y="1172901"/>
                    </a:cubicBezTo>
                    <a:cubicBezTo>
                      <a:pt x="2840037" y="1175282"/>
                      <a:pt x="2838899" y="1177575"/>
                      <a:pt x="2838450" y="1180045"/>
                    </a:cubicBezTo>
                    <a:cubicBezTo>
                      <a:pt x="2832673" y="1211814"/>
                      <a:pt x="2839152" y="1187316"/>
                      <a:pt x="2833687" y="1211001"/>
                    </a:cubicBezTo>
                    <a:cubicBezTo>
                      <a:pt x="2833126" y="1213434"/>
                      <a:pt x="2826839" y="1240323"/>
                      <a:pt x="2824162" y="1244339"/>
                    </a:cubicBezTo>
                    <a:cubicBezTo>
                      <a:pt x="2822575" y="1246720"/>
                      <a:pt x="2820562" y="1248868"/>
                      <a:pt x="2819400" y="1251483"/>
                    </a:cubicBezTo>
                    <a:cubicBezTo>
                      <a:pt x="2808065" y="1276987"/>
                      <a:pt x="2820652" y="1256746"/>
                      <a:pt x="2809875" y="1272914"/>
                    </a:cubicBezTo>
                    <a:cubicBezTo>
                      <a:pt x="2809081" y="1276089"/>
                      <a:pt x="2808957" y="1279512"/>
                      <a:pt x="2807493" y="1282439"/>
                    </a:cubicBezTo>
                    <a:cubicBezTo>
                      <a:pt x="2805432" y="1286561"/>
                      <a:pt x="2796525" y="1300308"/>
                      <a:pt x="2790825" y="1303870"/>
                    </a:cubicBezTo>
                    <a:cubicBezTo>
                      <a:pt x="2783453" y="1308478"/>
                      <a:pt x="2775258" y="1309365"/>
                      <a:pt x="2767012" y="1311014"/>
                    </a:cubicBezTo>
                    <a:cubicBezTo>
                      <a:pt x="2763837" y="1312601"/>
                      <a:pt x="2760855" y="1314653"/>
                      <a:pt x="2757487" y="1315776"/>
                    </a:cubicBezTo>
                    <a:cubicBezTo>
                      <a:pt x="2753647" y="1317056"/>
                      <a:pt x="2749486" y="1317093"/>
                      <a:pt x="2745581" y="1318158"/>
                    </a:cubicBezTo>
                    <a:cubicBezTo>
                      <a:pt x="2740738" y="1319479"/>
                      <a:pt x="2736056" y="1321333"/>
                      <a:pt x="2731293" y="1322920"/>
                    </a:cubicBezTo>
                    <a:lnTo>
                      <a:pt x="2724150" y="1325301"/>
                    </a:lnTo>
                    <a:lnTo>
                      <a:pt x="2717006" y="1327683"/>
                    </a:lnTo>
                    <a:cubicBezTo>
                      <a:pt x="2699543" y="1326889"/>
                      <a:pt x="2682043" y="1326695"/>
                      <a:pt x="2664618" y="1325301"/>
                    </a:cubicBezTo>
                    <a:cubicBezTo>
                      <a:pt x="2662116" y="1325101"/>
                      <a:pt x="2659963" y="1323252"/>
                      <a:pt x="2657475" y="1322920"/>
                    </a:cubicBezTo>
                    <a:cubicBezTo>
                      <a:pt x="2648001" y="1321657"/>
                      <a:pt x="2638425" y="1321333"/>
                      <a:pt x="2628900" y="1320539"/>
                    </a:cubicBezTo>
                    <a:cubicBezTo>
                      <a:pt x="2619375" y="1321333"/>
                      <a:pt x="2609809" y="1321735"/>
                      <a:pt x="2600325" y="1322920"/>
                    </a:cubicBezTo>
                    <a:cubicBezTo>
                      <a:pt x="2589757" y="1324241"/>
                      <a:pt x="2588034" y="1327760"/>
                      <a:pt x="2576512" y="1330064"/>
                    </a:cubicBezTo>
                    <a:cubicBezTo>
                      <a:pt x="2572543" y="1330858"/>
                      <a:pt x="2568557" y="1331567"/>
                      <a:pt x="2564606" y="1332445"/>
                    </a:cubicBezTo>
                    <a:cubicBezTo>
                      <a:pt x="2534277" y="1339184"/>
                      <a:pt x="2579163" y="1330008"/>
                      <a:pt x="2543175" y="1337208"/>
                    </a:cubicBezTo>
                    <a:lnTo>
                      <a:pt x="2393156" y="1334826"/>
                    </a:lnTo>
                    <a:cubicBezTo>
                      <a:pt x="2363575" y="1334015"/>
                      <a:pt x="2378049" y="1333008"/>
                      <a:pt x="2357437" y="1330064"/>
                    </a:cubicBezTo>
                    <a:cubicBezTo>
                      <a:pt x="2350322" y="1329048"/>
                      <a:pt x="2343150" y="1328477"/>
                      <a:pt x="2336006" y="1327683"/>
                    </a:cubicBezTo>
                    <a:lnTo>
                      <a:pt x="2321718" y="1322920"/>
                    </a:lnTo>
                    <a:cubicBezTo>
                      <a:pt x="2295736" y="1314259"/>
                      <a:pt x="2317072" y="1320639"/>
                      <a:pt x="2255043" y="1318158"/>
                    </a:cubicBezTo>
                    <a:cubicBezTo>
                      <a:pt x="2247106" y="1317364"/>
                      <a:pt x="2239128" y="1316904"/>
                      <a:pt x="2231231" y="1315776"/>
                    </a:cubicBezTo>
                    <a:cubicBezTo>
                      <a:pt x="2227991" y="1315313"/>
                      <a:pt x="2224915" y="1314037"/>
                      <a:pt x="2221706" y="1313395"/>
                    </a:cubicBezTo>
                    <a:cubicBezTo>
                      <a:pt x="2213004" y="1311655"/>
                      <a:pt x="2204243" y="1310220"/>
                      <a:pt x="2195512" y="1308633"/>
                    </a:cubicBezTo>
                    <a:cubicBezTo>
                      <a:pt x="2182018" y="1309427"/>
                      <a:pt x="2168444" y="1309338"/>
                      <a:pt x="2155031" y="1311014"/>
                    </a:cubicBezTo>
                    <a:cubicBezTo>
                      <a:pt x="2149297" y="1311731"/>
                      <a:pt x="2144028" y="1314643"/>
                      <a:pt x="2138362" y="1315776"/>
                    </a:cubicBezTo>
                    <a:cubicBezTo>
                      <a:pt x="2132087" y="1317031"/>
                      <a:pt x="2125647" y="1317253"/>
                      <a:pt x="2119312" y="1318158"/>
                    </a:cubicBezTo>
                    <a:cubicBezTo>
                      <a:pt x="2114533" y="1318841"/>
                      <a:pt x="2109787" y="1319745"/>
                      <a:pt x="2105025" y="1320539"/>
                    </a:cubicBezTo>
                    <a:cubicBezTo>
                      <a:pt x="2080419" y="1319745"/>
                      <a:pt x="2055730" y="1320322"/>
                      <a:pt x="2031206" y="1318158"/>
                    </a:cubicBezTo>
                    <a:cubicBezTo>
                      <a:pt x="2028355" y="1317906"/>
                      <a:pt x="2026742" y="1314400"/>
                      <a:pt x="2024062" y="1313395"/>
                    </a:cubicBezTo>
                    <a:cubicBezTo>
                      <a:pt x="2020272" y="1311974"/>
                      <a:pt x="2016082" y="1311996"/>
                      <a:pt x="2012156" y="1311014"/>
                    </a:cubicBezTo>
                    <a:cubicBezTo>
                      <a:pt x="2009721" y="1310405"/>
                      <a:pt x="2007447" y="1309242"/>
                      <a:pt x="2005012" y="1308633"/>
                    </a:cubicBezTo>
                    <a:cubicBezTo>
                      <a:pt x="1992039" y="1305389"/>
                      <a:pt x="1986506" y="1305724"/>
                      <a:pt x="1971675" y="1303870"/>
                    </a:cubicBezTo>
                    <a:cubicBezTo>
                      <a:pt x="1959419" y="1302338"/>
                      <a:pt x="1952635" y="1301094"/>
                      <a:pt x="1940718" y="1299108"/>
                    </a:cubicBezTo>
                    <a:cubicBezTo>
                      <a:pt x="1926148" y="1294249"/>
                      <a:pt x="1939524" y="1298190"/>
                      <a:pt x="1914525" y="1294345"/>
                    </a:cubicBezTo>
                    <a:cubicBezTo>
                      <a:pt x="1910524" y="1293730"/>
                      <a:pt x="1906634" y="1292466"/>
                      <a:pt x="1902618" y="1291964"/>
                    </a:cubicBezTo>
                    <a:cubicBezTo>
                      <a:pt x="1893919" y="1290877"/>
                      <a:pt x="1885132" y="1290607"/>
                      <a:pt x="1876425" y="1289583"/>
                    </a:cubicBezTo>
                    <a:cubicBezTo>
                      <a:pt x="1871630" y="1289019"/>
                      <a:pt x="1866960" y="1287436"/>
                      <a:pt x="1862137" y="1287201"/>
                    </a:cubicBezTo>
                    <a:cubicBezTo>
                      <a:pt x="1834377" y="1285847"/>
                      <a:pt x="1806574" y="1285614"/>
                      <a:pt x="1778793" y="1284820"/>
                    </a:cubicBezTo>
                    <a:cubicBezTo>
                      <a:pt x="1766881" y="1281842"/>
                      <a:pt x="1758957" y="1279701"/>
                      <a:pt x="1745456" y="1277676"/>
                    </a:cubicBezTo>
                    <a:cubicBezTo>
                      <a:pt x="1737567" y="1276493"/>
                      <a:pt x="1729581" y="1276089"/>
                      <a:pt x="1721643" y="1275295"/>
                    </a:cubicBezTo>
                    <a:cubicBezTo>
                      <a:pt x="1716897" y="1273713"/>
                      <a:pt x="1709761" y="1271131"/>
                      <a:pt x="1704975" y="1270533"/>
                    </a:cubicBezTo>
                    <a:cubicBezTo>
                      <a:pt x="1695491" y="1269347"/>
                      <a:pt x="1685925" y="1268945"/>
                      <a:pt x="1676400" y="1268151"/>
                    </a:cubicBezTo>
                    <a:cubicBezTo>
                      <a:pt x="1656956" y="1261671"/>
                      <a:pt x="1679441" y="1268509"/>
                      <a:pt x="1635918" y="1263389"/>
                    </a:cubicBezTo>
                    <a:cubicBezTo>
                      <a:pt x="1633425" y="1263096"/>
                      <a:pt x="1631256" y="1261390"/>
                      <a:pt x="1628775" y="1261008"/>
                    </a:cubicBezTo>
                    <a:cubicBezTo>
                      <a:pt x="1620891" y="1259795"/>
                      <a:pt x="1612851" y="1259809"/>
                      <a:pt x="1604962" y="1258626"/>
                    </a:cubicBezTo>
                    <a:cubicBezTo>
                      <a:pt x="1596957" y="1257425"/>
                      <a:pt x="1589211" y="1254597"/>
                      <a:pt x="1581150" y="1253864"/>
                    </a:cubicBezTo>
                    <a:cubicBezTo>
                      <a:pt x="1572419" y="1253070"/>
                      <a:pt x="1563670" y="1252451"/>
                      <a:pt x="1554956" y="1251483"/>
                    </a:cubicBezTo>
                    <a:cubicBezTo>
                      <a:pt x="1549378" y="1250863"/>
                      <a:pt x="1543892" y="1249404"/>
                      <a:pt x="1538287" y="1249101"/>
                    </a:cubicBezTo>
                    <a:cubicBezTo>
                      <a:pt x="1514496" y="1247815"/>
                      <a:pt x="1490662" y="1247514"/>
                      <a:pt x="1466850" y="1246720"/>
                    </a:cubicBezTo>
                    <a:cubicBezTo>
                      <a:pt x="1449853" y="1241055"/>
                      <a:pt x="1465199" y="1245544"/>
                      <a:pt x="1431131" y="1241958"/>
                    </a:cubicBezTo>
                    <a:cubicBezTo>
                      <a:pt x="1416399" y="1240407"/>
                      <a:pt x="1416889" y="1240183"/>
                      <a:pt x="1404937" y="1237195"/>
                    </a:cubicBezTo>
                    <a:lnTo>
                      <a:pt x="1285875" y="1239576"/>
                    </a:lnTo>
                    <a:cubicBezTo>
                      <a:pt x="1281796" y="1239730"/>
                      <a:pt x="1271881" y="1245574"/>
                      <a:pt x="1269206" y="1246720"/>
                    </a:cubicBezTo>
                    <a:cubicBezTo>
                      <a:pt x="1263121" y="1249327"/>
                      <a:pt x="1256624" y="1250307"/>
                      <a:pt x="1250156" y="1251483"/>
                    </a:cubicBezTo>
                    <a:cubicBezTo>
                      <a:pt x="1240641" y="1253213"/>
                      <a:pt x="1219215" y="1256239"/>
                      <a:pt x="1212056" y="1258626"/>
                    </a:cubicBezTo>
                    <a:cubicBezTo>
                      <a:pt x="1209675" y="1259420"/>
                      <a:pt x="1207334" y="1260348"/>
                      <a:pt x="1204912" y="1261008"/>
                    </a:cubicBezTo>
                    <a:cubicBezTo>
                      <a:pt x="1198597" y="1262730"/>
                      <a:pt x="1192071" y="1263700"/>
                      <a:pt x="1185862" y="1265770"/>
                    </a:cubicBezTo>
                    <a:cubicBezTo>
                      <a:pt x="1135440" y="1282580"/>
                      <a:pt x="1197978" y="1262137"/>
                      <a:pt x="1162050" y="1272914"/>
                    </a:cubicBezTo>
                    <a:cubicBezTo>
                      <a:pt x="1157241" y="1274356"/>
                      <a:pt x="1152525" y="1276088"/>
                      <a:pt x="1147762" y="1277676"/>
                    </a:cubicBezTo>
                    <a:cubicBezTo>
                      <a:pt x="1145381" y="1278470"/>
                      <a:pt x="1142707" y="1278666"/>
                      <a:pt x="1140618" y="1280058"/>
                    </a:cubicBezTo>
                    <a:cubicBezTo>
                      <a:pt x="1132789" y="1285277"/>
                      <a:pt x="1134959" y="1284736"/>
                      <a:pt x="1126331" y="1287201"/>
                    </a:cubicBezTo>
                    <a:cubicBezTo>
                      <a:pt x="1123184" y="1288100"/>
                      <a:pt x="1119953" y="1288684"/>
                      <a:pt x="1116806" y="1289583"/>
                    </a:cubicBezTo>
                    <a:cubicBezTo>
                      <a:pt x="1107081" y="1292362"/>
                      <a:pt x="1110094" y="1292894"/>
                      <a:pt x="1097756" y="1294345"/>
                    </a:cubicBezTo>
                    <a:cubicBezTo>
                      <a:pt x="1088263" y="1295462"/>
                      <a:pt x="1078706" y="1295932"/>
                      <a:pt x="1069181" y="1296726"/>
                    </a:cubicBezTo>
                    <a:cubicBezTo>
                      <a:pt x="1027506" y="1310619"/>
                      <a:pt x="1079419" y="1293002"/>
                      <a:pt x="1042987" y="1306251"/>
                    </a:cubicBezTo>
                    <a:cubicBezTo>
                      <a:pt x="1038269" y="1307967"/>
                      <a:pt x="1032877" y="1308230"/>
                      <a:pt x="1028700" y="1311014"/>
                    </a:cubicBezTo>
                    <a:cubicBezTo>
                      <a:pt x="1026319" y="1312601"/>
                      <a:pt x="1024236" y="1314771"/>
                      <a:pt x="1021556" y="1315776"/>
                    </a:cubicBezTo>
                    <a:cubicBezTo>
                      <a:pt x="1017766" y="1317197"/>
                      <a:pt x="1013601" y="1317280"/>
                      <a:pt x="1009650" y="1318158"/>
                    </a:cubicBezTo>
                    <a:cubicBezTo>
                      <a:pt x="1006455" y="1318868"/>
                      <a:pt x="1003272" y="1319640"/>
                      <a:pt x="1000125" y="1320539"/>
                    </a:cubicBezTo>
                    <a:cubicBezTo>
                      <a:pt x="997711" y="1321229"/>
                      <a:pt x="995469" y="1322588"/>
                      <a:pt x="992981" y="1322920"/>
                    </a:cubicBezTo>
                    <a:cubicBezTo>
                      <a:pt x="983507" y="1324183"/>
                      <a:pt x="973931" y="1324507"/>
                      <a:pt x="964406" y="1325301"/>
                    </a:cubicBezTo>
                    <a:cubicBezTo>
                      <a:pt x="959643" y="1326095"/>
                      <a:pt x="954853" y="1326736"/>
                      <a:pt x="950118" y="1327683"/>
                    </a:cubicBezTo>
                    <a:cubicBezTo>
                      <a:pt x="940488" y="1329609"/>
                      <a:pt x="937066" y="1331924"/>
                      <a:pt x="926306" y="1332445"/>
                    </a:cubicBezTo>
                    <a:cubicBezTo>
                      <a:pt x="881880" y="1334595"/>
                      <a:pt x="837395" y="1335330"/>
                      <a:pt x="792956" y="1337208"/>
                    </a:cubicBezTo>
                    <a:cubicBezTo>
                      <a:pt x="781034" y="1337712"/>
                      <a:pt x="769143" y="1338795"/>
                      <a:pt x="757237" y="1339589"/>
                    </a:cubicBezTo>
                    <a:cubicBezTo>
                      <a:pt x="730448" y="1346286"/>
                      <a:pt x="744700" y="1343699"/>
                      <a:pt x="714375" y="1346733"/>
                    </a:cubicBezTo>
                    <a:lnTo>
                      <a:pt x="566737" y="1344351"/>
                    </a:lnTo>
                    <a:cubicBezTo>
                      <a:pt x="564228" y="1344274"/>
                      <a:pt x="562007" y="1342660"/>
                      <a:pt x="559593" y="1341970"/>
                    </a:cubicBezTo>
                    <a:cubicBezTo>
                      <a:pt x="556446" y="1341071"/>
                      <a:pt x="553243" y="1340383"/>
                      <a:pt x="550068" y="1339589"/>
                    </a:cubicBezTo>
                    <a:cubicBezTo>
                      <a:pt x="546893" y="1338001"/>
                      <a:pt x="543787" y="1336268"/>
                      <a:pt x="540543" y="1334826"/>
                    </a:cubicBezTo>
                    <a:cubicBezTo>
                      <a:pt x="536010" y="1332811"/>
                      <a:pt x="526994" y="1329255"/>
                      <a:pt x="521493" y="1327683"/>
                    </a:cubicBezTo>
                    <a:cubicBezTo>
                      <a:pt x="518346" y="1326784"/>
                      <a:pt x="515103" y="1326241"/>
                      <a:pt x="511968" y="1325301"/>
                    </a:cubicBezTo>
                    <a:cubicBezTo>
                      <a:pt x="507160" y="1323858"/>
                      <a:pt x="497681" y="1320539"/>
                      <a:pt x="497681" y="1320539"/>
                    </a:cubicBezTo>
                    <a:cubicBezTo>
                      <a:pt x="486023" y="1320830"/>
                      <a:pt x="408566" y="1320682"/>
                      <a:pt x="376237" y="1325301"/>
                    </a:cubicBezTo>
                    <a:cubicBezTo>
                      <a:pt x="373752" y="1325656"/>
                      <a:pt x="371543" y="1327138"/>
                      <a:pt x="369093" y="1327683"/>
                    </a:cubicBezTo>
                    <a:cubicBezTo>
                      <a:pt x="363148" y="1329004"/>
                      <a:pt x="343452" y="1331686"/>
                      <a:pt x="338137" y="1332445"/>
                    </a:cubicBezTo>
                    <a:cubicBezTo>
                      <a:pt x="323950" y="1337173"/>
                      <a:pt x="338619" y="1332612"/>
                      <a:pt x="319087" y="1337208"/>
                    </a:cubicBezTo>
                    <a:cubicBezTo>
                      <a:pt x="309530" y="1339457"/>
                      <a:pt x="300139" y="1342425"/>
                      <a:pt x="290512" y="1344351"/>
                    </a:cubicBezTo>
                    <a:cubicBezTo>
                      <a:pt x="261162" y="1350223"/>
                      <a:pt x="297761" y="1343034"/>
                      <a:pt x="264318" y="1349114"/>
                    </a:cubicBezTo>
                    <a:cubicBezTo>
                      <a:pt x="260336" y="1349838"/>
                      <a:pt x="256424" y="1350960"/>
                      <a:pt x="252412" y="1351495"/>
                    </a:cubicBezTo>
                    <a:cubicBezTo>
                      <a:pt x="244505" y="1352549"/>
                      <a:pt x="236528" y="1352995"/>
                      <a:pt x="228600" y="1353876"/>
                    </a:cubicBezTo>
                    <a:cubicBezTo>
                      <a:pt x="222240" y="1354583"/>
                      <a:pt x="215948" y="1356122"/>
                      <a:pt x="209550" y="1356258"/>
                    </a:cubicBezTo>
                    <a:lnTo>
                      <a:pt x="4762" y="1358639"/>
                    </a:lnTo>
                    <a:cubicBezTo>
                      <a:pt x="3639" y="1362008"/>
                      <a:pt x="0" y="1372318"/>
                      <a:pt x="0" y="1375308"/>
                    </a:cubicBezTo>
                    <a:cubicBezTo>
                      <a:pt x="0" y="1401514"/>
                      <a:pt x="371" y="1427760"/>
                      <a:pt x="2381" y="1453889"/>
                    </a:cubicBezTo>
                    <a:cubicBezTo>
                      <a:pt x="2766" y="1458894"/>
                      <a:pt x="5925" y="1463306"/>
                      <a:pt x="7143" y="1468176"/>
                    </a:cubicBezTo>
                    <a:cubicBezTo>
                      <a:pt x="7937" y="1471351"/>
                      <a:pt x="8939" y="1474481"/>
                      <a:pt x="9525" y="1477701"/>
                    </a:cubicBezTo>
                    <a:cubicBezTo>
                      <a:pt x="10899" y="1485260"/>
                      <a:pt x="9512" y="1495789"/>
                      <a:pt x="16668" y="1501514"/>
                    </a:cubicBezTo>
                    <a:cubicBezTo>
                      <a:pt x="18628" y="1503082"/>
                      <a:pt x="21431" y="1503101"/>
                      <a:pt x="23812" y="1503895"/>
                    </a:cubicBezTo>
                    <a:cubicBezTo>
                      <a:pt x="40364" y="1514930"/>
                      <a:pt x="19560" y="1501769"/>
                      <a:pt x="42862" y="1513420"/>
                    </a:cubicBezTo>
                    <a:cubicBezTo>
                      <a:pt x="45422" y="1514700"/>
                      <a:pt x="47326" y="1517178"/>
                      <a:pt x="50006" y="1518183"/>
                    </a:cubicBezTo>
                    <a:cubicBezTo>
                      <a:pt x="54291" y="1519790"/>
                      <a:pt x="76107" y="1522592"/>
                      <a:pt x="78581" y="1522945"/>
                    </a:cubicBezTo>
                    <a:cubicBezTo>
                      <a:pt x="83474" y="1524576"/>
                      <a:pt x="90273" y="1527044"/>
                      <a:pt x="95250" y="1527708"/>
                    </a:cubicBezTo>
                    <a:cubicBezTo>
                      <a:pt x="103940" y="1528867"/>
                      <a:pt x="112686" y="1529672"/>
                      <a:pt x="121443" y="1530089"/>
                    </a:cubicBezTo>
                    <a:cubicBezTo>
                      <a:pt x="146034" y="1531260"/>
                      <a:pt x="170656" y="1531676"/>
                      <a:pt x="195262" y="1532470"/>
                    </a:cubicBezTo>
                    <a:cubicBezTo>
                      <a:pt x="217306" y="1541289"/>
                      <a:pt x="203441" y="1537143"/>
                      <a:pt x="240506" y="1539614"/>
                    </a:cubicBezTo>
                    <a:lnTo>
                      <a:pt x="278606" y="1541995"/>
                    </a:lnTo>
                    <a:cubicBezTo>
                      <a:pt x="284162" y="1543583"/>
                      <a:pt x="289644" y="1545459"/>
                      <a:pt x="295275" y="1546758"/>
                    </a:cubicBezTo>
                    <a:cubicBezTo>
                      <a:pt x="299979" y="1547844"/>
                      <a:pt x="304790" y="1548405"/>
                      <a:pt x="309562" y="1549139"/>
                    </a:cubicBezTo>
                    <a:cubicBezTo>
                      <a:pt x="315109" y="1549992"/>
                      <a:pt x="320662" y="1550824"/>
                      <a:pt x="326231" y="1551520"/>
                    </a:cubicBezTo>
                    <a:cubicBezTo>
                      <a:pt x="333363" y="1552411"/>
                      <a:pt x="340547" y="1552884"/>
                      <a:pt x="347662" y="1553901"/>
                    </a:cubicBezTo>
                    <a:cubicBezTo>
                      <a:pt x="351669" y="1554473"/>
                      <a:pt x="355642" y="1555301"/>
                      <a:pt x="359568" y="1556283"/>
                    </a:cubicBezTo>
                    <a:cubicBezTo>
                      <a:pt x="373298" y="1559716"/>
                      <a:pt x="359823" y="1558539"/>
                      <a:pt x="378618" y="1561045"/>
                    </a:cubicBezTo>
                    <a:cubicBezTo>
                      <a:pt x="389333" y="1562473"/>
                      <a:pt x="407679" y="1563361"/>
                      <a:pt x="419100" y="1565808"/>
                    </a:cubicBezTo>
                    <a:cubicBezTo>
                      <a:pt x="424750" y="1567019"/>
                      <a:pt x="430054" y="1569713"/>
                      <a:pt x="435768" y="1570570"/>
                    </a:cubicBezTo>
                    <a:cubicBezTo>
                      <a:pt x="446003" y="1572105"/>
                      <a:pt x="456418" y="1572014"/>
                      <a:pt x="466725" y="1572951"/>
                    </a:cubicBezTo>
                    <a:cubicBezTo>
                      <a:pt x="481565" y="1574300"/>
                      <a:pt x="492555" y="1575990"/>
                      <a:pt x="507206" y="1577714"/>
                    </a:cubicBezTo>
                    <a:lnTo>
                      <a:pt x="528637" y="1580095"/>
                    </a:lnTo>
                    <a:cubicBezTo>
                      <a:pt x="534193" y="1581683"/>
                      <a:pt x="539576" y="1584111"/>
                      <a:pt x="545306" y="1584858"/>
                    </a:cubicBezTo>
                    <a:cubicBezTo>
                      <a:pt x="557924" y="1586504"/>
                      <a:pt x="570729" y="1586137"/>
                      <a:pt x="583406" y="1587239"/>
                    </a:cubicBezTo>
                    <a:cubicBezTo>
                      <a:pt x="588998" y="1587725"/>
                      <a:pt x="594519" y="1588826"/>
                      <a:pt x="600075" y="1589620"/>
                    </a:cubicBezTo>
                    <a:cubicBezTo>
                      <a:pt x="604837" y="1591208"/>
                      <a:pt x="609453" y="1593331"/>
                      <a:pt x="614362" y="1594383"/>
                    </a:cubicBezTo>
                    <a:cubicBezTo>
                      <a:pt x="620619" y="1595724"/>
                      <a:pt x="627069" y="1595918"/>
                      <a:pt x="633412" y="1596764"/>
                    </a:cubicBezTo>
                    <a:cubicBezTo>
                      <a:pt x="667701" y="1601335"/>
                      <a:pt x="631400" y="1597525"/>
                      <a:pt x="683418" y="1601526"/>
                    </a:cubicBezTo>
                    <a:cubicBezTo>
                      <a:pt x="768849" y="1608098"/>
                      <a:pt x="714640" y="1604624"/>
                      <a:pt x="783431" y="1608670"/>
                    </a:cubicBezTo>
                    <a:lnTo>
                      <a:pt x="2145506" y="1606289"/>
                    </a:lnTo>
                    <a:cubicBezTo>
                      <a:pt x="2151119" y="1606270"/>
                      <a:pt x="2156583" y="1604394"/>
                      <a:pt x="2162175" y="1603908"/>
                    </a:cubicBezTo>
                    <a:cubicBezTo>
                      <a:pt x="2174852" y="1602806"/>
                      <a:pt x="2187575" y="1602320"/>
                      <a:pt x="2200275" y="1601526"/>
                    </a:cubicBezTo>
                    <a:cubicBezTo>
                      <a:pt x="2244506" y="1592049"/>
                      <a:pt x="2222276" y="1595193"/>
                      <a:pt x="2266950" y="1592001"/>
                    </a:cubicBezTo>
                    <a:cubicBezTo>
                      <a:pt x="2270919" y="1591207"/>
                      <a:pt x="2274951" y="1590685"/>
                      <a:pt x="2278856" y="1589620"/>
                    </a:cubicBezTo>
                    <a:cubicBezTo>
                      <a:pt x="2283699" y="1588299"/>
                      <a:pt x="2288165" y="1585507"/>
                      <a:pt x="2293143" y="1584858"/>
                    </a:cubicBezTo>
                    <a:cubicBezTo>
                      <a:pt x="2306547" y="1583110"/>
                      <a:pt x="2320131" y="1583270"/>
                      <a:pt x="2333625" y="1582476"/>
                    </a:cubicBezTo>
                    <a:cubicBezTo>
                      <a:pt x="2344769" y="1580247"/>
                      <a:pt x="2355787" y="1577402"/>
                      <a:pt x="2366962" y="1575333"/>
                    </a:cubicBezTo>
                    <a:cubicBezTo>
                      <a:pt x="2435349" y="1562669"/>
                      <a:pt x="2386281" y="1571941"/>
                      <a:pt x="2431256" y="1565808"/>
                    </a:cubicBezTo>
                    <a:cubicBezTo>
                      <a:pt x="2441600" y="1564397"/>
                      <a:pt x="2451914" y="1562761"/>
                      <a:pt x="2462212" y="1561045"/>
                    </a:cubicBezTo>
                    <a:cubicBezTo>
                      <a:pt x="2466204" y="1560380"/>
                      <a:pt x="2470098" y="1559137"/>
                      <a:pt x="2474118" y="1558664"/>
                    </a:cubicBezTo>
                    <a:cubicBezTo>
                      <a:pt x="2483611" y="1557547"/>
                      <a:pt x="2493154" y="1556892"/>
                      <a:pt x="2502693" y="1556283"/>
                    </a:cubicBezTo>
                    <a:cubicBezTo>
                      <a:pt x="2596960" y="1550266"/>
                      <a:pt x="2580469" y="1551663"/>
                      <a:pt x="2678906" y="1549139"/>
                    </a:cubicBezTo>
                    <a:cubicBezTo>
                      <a:pt x="2683376" y="1548692"/>
                      <a:pt x="2712361" y="1546133"/>
                      <a:pt x="2719387" y="1544376"/>
                    </a:cubicBezTo>
                    <a:cubicBezTo>
                      <a:pt x="2723534" y="1543339"/>
                      <a:pt x="2727114" y="1540509"/>
                      <a:pt x="2731293" y="1539614"/>
                    </a:cubicBezTo>
                    <a:cubicBezTo>
                      <a:pt x="2738321" y="1538108"/>
                      <a:pt x="2745586" y="1538073"/>
                      <a:pt x="2752725" y="1537233"/>
                    </a:cubicBezTo>
                    <a:lnTo>
                      <a:pt x="2771775" y="1534851"/>
                    </a:lnTo>
                    <a:cubicBezTo>
                      <a:pt x="2779703" y="1533970"/>
                      <a:pt x="2787665" y="1533402"/>
                      <a:pt x="2795587" y="1532470"/>
                    </a:cubicBezTo>
                    <a:cubicBezTo>
                      <a:pt x="2846943" y="1526429"/>
                      <a:pt x="2770996" y="1534730"/>
                      <a:pt x="2833687" y="1525326"/>
                    </a:cubicBezTo>
                    <a:cubicBezTo>
                      <a:pt x="2842357" y="1524025"/>
                      <a:pt x="2851167" y="1523913"/>
                      <a:pt x="2859881" y="1522945"/>
                    </a:cubicBezTo>
                    <a:cubicBezTo>
                      <a:pt x="2865459" y="1522325"/>
                      <a:pt x="2870994" y="1521358"/>
                      <a:pt x="2876550" y="1520564"/>
                    </a:cubicBezTo>
                    <a:cubicBezTo>
                      <a:pt x="2881312" y="1518976"/>
                      <a:pt x="2885903" y="1516726"/>
                      <a:pt x="2890837" y="1515801"/>
                    </a:cubicBezTo>
                    <a:cubicBezTo>
                      <a:pt x="2898678" y="1514331"/>
                      <a:pt x="2906674" y="1513572"/>
                      <a:pt x="2914650" y="1513420"/>
                    </a:cubicBezTo>
                    <a:lnTo>
                      <a:pt x="3140868" y="1511039"/>
                    </a:lnTo>
                    <a:cubicBezTo>
                      <a:pt x="3150393" y="1510245"/>
                      <a:pt x="3159950" y="1509775"/>
                      <a:pt x="3169443" y="1508658"/>
                    </a:cubicBezTo>
                    <a:cubicBezTo>
                      <a:pt x="3173463" y="1508185"/>
                      <a:pt x="3177357" y="1506941"/>
                      <a:pt x="3181350" y="1506276"/>
                    </a:cubicBezTo>
                    <a:cubicBezTo>
                      <a:pt x="3191204" y="1504634"/>
                      <a:pt x="3207442" y="1502717"/>
                      <a:pt x="3217068" y="1501514"/>
                    </a:cubicBezTo>
                    <a:cubicBezTo>
                      <a:pt x="3219449" y="1500720"/>
                      <a:pt x="3221798" y="1499823"/>
                      <a:pt x="3224212" y="1499133"/>
                    </a:cubicBezTo>
                    <a:cubicBezTo>
                      <a:pt x="3227767" y="1498117"/>
                      <a:pt x="3237079" y="1496271"/>
                      <a:pt x="3240881" y="1494370"/>
                    </a:cubicBezTo>
                    <a:cubicBezTo>
                      <a:pt x="3243441" y="1493090"/>
                      <a:pt x="3245644" y="1491195"/>
                      <a:pt x="3248025" y="1489608"/>
                    </a:cubicBezTo>
                    <a:cubicBezTo>
                      <a:pt x="3251200" y="1484845"/>
                      <a:pt x="3253503" y="1479368"/>
                      <a:pt x="3257550" y="1475320"/>
                    </a:cubicBezTo>
                    <a:cubicBezTo>
                      <a:pt x="3266716" y="1466152"/>
                      <a:pt x="3262825" y="1470978"/>
                      <a:pt x="3269456" y="1461033"/>
                    </a:cubicBezTo>
                    <a:cubicBezTo>
                      <a:pt x="3270250" y="1458652"/>
                      <a:pt x="3270618" y="1456083"/>
                      <a:pt x="3271837" y="1453889"/>
                    </a:cubicBezTo>
                    <a:cubicBezTo>
                      <a:pt x="3279820" y="1439519"/>
                      <a:pt x="3280979" y="1442940"/>
                      <a:pt x="3286125" y="1430076"/>
                    </a:cubicBezTo>
                    <a:cubicBezTo>
                      <a:pt x="3287989" y="1425415"/>
                      <a:pt x="3289903" y="1420711"/>
                      <a:pt x="3290887" y="1415789"/>
                    </a:cubicBezTo>
                    <a:cubicBezTo>
                      <a:pt x="3293910" y="1400674"/>
                      <a:pt x="3292286" y="1407809"/>
                      <a:pt x="3295650" y="1394358"/>
                    </a:cubicBezTo>
                    <a:cubicBezTo>
                      <a:pt x="3296444" y="1341177"/>
                      <a:pt x="3296534" y="1287980"/>
                      <a:pt x="3298031" y="1234814"/>
                    </a:cubicBezTo>
                    <a:cubicBezTo>
                      <a:pt x="3298123" y="1231543"/>
                      <a:pt x="3300427" y="1228562"/>
                      <a:pt x="3300412" y="1225289"/>
                    </a:cubicBezTo>
                    <a:cubicBezTo>
                      <a:pt x="3299632" y="1050659"/>
                      <a:pt x="3297014" y="876041"/>
                      <a:pt x="3295650" y="701414"/>
                    </a:cubicBezTo>
                    <a:cubicBezTo>
                      <a:pt x="3294633" y="571241"/>
                      <a:pt x="3294756" y="441058"/>
                      <a:pt x="3293268" y="310889"/>
                    </a:cubicBezTo>
                    <a:cubicBezTo>
                      <a:pt x="3292610" y="253304"/>
                      <a:pt x="3292413" y="308123"/>
                      <a:pt x="3286125" y="270408"/>
                    </a:cubicBezTo>
                    <a:cubicBezTo>
                      <a:pt x="3283272" y="253297"/>
                      <a:pt x="3286421" y="260138"/>
                      <a:pt x="3278981" y="248976"/>
                    </a:cubicBezTo>
                    <a:cubicBezTo>
                      <a:pt x="3278187" y="245801"/>
                      <a:pt x="3277540" y="242586"/>
                      <a:pt x="3276600" y="239451"/>
                    </a:cubicBezTo>
                    <a:cubicBezTo>
                      <a:pt x="3275157" y="234643"/>
                      <a:pt x="3273054" y="230034"/>
                      <a:pt x="3271837" y="225164"/>
                    </a:cubicBezTo>
                    <a:cubicBezTo>
                      <a:pt x="3270250" y="218814"/>
                      <a:pt x="3269145" y="212323"/>
                      <a:pt x="3267075" y="206114"/>
                    </a:cubicBezTo>
                    <a:cubicBezTo>
                      <a:pt x="3265487" y="201351"/>
                      <a:pt x="3263529" y="196696"/>
                      <a:pt x="3262312" y="191826"/>
                    </a:cubicBezTo>
                    <a:cubicBezTo>
                      <a:pt x="3261518" y="188651"/>
                      <a:pt x="3260830" y="185448"/>
                      <a:pt x="3259931" y="182301"/>
                    </a:cubicBezTo>
                    <a:cubicBezTo>
                      <a:pt x="3259242" y="179888"/>
                      <a:pt x="3258114" y="177604"/>
                      <a:pt x="3257550" y="175158"/>
                    </a:cubicBezTo>
                    <a:cubicBezTo>
                      <a:pt x="3255730" y="167270"/>
                      <a:pt x="3254375" y="159283"/>
                      <a:pt x="3252787" y="151345"/>
                    </a:cubicBezTo>
                    <a:cubicBezTo>
                      <a:pt x="3251993" y="147376"/>
                      <a:pt x="3250406" y="143486"/>
                      <a:pt x="3250406" y="139439"/>
                    </a:cubicBezTo>
                    <a:lnTo>
                      <a:pt x="3250406" y="132295"/>
                    </a:ln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50" name="Forme libre 49"/>
              <p:cNvSpPr/>
              <p:nvPr/>
            </p:nvSpPr>
            <p:spPr>
              <a:xfrm>
                <a:off x="245269" y="4038600"/>
                <a:ext cx="2365968" cy="1881188"/>
              </a:xfrm>
              <a:custGeom>
                <a:avLst/>
                <a:gdLst>
                  <a:gd name="connsiteX0" fmla="*/ 42862 w 2365968"/>
                  <a:gd name="connsiteY0" fmla="*/ 14288 h 1881188"/>
                  <a:gd name="connsiteX1" fmla="*/ 71437 w 2365968"/>
                  <a:gd name="connsiteY1" fmla="*/ 7144 h 1881188"/>
                  <a:gd name="connsiteX2" fmla="*/ 95250 w 2365968"/>
                  <a:gd name="connsiteY2" fmla="*/ 2381 h 1881188"/>
                  <a:gd name="connsiteX3" fmla="*/ 145256 w 2365968"/>
                  <a:gd name="connsiteY3" fmla="*/ 0 h 1881188"/>
                  <a:gd name="connsiteX4" fmla="*/ 195262 w 2365968"/>
                  <a:gd name="connsiteY4" fmla="*/ 4763 h 1881188"/>
                  <a:gd name="connsiteX5" fmla="*/ 209550 w 2365968"/>
                  <a:gd name="connsiteY5" fmla="*/ 7144 h 1881188"/>
                  <a:gd name="connsiteX6" fmla="*/ 269081 w 2365968"/>
                  <a:gd name="connsiteY6" fmla="*/ 9525 h 1881188"/>
                  <a:gd name="connsiteX7" fmla="*/ 309562 w 2365968"/>
                  <a:gd name="connsiteY7" fmla="*/ 14288 h 1881188"/>
                  <a:gd name="connsiteX8" fmla="*/ 321469 w 2365968"/>
                  <a:gd name="connsiteY8" fmla="*/ 16669 h 1881188"/>
                  <a:gd name="connsiteX9" fmla="*/ 345281 w 2365968"/>
                  <a:gd name="connsiteY9" fmla="*/ 19050 h 1881188"/>
                  <a:gd name="connsiteX10" fmla="*/ 352425 w 2365968"/>
                  <a:gd name="connsiteY10" fmla="*/ 21431 h 1881188"/>
                  <a:gd name="connsiteX11" fmla="*/ 359569 w 2365968"/>
                  <a:gd name="connsiteY11" fmla="*/ 52388 h 1881188"/>
                  <a:gd name="connsiteX12" fmla="*/ 361950 w 2365968"/>
                  <a:gd name="connsiteY12" fmla="*/ 66675 h 1881188"/>
                  <a:gd name="connsiteX13" fmla="*/ 366712 w 2365968"/>
                  <a:gd name="connsiteY13" fmla="*/ 80963 h 1881188"/>
                  <a:gd name="connsiteX14" fmla="*/ 371475 w 2365968"/>
                  <a:gd name="connsiteY14" fmla="*/ 102394 h 1881188"/>
                  <a:gd name="connsiteX15" fmla="*/ 376237 w 2365968"/>
                  <a:gd name="connsiteY15" fmla="*/ 135731 h 1881188"/>
                  <a:gd name="connsiteX16" fmla="*/ 378619 w 2365968"/>
                  <a:gd name="connsiteY16" fmla="*/ 157163 h 1881188"/>
                  <a:gd name="connsiteX17" fmla="*/ 381000 w 2365968"/>
                  <a:gd name="connsiteY17" fmla="*/ 169069 h 1881188"/>
                  <a:gd name="connsiteX18" fmla="*/ 388144 w 2365968"/>
                  <a:gd name="connsiteY18" fmla="*/ 223838 h 1881188"/>
                  <a:gd name="connsiteX19" fmla="*/ 390525 w 2365968"/>
                  <a:gd name="connsiteY19" fmla="*/ 245269 h 1881188"/>
                  <a:gd name="connsiteX20" fmla="*/ 397669 w 2365968"/>
                  <a:gd name="connsiteY20" fmla="*/ 285750 h 1881188"/>
                  <a:gd name="connsiteX21" fmla="*/ 400050 w 2365968"/>
                  <a:gd name="connsiteY21" fmla="*/ 302419 h 1881188"/>
                  <a:gd name="connsiteX22" fmla="*/ 395287 w 2365968"/>
                  <a:gd name="connsiteY22" fmla="*/ 361950 h 1881188"/>
                  <a:gd name="connsiteX23" fmla="*/ 390525 w 2365968"/>
                  <a:gd name="connsiteY23" fmla="*/ 392906 h 1881188"/>
                  <a:gd name="connsiteX24" fmla="*/ 392906 w 2365968"/>
                  <a:gd name="connsiteY24" fmla="*/ 426244 h 1881188"/>
                  <a:gd name="connsiteX25" fmla="*/ 397669 w 2365968"/>
                  <a:gd name="connsiteY25" fmla="*/ 440531 h 1881188"/>
                  <a:gd name="connsiteX26" fmla="*/ 402431 w 2365968"/>
                  <a:gd name="connsiteY26" fmla="*/ 471488 h 1881188"/>
                  <a:gd name="connsiteX27" fmla="*/ 400050 w 2365968"/>
                  <a:gd name="connsiteY27" fmla="*/ 626269 h 1881188"/>
                  <a:gd name="connsiteX28" fmla="*/ 395287 w 2365968"/>
                  <a:gd name="connsiteY28" fmla="*/ 640556 h 1881188"/>
                  <a:gd name="connsiteX29" fmla="*/ 392906 w 2365968"/>
                  <a:gd name="connsiteY29" fmla="*/ 650081 h 1881188"/>
                  <a:gd name="connsiteX30" fmla="*/ 397669 w 2365968"/>
                  <a:gd name="connsiteY30" fmla="*/ 692944 h 1881188"/>
                  <a:gd name="connsiteX31" fmla="*/ 402431 w 2365968"/>
                  <a:gd name="connsiteY31" fmla="*/ 707231 h 1881188"/>
                  <a:gd name="connsiteX32" fmla="*/ 407194 w 2365968"/>
                  <a:gd name="connsiteY32" fmla="*/ 726281 h 1881188"/>
                  <a:gd name="connsiteX33" fmla="*/ 409575 w 2365968"/>
                  <a:gd name="connsiteY33" fmla="*/ 735806 h 1881188"/>
                  <a:gd name="connsiteX34" fmla="*/ 411956 w 2365968"/>
                  <a:gd name="connsiteY34" fmla="*/ 752475 h 1881188"/>
                  <a:gd name="connsiteX35" fmla="*/ 414337 w 2365968"/>
                  <a:gd name="connsiteY35" fmla="*/ 802481 h 1881188"/>
                  <a:gd name="connsiteX36" fmla="*/ 416719 w 2365968"/>
                  <a:gd name="connsiteY36" fmla="*/ 809625 h 1881188"/>
                  <a:gd name="connsiteX37" fmla="*/ 423862 w 2365968"/>
                  <a:gd name="connsiteY37" fmla="*/ 833438 h 1881188"/>
                  <a:gd name="connsiteX38" fmla="*/ 426244 w 2365968"/>
                  <a:gd name="connsiteY38" fmla="*/ 840581 h 1881188"/>
                  <a:gd name="connsiteX39" fmla="*/ 428625 w 2365968"/>
                  <a:gd name="connsiteY39" fmla="*/ 852488 h 1881188"/>
                  <a:gd name="connsiteX40" fmla="*/ 433387 w 2365968"/>
                  <a:gd name="connsiteY40" fmla="*/ 859631 h 1881188"/>
                  <a:gd name="connsiteX41" fmla="*/ 440531 w 2365968"/>
                  <a:gd name="connsiteY41" fmla="*/ 885825 h 1881188"/>
                  <a:gd name="connsiteX42" fmla="*/ 438150 w 2365968"/>
                  <a:gd name="connsiteY42" fmla="*/ 990600 h 1881188"/>
                  <a:gd name="connsiteX43" fmla="*/ 445294 w 2365968"/>
                  <a:gd name="connsiteY43" fmla="*/ 1166813 h 1881188"/>
                  <a:gd name="connsiteX44" fmla="*/ 450056 w 2365968"/>
                  <a:gd name="connsiteY44" fmla="*/ 1200150 h 1881188"/>
                  <a:gd name="connsiteX45" fmla="*/ 452437 w 2365968"/>
                  <a:gd name="connsiteY45" fmla="*/ 1209675 h 1881188"/>
                  <a:gd name="connsiteX46" fmla="*/ 457200 w 2365968"/>
                  <a:gd name="connsiteY46" fmla="*/ 1223963 h 1881188"/>
                  <a:gd name="connsiteX47" fmla="*/ 461962 w 2365968"/>
                  <a:gd name="connsiteY47" fmla="*/ 1240631 h 1881188"/>
                  <a:gd name="connsiteX48" fmla="*/ 466725 w 2365968"/>
                  <a:gd name="connsiteY48" fmla="*/ 1266825 h 1881188"/>
                  <a:gd name="connsiteX49" fmla="*/ 461962 w 2365968"/>
                  <a:gd name="connsiteY49" fmla="*/ 1385888 h 1881188"/>
                  <a:gd name="connsiteX50" fmla="*/ 459581 w 2365968"/>
                  <a:gd name="connsiteY50" fmla="*/ 1393031 h 1881188"/>
                  <a:gd name="connsiteX51" fmla="*/ 457200 w 2365968"/>
                  <a:gd name="connsiteY51" fmla="*/ 1416844 h 1881188"/>
                  <a:gd name="connsiteX52" fmla="*/ 452437 w 2365968"/>
                  <a:gd name="connsiteY52" fmla="*/ 1423988 h 1881188"/>
                  <a:gd name="connsiteX53" fmla="*/ 459581 w 2365968"/>
                  <a:gd name="connsiteY53" fmla="*/ 1469231 h 1881188"/>
                  <a:gd name="connsiteX54" fmla="*/ 461962 w 2365968"/>
                  <a:gd name="connsiteY54" fmla="*/ 1481138 h 1881188"/>
                  <a:gd name="connsiteX55" fmla="*/ 466725 w 2365968"/>
                  <a:gd name="connsiteY55" fmla="*/ 1495425 h 1881188"/>
                  <a:gd name="connsiteX56" fmla="*/ 473869 w 2365968"/>
                  <a:gd name="connsiteY56" fmla="*/ 1516856 h 1881188"/>
                  <a:gd name="connsiteX57" fmla="*/ 476250 w 2365968"/>
                  <a:gd name="connsiteY57" fmla="*/ 1524000 h 1881188"/>
                  <a:gd name="connsiteX58" fmla="*/ 478631 w 2365968"/>
                  <a:gd name="connsiteY58" fmla="*/ 1531144 h 1881188"/>
                  <a:gd name="connsiteX59" fmla="*/ 483394 w 2365968"/>
                  <a:gd name="connsiteY59" fmla="*/ 1540669 h 1881188"/>
                  <a:gd name="connsiteX60" fmla="*/ 488156 w 2365968"/>
                  <a:gd name="connsiteY60" fmla="*/ 1554956 h 1881188"/>
                  <a:gd name="connsiteX61" fmla="*/ 490537 w 2365968"/>
                  <a:gd name="connsiteY61" fmla="*/ 1562100 h 1881188"/>
                  <a:gd name="connsiteX62" fmla="*/ 500062 w 2365968"/>
                  <a:gd name="connsiteY62" fmla="*/ 1576388 h 1881188"/>
                  <a:gd name="connsiteX63" fmla="*/ 507206 w 2365968"/>
                  <a:gd name="connsiteY63" fmla="*/ 1595438 h 1881188"/>
                  <a:gd name="connsiteX64" fmla="*/ 509587 w 2365968"/>
                  <a:gd name="connsiteY64" fmla="*/ 1607344 h 1881188"/>
                  <a:gd name="connsiteX65" fmla="*/ 516731 w 2365968"/>
                  <a:gd name="connsiteY65" fmla="*/ 1624013 h 1881188"/>
                  <a:gd name="connsiteX66" fmla="*/ 528637 w 2365968"/>
                  <a:gd name="connsiteY66" fmla="*/ 1643063 h 1881188"/>
                  <a:gd name="connsiteX67" fmla="*/ 547687 w 2365968"/>
                  <a:gd name="connsiteY67" fmla="*/ 1659731 h 1881188"/>
                  <a:gd name="connsiteX68" fmla="*/ 557212 w 2365968"/>
                  <a:gd name="connsiteY68" fmla="*/ 1662113 h 1881188"/>
                  <a:gd name="connsiteX69" fmla="*/ 619125 w 2365968"/>
                  <a:gd name="connsiteY69" fmla="*/ 1671638 h 1881188"/>
                  <a:gd name="connsiteX70" fmla="*/ 645319 w 2365968"/>
                  <a:gd name="connsiteY70" fmla="*/ 1674019 h 1881188"/>
                  <a:gd name="connsiteX71" fmla="*/ 652462 w 2365968"/>
                  <a:gd name="connsiteY71" fmla="*/ 1676400 h 1881188"/>
                  <a:gd name="connsiteX72" fmla="*/ 664369 w 2365968"/>
                  <a:gd name="connsiteY72" fmla="*/ 1678781 h 1881188"/>
                  <a:gd name="connsiteX73" fmla="*/ 676275 w 2365968"/>
                  <a:gd name="connsiteY73" fmla="*/ 1683544 h 1881188"/>
                  <a:gd name="connsiteX74" fmla="*/ 695325 w 2365968"/>
                  <a:gd name="connsiteY74" fmla="*/ 1685925 h 1881188"/>
                  <a:gd name="connsiteX75" fmla="*/ 707231 w 2365968"/>
                  <a:gd name="connsiteY75" fmla="*/ 1688306 h 1881188"/>
                  <a:gd name="connsiteX76" fmla="*/ 731044 w 2365968"/>
                  <a:gd name="connsiteY76" fmla="*/ 1690688 h 1881188"/>
                  <a:gd name="connsiteX77" fmla="*/ 859631 w 2365968"/>
                  <a:gd name="connsiteY77" fmla="*/ 1683544 h 1881188"/>
                  <a:gd name="connsiteX78" fmla="*/ 866775 w 2365968"/>
                  <a:gd name="connsiteY78" fmla="*/ 1678781 h 1881188"/>
                  <a:gd name="connsiteX79" fmla="*/ 873919 w 2365968"/>
                  <a:gd name="connsiteY79" fmla="*/ 1671638 h 1881188"/>
                  <a:gd name="connsiteX80" fmla="*/ 883444 w 2365968"/>
                  <a:gd name="connsiteY80" fmla="*/ 1669256 h 1881188"/>
                  <a:gd name="connsiteX81" fmla="*/ 895350 w 2365968"/>
                  <a:gd name="connsiteY81" fmla="*/ 1671638 h 1881188"/>
                  <a:gd name="connsiteX82" fmla="*/ 909637 w 2365968"/>
                  <a:gd name="connsiteY82" fmla="*/ 1676400 h 1881188"/>
                  <a:gd name="connsiteX83" fmla="*/ 923925 w 2365968"/>
                  <a:gd name="connsiteY83" fmla="*/ 1678781 h 1881188"/>
                  <a:gd name="connsiteX84" fmla="*/ 940594 w 2365968"/>
                  <a:gd name="connsiteY84" fmla="*/ 1685925 h 1881188"/>
                  <a:gd name="connsiteX85" fmla="*/ 954881 w 2365968"/>
                  <a:gd name="connsiteY85" fmla="*/ 1690688 h 1881188"/>
                  <a:gd name="connsiteX86" fmla="*/ 1031081 w 2365968"/>
                  <a:gd name="connsiteY86" fmla="*/ 1695450 h 1881188"/>
                  <a:gd name="connsiteX87" fmla="*/ 1064419 w 2365968"/>
                  <a:gd name="connsiteY87" fmla="*/ 1697831 h 1881188"/>
                  <a:gd name="connsiteX88" fmla="*/ 1073944 w 2365968"/>
                  <a:gd name="connsiteY88" fmla="*/ 1700213 h 1881188"/>
                  <a:gd name="connsiteX89" fmla="*/ 1114425 w 2365968"/>
                  <a:gd name="connsiteY89" fmla="*/ 1697831 h 1881188"/>
                  <a:gd name="connsiteX90" fmla="*/ 1138237 w 2365968"/>
                  <a:gd name="connsiteY90" fmla="*/ 1693069 h 1881188"/>
                  <a:gd name="connsiteX91" fmla="*/ 1147762 w 2365968"/>
                  <a:gd name="connsiteY91" fmla="*/ 1690688 h 1881188"/>
                  <a:gd name="connsiteX92" fmla="*/ 1223962 w 2365968"/>
                  <a:gd name="connsiteY92" fmla="*/ 1688306 h 1881188"/>
                  <a:gd name="connsiteX93" fmla="*/ 1238250 w 2365968"/>
                  <a:gd name="connsiteY93" fmla="*/ 1683544 h 1881188"/>
                  <a:gd name="connsiteX94" fmla="*/ 1245394 w 2365968"/>
                  <a:gd name="connsiteY94" fmla="*/ 1681163 h 1881188"/>
                  <a:gd name="connsiteX95" fmla="*/ 1252537 w 2365968"/>
                  <a:gd name="connsiteY95" fmla="*/ 1676400 h 1881188"/>
                  <a:gd name="connsiteX96" fmla="*/ 1269206 w 2365968"/>
                  <a:gd name="connsiteY96" fmla="*/ 1671638 h 1881188"/>
                  <a:gd name="connsiteX97" fmla="*/ 1276350 w 2365968"/>
                  <a:gd name="connsiteY97" fmla="*/ 1669256 h 1881188"/>
                  <a:gd name="connsiteX98" fmla="*/ 1295400 w 2365968"/>
                  <a:gd name="connsiteY98" fmla="*/ 1671638 h 1881188"/>
                  <a:gd name="connsiteX99" fmla="*/ 1319212 w 2365968"/>
                  <a:gd name="connsiteY99" fmla="*/ 1678781 h 1881188"/>
                  <a:gd name="connsiteX100" fmla="*/ 1350169 w 2365968"/>
                  <a:gd name="connsiteY100" fmla="*/ 1676400 h 1881188"/>
                  <a:gd name="connsiteX101" fmla="*/ 1466850 w 2365968"/>
                  <a:gd name="connsiteY101" fmla="*/ 1671638 h 1881188"/>
                  <a:gd name="connsiteX102" fmla="*/ 1504950 w 2365968"/>
                  <a:gd name="connsiteY102" fmla="*/ 1666875 h 1881188"/>
                  <a:gd name="connsiteX103" fmla="*/ 1540669 w 2365968"/>
                  <a:gd name="connsiteY103" fmla="*/ 1662113 h 1881188"/>
                  <a:gd name="connsiteX104" fmla="*/ 1850231 w 2365968"/>
                  <a:gd name="connsiteY104" fmla="*/ 1659731 h 1881188"/>
                  <a:gd name="connsiteX105" fmla="*/ 1890712 w 2365968"/>
                  <a:gd name="connsiteY105" fmla="*/ 1657350 h 1881188"/>
                  <a:gd name="connsiteX106" fmla="*/ 1912144 w 2365968"/>
                  <a:gd name="connsiteY106" fmla="*/ 1652588 h 1881188"/>
                  <a:gd name="connsiteX107" fmla="*/ 1931194 w 2365968"/>
                  <a:gd name="connsiteY107" fmla="*/ 1650206 h 1881188"/>
                  <a:gd name="connsiteX108" fmla="*/ 1974056 w 2365968"/>
                  <a:gd name="connsiteY108" fmla="*/ 1645444 h 1881188"/>
                  <a:gd name="connsiteX109" fmla="*/ 2033587 w 2365968"/>
                  <a:gd name="connsiteY109" fmla="*/ 1643063 h 1881188"/>
                  <a:gd name="connsiteX110" fmla="*/ 2040731 w 2365968"/>
                  <a:gd name="connsiteY110" fmla="*/ 1640681 h 1881188"/>
                  <a:gd name="connsiteX111" fmla="*/ 2100262 w 2365968"/>
                  <a:gd name="connsiteY111" fmla="*/ 1640681 h 1881188"/>
                  <a:gd name="connsiteX112" fmla="*/ 2116931 w 2365968"/>
                  <a:gd name="connsiteY112" fmla="*/ 1645444 h 1881188"/>
                  <a:gd name="connsiteX113" fmla="*/ 2126456 w 2365968"/>
                  <a:gd name="connsiteY113" fmla="*/ 1647825 h 1881188"/>
                  <a:gd name="connsiteX114" fmla="*/ 2140744 w 2365968"/>
                  <a:gd name="connsiteY114" fmla="*/ 1652588 h 1881188"/>
                  <a:gd name="connsiteX115" fmla="*/ 2212181 w 2365968"/>
                  <a:gd name="connsiteY115" fmla="*/ 1654969 h 1881188"/>
                  <a:gd name="connsiteX116" fmla="*/ 2238375 w 2365968"/>
                  <a:gd name="connsiteY116" fmla="*/ 1659731 h 1881188"/>
                  <a:gd name="connsiteX117" fmla="*/ 2300287 w 2365968"/>
                  <a:gd name="connsiteY117" fmla="*/ 1666875 h 1881188"/>
                  <a:gd name="connsiteX118" fmla="*/ 2309812 w 2365968"/>
                  <a:gd name="connsiteY118" fmla="*/ 1669256 h 1881188"/>
                  <a:gd name="connsiteX119" fmla="*/ 2345531 w 2365968"/>
                  <a:gd name="connsiteY119" fmla="*/ 1674019 h 1881188"/>
                  <a:gd name="connsiteX120" fmla="*/ 2350294 w 2365968"/>
                  <a:gd name="connsiteY120" fmla="*/ 1716881 h 1881188"/>
                  <a:gd name="connsiteX121" fmla="*/ 2357437 w 2365968"/>
                  <a:gd name="connsiteY121" fmla="*/ 1804988 h 1881188"/>
                  <a:gd name="connsiteX122" fmla="*/ 2355056 w 2365968"/>
                  <a:gd name="connsiteY122" fmla="*/ 1840706 h 1881188"/>
                  <a:gd name="connsiteX123" fmla="*/ 2345531 w 2365968"/>
                  <a:gd name="connsiteY123" fmla="*/ 1843088 h 1881188"/>
                  <a:gd name="connsiteX124" fmla="*/ 2326481 w 2365968"/>
                  <a:gd name="connsiteY124" fmla="*/ 1852613 h 1881188"/>
                  <a:gd name="connsiteX125" fmla="*/ 2302669 w 2365968"/>
                  <a:gd name="connsiteY125" fmla="*/ 1857375 h 1881188"/>
                  <a:gd name="connsiteX126" fmla="*/ 2271712 w 2365968"/>
                  <a:gd name="connsiteY126" fmla="*/ 1862138 h 1881188"/>
                  <a:gd name="connsiteX127" fmla="*/ 2045494 w 2365968"/>
                  <a:gd name="connsiteY127" fmla="*/ 1864519 h 1881188"/>
                  <a:gd name="connsiteX128" fmla="*/ 1807369 w 2365968"/>
                  <a:gd name="connsiteY128" fmla="*/ 1869281 h 1881188"/>
                  <a:gd name="connsiteX129" fmla="*/ 1790700 w 2365968"/>
                  <a:gd name="connsiteY129" fmla="*/ 1871663 h 1881188"/>
                  <a:gd name="connsiteX130" fmla="*/ 1776412 w 2365968"/>
                  <a:gd name="connsiteY130" fmla="*/ 1874044 h 1881188"/>
                  <a:gd name="connsiteX131" fmla="*/ 1733550 w 2365968"/>
                  <a:gd name="connsiteY131" fmla="*/ 1876425 h 1881188"/>
                  <a:gd name="connsiteX132" fmla="*/ 1543050 w 2365968"/>
                  <a:gd name="connsiteY132" fmla="*/ 1881188 h 1881188"/>
                  <a:gd name="connsiteX133" fmla="*/ 188119 w 2365968"/>
                  <a:gd name="connsiteY133" fmla="*/ 1878806 h 1881188"/>
                  <a:gd name="connsiteX134" fmla="*/ 152400 w 2365968"/>
                  <a:gd name="connsiteY134" fmla="*/ 1874044 h 1881188"/>
                  <a:gd name="connsiteX135" fmla="*/ 109537 w 2365968"/>
                  <a:gd name="connsiteY135" fmla="*/ 1866900 h 1881188"/>
                  <a:gd name="connsiteX136" fmla="*/ 61912 w 2365968"/>
                  <a:gd name="connsiteY136" fmla="*/ 1862138 h 1881188"/>
                  <a:gd name="connsiteX137" fmla="*/ 59531 w 2365968"/>
                  <a:gd name="connsiteY137" fmla="*/ 1854994 h 1881188"/>
                  <a:gd name="connsiteX138" fmla="*/ 54769 w 2365968"/>
                  <a:gd name="connsiteY138" fmla="*/ 1845469 h 1881188"/>
                  <a:gd name="connsiteX139" fmla="*/ 47625 w 2365968"/>
                  <a:gd name="connsiteY139" fmla="*/ 1824038 h 1881188"/>
                  <a:gd name="connsiteX140" fmla="*/ 50006 w 2365968"/>
                  <a:gd name="connsiteY140" fmla="*/ 1645444 h 1881188"/>
                  <a:gd name="connsiteX141" fmla="*/ 52387 w 2365968"/>
                  <a:gd name="connsiteY141" fmla="*/ 1619250 h 1881188"/>
                  <a:gd name="connsiteX142" fmla="*/ 54769 w 2365968"/>
                  <a:gd name="connsiteY142" fmla="*/ 1612106 h 1881188"/>
                  <a:gd name="connsiteX143" fmla="*/ 59531 w 2365968"/>
                  <a:gd name="connsiteY143" fmla="*/ 1590675 h 1881188"/>
                  <a:gd name="connsiteX144" fmla="*/ 61912 w 2365968"/>
                  <a:gd name="connsiteY144" fmla="*/ 1559719 h 1881188"/>
                  <a:gd name="connsiteX145" fmla="*/ 64294 w 2365968"/>
                  <a:gd name="connsiteY145" fmla="*/ 1519238 h 1881188"/>
                  <a:gd name="connsiteX146" fmla="*/ 69056 w 2365968"/>
                  <a:gd name="connsiteY146" fmla="*/ 1504950 h 1881188"/>
                  <a:gd name="connsiteX147" fmla="*/ 73819 w 2365968"/>
                  <a:gd name="connsiteY147" fmla="*/ 1471613 h 1881188"/>
                  <a:gd name="connsiteX148" fmla="*/ 80962 w 2365968"/>
                  <a:gd name="connsiteY148" fmla="*/ 1419225 h 1881188"/>
                  <a:gd name="connsiteX149" fmla="*/ 83344 w 2365968"/>
                  <a:gd name="connsiteY149" fmla="*/ 1045369 h 1881188"/>
                  <a:gd name="connsiteX150" fmla="*/ 80962 w 2365968"/>
                  <a:gd name="connsiteY150" fmla="*/ 1028700 h 1881188"/>
                  <a:gd name="connsiteX151" fmla="*/ 73819 w 2365968"/>
                  <a:gd name="connsiteY151" fmla="*/ 1002506 h 1881188"/>
                  <a:gd name="connsiteX152" fmla="*/ 69056 w 2365968"/>
                  <a:gd name="connsiteY152" fmla="*/ 962025 h 1881188"/>
                  <a:gd name="connsiteX153" fmla="*/ 66675 w 2365968"/>
                  <a:gd name="connsiteY153" fmla="*/ 947738 h 1881188"/>
                  <a:gd name="connsiteX154" fmla="*/ 64294 w 2365968"/>
                  <a:gd name="connsiteY154" fmla="*/ 928688 h 1881188"/>
                  <a:gd name="connsiteX155" fmla="*/ 59531 w 2365968"/>
                  <a:gd name="connsiteY155" fmla="*/ 909638 h 1881188"/>
                  <a:gd name="connsiteX156" fmla="*/ 54769 w 2365968"/>
                  <a:gd name="connsiteY156" fmla="*/ 876300 h 1881188"/>
                  <a:gd name="connsiteX157" fmla="*/ 50006 w 2365968"/>
                  <a:gd name="connsiteY157" fmla="*/ 850106 h 1881188"/>
                  <a:gd name="connsiteX158" fmla="*/ 47625 w 2365968"/>
                  <a:gd name="connsiteY158" fmla="*/ 823913 h 1881188"/>
                  <a:gd name="connsiteX159" fmla="*/ 45244 w 2365968"/>
                  <a:gd name="connsiteY159" fmla="*/ 812006 h 1881188"/>
                  <a:gd name="connsiteX160" fmla="*/ 40481 w 2365968"/>
                  <a:gd name="connsiteY160" fmla="*/ 781050 h 1881188"/>
                  <a:gd name="connsiteX161" fmla="*/ 33337 w 2365968"/>
                  <a:gd name="connsiteY161" fmla="*/ 723900 h 1881188"/>
                  <a:gd name="connsiteX162" fmla="*/ 26194 w 2365968"/>
                  <a:gd name="connsiteY162" fmla="*/ 683419 h 1881188"/>
                  <a:gd name="connsiteX163" fmla="*/ 23812 w 2365968"/>
                  <a:gd name="connsiteY163" fmla="*/ 633413 h 1881188"/>
                  <a:gd name="connsiteX164" fmla="*/ 16669 w 2365968"/>
                  <a:gd name="connsiteY164" fmla="*/ 595313 h 1881188"/>
                  <a:gd name="connsiteX165" fmla="*/ 14287 w 2365968"/>
                  <a:gd name="connsiteY165" fmla="*/ 554831 h 1881188"/>
                  <a:gd name="connsiteX166" fmla="*/ 11906 w 2365968"/>
                  <a:gd name="connsiteY166" fmla="*/ 542925 h 1881188"/>
                  <a:gd name="connsiteX167" fmla="*/ 7144 w 2365968"/>
                  <a:gd name="connsiteY167" fmla="*/ 516731 h 1881188"/>
                  <a:gd name="connsiteX168" fmla="*/ 4762 w 2365968"/>
                  <a:gd name="connsiteY168" fmla="*/ 490538 h 1881188"/>
                  <a:gd name="connsiteX169" fmla="*/ 0 w 2365968"/>
                  <a:gd name="connsiteY169" fmla="*/ 352425 h 1881188"/>
                  <a:gd name="connsiteX170" fmla="*/ 4762 w 2365968"/>
                  <a:gd name="connsiteY170" fmla="*/ 142875 h 1881188"/>
                  <a:gd name="connsiteX171" fmla="*/ 14287 w 2365968"/>
                  <a:gd name="connsiteY171" fmla="*/ 107156 h 1881188"/>
                  <a:gd name="connsiteX172" fmla="*/ 19050 w 2365968"/>
                  <a:gd name="connsiteY172" fmla="*/ 92869 h 1881188"/>
                  <a:gd name="connsiteX173" fmla="*/ 21431 w 2365968"/>
                  <a:gd name="connsiteY173" fmla="*/ 85725 h 1881188"/>
                  <a:gd name="connsiteX174" fmla="*/ 26194 w 2365968"/>
                  <a:gd name="connsiteY174" fmla="*/ 66675 h 1881188"/>
                  <a:gd name="connsiteX175" fmla="*/ 28575 w 2365968"/>
                  <a:gd name="connsiteY175" fmla="*/ 57150 h 1881188"/>
                  <a:gd name="connsiteX176" fmla="*/ 33337 w 2365968"/>
                  <a:gd name="connsiteY176" fmla="*/ 47625 h 1881188"/>
                  <a:gd name="connsiteX177" fmla="*/ 42862 w 2365968"/>
                  <a:gd name="connsiteY177" fmla="*/ 14288 h 1881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</a:cxnLst>
                <a:rect l="l" t="t" r="r" b="b"/>
                <a:pathLst>
                  <a:path w="2365968" h="1881188">
                    <a:moveTo>
                      <a:pt x="42862" y="14288"/>
                    </a:moveTo>
                    <a:cubicBezTo>
                      <a:pt x="49212" y="7541"/>
                      <a:pt x="29303" y="17676"/>
                      <a:pt x="71437" y="7144"/>
                    </a:cubicBezTo>
                    <a:cubicBezTo>
                      <a:pt x="86296" y="3430"/>
                      <a:pt x="70752" y="4131"/>
                      <a:pt x="95250" y="2381"/>
                    </a:cubicBezTo>
                    <a:cubicBezTo>
                      <a:pt x="111895" y="1192"/>
                      <a:pt x="128587" y="794"/>
                      <a:pt x="145256" y="0"/>
                    </a:cubicBezTo>
                    <a:lnTo>
                      <a:pt x="195262" y="4763"/>
                    </a:lnTo>
                    <a:cubicBezTo>
                      <a:pt x="200061" y="5296"/>
                      <a:pt x="204732" y="6833"/>
                      <a:pt x="209550" y="7144"/>
                    </a:cubicBezTo>
                    <a:cubicBezTo>
                      <a:pt x="229368" y="8422"/>
                      <a:pt x="249237" y="8731"/>
                      <a:pt x="269081" y="9525"/>
                    </a:cubicBezTo>
                    <a:cubicBezTo>
                      <a:pt x="305991" y="15676"/>
                      <a:pt x="253187" y="7240"/>
                      <a:pt x="309562" y="14288"/>
                    </a:cubicBezTo>
                    <a:cubicBezTo>
                      <a:pt x="313578" y="14790"/>
                      <a:pt x="317457" y="16134"/>
                      <a:pt x="321469" y="16669"/>
                    </a:cubicBezTo>
                    <a:cubicBezTo>
                      <a:pt x="329376" y="17723"/>
                      <a:pt x="337344" y="18256"/>
                      <a:pt x="345281" y="19050"/>
                    </a:cubicBezTo>
                    <a:cubicBezTo>
                      <a:pt x="347662" y="19844"/>
                      <a:pt x="350465" y="19863"/>
                      <a:pt x="352425" y="21431"/>
                    </a:cubicBezTo>
                    <a:cubicBezTo>
                      <a:pt x="360984" y="28278"/>
                      <a:pt x="358653" y="45057"/>
                      <a:pt x="359569" y="52388"/>
                    </a:cubicBezTo>
                    <a:cubicBezTo>
                      <a:pt x="360168" y="57179"/>
                      <a:pt x="360779" y="61991"/>
                      <a:pt x="361950" y="66675"/>
                    </a:cubicBezTo>
                    <a:cubicBezTo>
                      <a:pt x="363167" y="71545"/>
                      <a:pt x="365623" y="76062"/>
                      <a:pt x="366712" y="80963"/>
                    </a:cubicBezTo>
                    <a:cubicBezTo>
                      <a:pt x="368300" y="88107"/>
                      <a:pt x="370040" y="95218"/>
                      <a:pt x="371475" y="102394"/>
                    </a:cubicBezTo>
                    <a:cubicBezTo>
                      <a:pt x="373606" y="113049"/>
                      <a:pt x="374983" y="125071"/>
                      <a:pt x="376237" y="135731"/>
                    </a:cubicBezTo>
                    <a:cubicBezTo>
                      <a:pt x="377077" y="142870"/>
                      <a:pt x="377602" y="150047"/>
                      <a:pt x="378619" y="157163"/>
                    </a:cubicBezTo>
                    <a:cubicBezTo>
                      <a:pt x="379191" y="161170"/>
                      <a:pt x="380518" y="165051"/>
                      <a:pt x="381000" y="169069"/>
                    </a:cubicBezTo>
                    <a:cubicBezTo>
                      <a:pt x="387578" y="223888"/>
                      <a:pt x="380469" y="200820"/>
                      <a:pt x="388144" y="223838"/>
                    </a:cubicBezTo>
                    <a:cubicBezTo>
                      <a:pt x="388938" y="230982"/>
                      <a:pt x="389509" y="238154"/>
                      <a:pt x="390525" y="245269"/>
                    </a:cubicBezTo>
                    <a:cubicBezTo>
                      <a:pt x="400732" y="316724"/>
                      <a:pt x="391389" y="248076"/>
                      <a:pt x="397669" y="285750"/>
                    </a:cubicBezTo>
                    <a:cubicBezTo>
                      <a:pt x="398592" y="291286"/>
                      <a:pt x="399256" y="296863"/>
                      <a:pt x="400050" y="302419"/>
                    </a:cubicBezTo>
                    <a:cubicBezTo>
                      <a:pt x="398462" y="322263"/>
                      <a:pt x="397145" y="342130"/>
                      <a:pt x="395287" y="361950"/>
                    </a:cubicBezTo>
                    <a:cubicBezTo>
                      <a:pt x="394630" y="368957"/>
                      <a:pt x="391758" y="385505"/>
                      <a:pt x="390525" y="392906"/>
                    </a:cubicBezTo>
                    <a:cubicBezTo>
                      <a:pt x="391319" y="404019"/>
                      <a:pt x="391253" y="415226"/>
                      <a:pt x="392906" y="426244"/>
                    </a:cubicBezTo>
                    <a:cubicBezTo>
                      <a:pt x="393651" y="431208"/>
                      <a:pt x="397669" y="440531"/>
                      <a:pt x="397669" y="440531"/>
                    </a:cubicBezTo>
                    <a:cubicBezTo>
                      <a:pt x="398337" y="444540"/>
                      <a:pt x="402431" y="468424"/>
                      <a:pt x="402431" y="471488"/>
                    </a:cubicBezTo>
                    <a:cubicBezTo>
                      <a:pt x="402431" y="523088"/>
                      <a:pt x="402228" y="574715"/>
                      <a:pt x="400050" y="626269"/>
                    </a:cubicBezTo>
                    <a:cubicBezTo>
                      <a:pt x="399838" y="631285"/>
                      <a:pt x="396730" y="635748"/>
                      <a:pt x="395287" y="640556"/>
                    </a:cubicBezTo>
                    <a:cubicBezTo>
                      <a:pt x="394347" y="643691"/>
                      <a:pt x="393700" y="646906"/>
                      <a:pt x="392906" y="650081"/>
                    </a:cubicBezTo>
                    <a:cubicBezTo>
                      <a:pt x="393733" y="660008"/>
                      <a:pt x="394703" y="681079"/>
                      <a:pt x="397669" y="692944"/>
                    </a:cubicBezTo>
                    <a:cubicBezTo>
                      <a:pt x="398887" y="697814"/>
                      <a:pt x="401213" y="702361"/>
                      <a:pt x="402431" y="707231"/>
                    </a:cubicBezTo>
                    <a:lnTo>
                      <a:pt x="407194" y="726281"/>
                    </a:lnTo>
                    <a:cubicBezTo>
                      <a:pt x="407988" y="729456"/>
                      <a:pt x="409112" y="732566"/>
                      <a:pt x="409575" y="735806"/>
                    </a:cubicBezTo>
                    <a:lnTo>
                      <a:pt x="411956" y="752475"/>
                    </a:lnTo>
                    <a:cubicBezTo>
                      <a:pt x="412750" y="769144"/>
                      <a:pt x="412951" y="785851"/>
                      <a:pt x="414337" y="802481"/>
                    </a:cubicBezTo>
                    <a:cubicBezTo>
                      <a:pt x="414545" y="804983"/>
                      <a:pt x="416029" y="807211"/>
                      <a:pt x="416719" y="809625"/>
                    </a:cubicBezTo>
                    <a:cubicBezTo>
                      <a:pt x="423918" y="834820"/>
                      <a:pt x="412542" y="799479"/>
                      <a:pt x="423862" y="833438"/>
                    </a:cubicBezTo>
                    <a:cubicBezTo>
                      <a:pt x="424656" y="835819"/>
                      <a:pt x="425752" y="838120"/>
                      <a:pt x="426244" y="840581"/>
                    </a:cubicBezTo>
                    <a:cubicBezTo>
                      <a:pt x="427038" y="844550"/>
                      <a:pt x="427204" y="848698"/>
                      <a:pt x="428625" y="852488"/>
                    </a:cubicBezTo>
                    <a:cubicBezTo>
                      <a:pt x="429630" y="855167"/>
                      <a:pt x="432225" y="857016"/>
                      <a:pt x="433387" y="859631"/>
                    </a:cubicBezTo>
                    <a:cubicBezTo>
                      <a:pt x="437783" y="869521"/>
                      <a:pt x="438494" y="875637"/>
                      <a:pt x="440531" y="885825"/>
                    </a:cubicBezTo>
                    <a:cubicBezTo>
                      <a:pt x="439737" y="920750"/>
                      <a:pt x="438150" y="955666"/>
                      <a:pt x="438150" y="990600"/>
                    </a:cubicBezTo>
                    <a:cubicBezTo>
                      <a:pt x="438150" y="1147288"/>
                      <a:pt x="426186" y="1099942"/>
                      <a:pt x="445294" y="1166813"/>
                    </a:cubicBezTo>
                    <a:cubicBezTo>
                      <a:pt x="447374" y="1185535"/>
                      <a:pt x="446687" y="1184986"/>
                      <a:pt x="450056" y="1200150"/>
                    </a:cubicBezTo>
                    <a:cubicBezTo>
                      <a:pt x="450766" y="1203345"/>
                      <a:pt x="451497" y="1206540"/>
                      <a:pt x="452437" y="1209675"/>
                    </a:cubicBezTo>
                    <a:cubicBezTo>
                      <a:pt x="453880" y="1214484"/>
                      <a:pt x="455983" y="1219093"/>
                      <a:pt x="457200" y="1223963"/>
                    </a:cubicBezTo>
                    <a:cubicBezTo>
                      <a:pt x="464631" y="1253689"/>
                      <a:pt x="455140" y="1216758"/>
                      <a:pt x="461962" y="1240631"/>
                    </a:cubicBezTo>
                    <a:cubicBezTo>
                      <a:pt x="465172" y="1251864"/>
                      <a:pt x="464797" y="1253325"/>
                      <a:pt x="466725" y="1266825"/>
                    </a:cubicBezTo>
                    <a:cubicBezTo>
                      <a:pt x="466465" y="1278261"/>
                      <a:pt x="469780" y="1350710"/>
                      <a:pt x="461962" y="1385888"/>
                    </a:cubicBezTo>
                    <a:cubicBezTo>
                      <a:pt x="461417" y="1388338"/>
                      <a:pt x="460375" y="1390650"/>
                      <a:pt x="459581" y="1393031"/>
                    </a:cubicBezTo>
                    <a:cubicBezTo>
                      <a:pt x="458787" y="1400969"/>
                      <a:pt x="458994" y="1409071"/>
                      <a:pt x="457200" y="1416844"/>
                    </a:cubicBezTo>
                    <a:cubicBezTo>
                      <a:pt x="456556" y="1419633"/>
                      <a:pt x="452616" y="1421132"/>
                      <a:pt x="452437" y="1423988"/>
                    </a:cubicBezTo>
                    <a:cubicBezTo>
                      <a:pt x="450563" y="1453976"/>
                      <a:pt x="453798" y="1448023"/>
                      <a:pt x="459581" y="1469231"/>
                    </a:cubicBezTo>
                    <a:cubicBezTo>
                      <a:pt x="460646" y="1473136"/>
                      <a:pt x="460897" y="1477233"/>
                      <a:pt x="461962" y="1481138"/>
                    </a:cubicBezTo>
                    <a:cubicBezTo>
                      <a:pt x="463283" y="1485981"/>
                      <a:pt x="465137" y="1490663"/>
                      <a:pt x="466725" y="1495425"/>
                    </a:cubicBezTo>
                    <a:lnTo>
                      <a:pt x="473869" y="1516856"/>
                    </a:lnTo>
                    <a:lnTo>
                      <a:pt x="476250" y="1524000"/>
                    </a:lnTo>
                    <a:cubicBezTo>
                      <a:pt x="477044" y="1526381"/>
                      <a:pt x="477508" y="1528899"/>
                      <a:pt x="478631" y="1531144"/>
                    </a:cubicBezTo>
                    <a:cubicBezTo>
                      <a:pt x="480219" y="1534319"/>
                      <a:pt x="482076" y="1537373"/>
                      <a:pt x="483394" y="1540669"/>
                    </a:cubicBezTo>
                    <a:cubicBezTo>
                      <a:pt x="485258" y="1545330"/>
                      <a:pt x="486569" y="1550194"/>
                      <a:pt x="488156" y="1554956"/>
                    </a:cubicBezTo>
                    <a:cubicBezTo>
                      <a:pt x="488950" y="1557337"/>
                      <a:pt x="489145" y="1560011"/>
                      <a:pt x="490537" y="1562100"/>
                    </a:cubicBezTo>
                    <a:cubicBezTo>
                      <a:pt x="493712" y="1566863"/>
                      <a:pt x="497936" y="1571074"/>
                      <a:pt x="500062" y="1576388"/>
                    </a:cubicBezTo>
                    <a:cubicBezTo>
                      <a:pt x="501522" y="1580038"/>
                      <a:pt x="505961" y="1590456"/>
                      <a:pt x="507206" y="1595438"/>
                    </a:cubicBezTo>
                    <a:cubicBezTo>
                      <a:pt x="508188" y="1599364"/>
                      <a:pt x="508605" y="1603418"/>
                      <a:pt x="509587" y="1607344"/>
                    </a:cubicBezTo>
                    <a:cubicBezTo>
                      <a:pt x="511338" y="1614348"/>
                      <a:pt x="513326" y="1617203"/>
                      <a:pt x="516731" y="1624013"/>
                    </a:cubicBezTo>
                    <a:cubicBezTo>
                      <a:pt x="520703" y="1643876"/>
                      <a:pt x="515077" y="1629504"/>
                      <a:pt x="528637" y="1643063"/>
                    </a:cubicBezTo>
                    <a:cubicBezTo>
                      <a:pt x="537236" y="1651661"/>
                      <a:pt x="529698" y="1655232"/>
                      <a:pt x="547687" y="1659731"/>
                    </a:cubicBezTo>
                    <a:cubicBezTo>
                      <a:pt x="550862" y="1660525"/>
                      <a:pt x="554017" y="1661403"/>
                      <a:pt x="557212" y="1662113"/>
                    </a:cubicBezTo>
                    <a:cubicBezTo>
                      <a:pt x="577624" y="1666649"/>
                      <a:pt x="598335" y="1669559"/>
                      <a:pt x="619125" y="1671638"/>
                    </a:cubicBezTo>
                    <a:lnTo>
                      <a:pt x="645319" y="1674019"/>
                    </a:lnTo>
                    <a:cubicBezTo>
                      <a:pt x="647700" y="1674813"/>
                      <a:pt x="650027" y="1675791"/>
                      <a:pt x="652462" y="1676400"/>
                    </a:cubicBezTo>
                    <a:cubicBezTo>
                      <a:pt x="656389" y="1677382"/>
                      <a:pt x="660492" y="1677618"/>
                      <a:pt x="664369" y="1678781"/>
                    </a:cubicBezTo>
                    <a:cubicBezTo>
                      <a:pt x="668463" y="1680009"/>
                      <a:pt x="672110" y="1682583"/>
                      <a:pt x="676275" y="1683544"/>
                    </a:cubicBezTo>
                    <a:cubicBezTo>
                      <a:pt x="682511" y="1684983"/>
                      <a:pt x="689000" y="1684952"/>
                      <a:pt x="695325" y="1685925"/>
                    </a:cubicBezTo>
                    <a:cubicBezTo>
                      <a:pt x="699325" y="1686540"/>
                      <a:pt x="703219" y="1687771"/>
                      <a:pt x="707231" y="1688306"/>
                    </a:cubicBezTo>
                    <a:cubicBezTo>
                      <a:pt x="715138" y="1689360"/>
                      <a:pt x="723106" y="1689894"/>
                      <a:pt x="731044" y="1690688"/>
                    </a:cubicBezTo>
                    <a:cubicBezTo>
                      <a:pt x="794122" y="1689345"/>
                      <a:pt x="815875" y="1698127"/>
                      <a:pt x="859631" y="1683544"/>
                    </a:cubicBezTo>
                    <a:cubicBezTo>
                      <a:pt x="862012" y="1681956"/>
                      <a:pt x="864576" y="1680613"/>
                      <a:pt x="866775" y="1678781"/>
                    </a:cubicBezTo>
                    <a:cubicBezTo>
                      <a:pt x="869362" y="1676625"/>
                      <a:pt x="870995" y="1673309"/>
                      <a:pt x="873919" y="1671638"/>
                    </a:cubicBezTo>
                    <a:cubicBezTo>
                      <a:pt x="876761" y="1670014"/>
                      <a:pt x="880269" y="1670050"/>
                      <a:pt x="883444" y="1669256"/>
                    </a:cubicBezTo>
                    <a:cubicBezTo>
                      <a:pt x="887413" y="1670050"/>
                      <a:pt x="891445" y="1670573"/>
                      <a:pt x="895350" y="1671638"/>
                    </a:cubicBezTo>
                    <a:cubicBezTo>
                      <a:pt x="900193" y="1672959"/>
                      <a:pt x="904767" y="1675183"/>
                      <a:pt x="909637" y="1676400"/>
                    </a:cubicBezTo>
                    <a:cubicBezTo>
                      <a:pt x="914321" y="1677571"/>
                      <a:pt x="919162" y="1677987"/>
                      <a:pt x="923925" y="1678781"/>
                    </a:cubicBezTo>
                    <a:cubicBezTo>
                      <a:pt x="946930" y="1686451"/>
                      <a:pt x="911157" y="1674150"/>
                      <a:pt x="940594" y="1685925"/>
                    </a:cubicBezTo>
                    <a:cubicBezTo>
                      <a:pt x="945255" y="1687789"/>
                      <a:pt x="950119" y="1689100"/>
                      <a:pt x="954881" y="1690688"/>
                    </a:cubicBezTo>
                    <a:cubicBezTo>
                      <a:pt x="983870" y="1700351"/>
                      <a:pt x="959572" y="1692984"/>
                      <a:pt x="1031081" y="1695450"/>
                    </a:cubicBezTo>
                    <a:cubicBezTo>
                      <a:pt x="1042194" y="1696244"/>
                      <a:pt x="1053346" y="1696601"/>
                      <a:pt x="1064419" y="1697831"/>
                    </a:cubicBezTo>
                    <a:cubicBezTo>
                      <a:pt x="1067672" y="1698192"/>
                      <a:pt x="1070671" y="1700213"/>
                      <a:pt x="1073944" y="1700213"/>
                    </a:cubicBezTo>
                    <a:cubicBezTo>
                      <a:pt x="1087461" y="1700213"/>
                      <a:pt x="1100931" y="1698625"/>
                      <a:pt x="1114425" y="1697831"/>
                    </a:cubicBezTo>
                    <a:lnTo>
                      <a:pt x="1138237" y="1693069"/>
                    </a:lnTo>
                    <a:cubicBezTo>
                      <a:pt x="1141437" y="1692383"/>
                      <a:pt x="1144494" y="1690870"/>
                      <a:pt x="1147762" y="1690688"/>
                    </a:cubicBezTo>
                    <a:cubicBezTo>
                      <a:pt x="1173135" y="1689278"/>
                      <a:pt x="1198562" y="1689100"/>
                      <a:pt x="1223962" y="1688306"/>
                    </a:cubicBezTo>
                    <a:lnTo>
                      <a:pt x="1238250" y="1683544"/>
                    </a:lnTo>
                    <a:lnTo>
                      <a:pt x="1245394" y="1681163"/>
                    </a:lnTo>
                    <a:cubicBezTo>
                      <a:pt x="1247775" y="1679575"/>
                      <a:pt x="1249977" y="1677680"/>
                      <a:pt x="1252537" y="1676400"/>
                    </a:cubicBezTo>
                    <a:cubicBezTo>
                      <a:pt x="1256342" y="1674497"/>
                      <a:pt x="1265647" y="1672655"/>
                      <a:pt x="1269206" y="1671638"/>
                    </a:cubicBezTo>
                    <a:cubicBezTo>
                      <a:pt x="1271620" y="1670948"/>
                      <a:pt x="1273969" y="1670050"/>
                      <a:pt x="1276350" y="1669256"/>
                    </a:cubicBezTo>
                    <a:cubicBezTo>
                      <a:pt x="1282700" y="1670050"/>
                      <a:pt x="1289125" y="1670383"/>
                      <a:pt x="1295400" y="1671638"/>
                    </a:cubicBezTo>
                    <a:cubicBezTo>
                      <a:pt x="1302220" y="1673002"/>
                      <a:pt x="1311913" y="1676348"/>
                      <a:pt x="1319212" y="1678781"/>
                    </a:cubicBezTo>
                    <a:cubicBezTo>
                      <a:pt x="1329531" y="1677987"/>
                      <a:pt x="1339826" y="1676769"/>
                      <a:pt x="1350169" y="1676400"/>
                    </a:cubicBezTo>
                    <a:cubicBezTo>
                      <a:pt x="1467590" y="1672207"/>
                      <a:pt x="1417443" y="1679871"/>
                      <a:pt x="1466850" y="1671638"/>
                    </a:cubicBezTo>
                    <a:cubicBezTo>
                      <a:pt x="1485060" y="1665566"/>
                      <a:pt x="1466347" y="1671164"/>
                      <a:pt x="1504950" y="1666875"/>
                    </a:cubicBezTo>
                    <a:cubicBezTo>
                      <a:pt x="1530287" y="1664060"/>
                      <a:pt x="1501774" y="1662669"/>
                      <a:pt x="1540669" y="1662113"/>
                    </a:cubicBezTo>
                    <a:lnTo>
                      <a:pt x="1850231" y="1659731"/>
                    </a:lnTo>
                    <a:cubicBezTo>
                      <a:pt x="1863725" y="1658937"/>
                      <a:pt x="1877251" y="1658574"/>
                      <a:pt x="1890712" y="1657350"/>
                    </a:cubicBezTo>
                    <a:cubicBezTo>
                      <a:pt x="1902358" y="1656291"/>
                      <a:pt x="1901498" y="1654362"/>
                      <a:pt x="1912144" y="1652588"/>
                    </a:cubicBezTo>
                    <a:cubicBezTo>
                      <a:pt x="1918456" y="1651536"/>
                      <a:pt x="1924844" y="1651000"/>
                      <a:pt x="1931194" y="1650206"/>
                    </a:cubicBezTo>
                    <a:cubicBezTo>
                      <a:pt x="1949185" y="1644209"/>
                      <a:pt x="1938081" y="1647243"/>
                      <a:pt x="1974056" y="1645444"/>
                    </a:cubicBezTo>
                    <a:cubicBezTo>
                      <a:pt x="1993891" y="1644452"/>
                      <a:pt x="2013743" y="1643857"/>
                      <a:pt x="2033587" y="1643063"/>
                    </a:cubicBezTo>
                    <a:cubicBezTo>
                      <a:pt x="2035968" y="1642269"/>
                      <a:pt x="2038261" y="1641130"/>
                      <a:pt x="2040731" y="1640681"/>
                    </a:cubicBezTo>
                    <a:cubicBezTo>
                      <a:pt x="2065525" y="1636173"/>
                      <a:pt x="2069590" y="1638877"/>
                      <a:pt x="2100262" y="1640681"/>
                    </a:cubicBezTo>
                    <a:cubicBezTo>
                      <a:pt x="2130091" y="1648141"/>
                      <a:pt x="2092977" y="1638601"/>
                      <a:pt x="2116931" y="1645444"/>
                    </a:cubicBezTo>
                    <a:cubicBezTo>
                      <a:pt x="2120078" y="1646343"/>
                      <a:pt x="2123321" y="1646885"/>
                      <a:pt x="2126456" y="1647825"/>
                    </a:cubicBezTo>
                    <a:cubicBezTo>
                      <a:pt x="2131265" y="1649268"/>
                      <a:pt x="2135726" y="1652421"/>
                      <a:pt x="2140744" y="1652588"/>
                    </a:cubicBezTo>
                    <a:lnTo>
                      <a:pt x="2212181" y="1654969"/>
                    </a:lnTo>
                    <a:cubicBezTo>
                      <a:pt x="2226982" y="1659902"/>
                      <a:pt x="2212792" y="1655691"/>
                      <a:pt x="2238375" y="1659731"/>
                    </a:cubicBezTo>
                    <a:cubicBezTo>
                      <a:pt x="2286261" y="1667292"/>
                      <a:pt x="2242333" y="1663012"/>
                      <a:pt x="2300287" y="1666875"/>
                    </a:cubicBezTo>
                    <a:cubicBezTo>
                      <a:pt x="2303462" y="1667669"/>
                      <a:pt x="2306603" y="1668614"/>
                      <a:pt x="2309812" y="1669256"/>
                    </a:cubicBezTo>
                    <a:cubicBezTo>
                      <a:pt x="2323183" y="1671930"/>
                      <a:pt x="2331221" y="1672429"/>
                      <a:pt x="2345531" y="1674019"/>
                    </a:cubicBezTo>
                    <a:cubicBezTo>
                      <a:pt x="2365968" y="1680830"/>
                      <a:pt x="2350294" y="1673052"/>
                      <a:pt x="2350294" y="1716881"/>
                    </a:cubicBezTo>
                    <a:cubicBezTo>
                      <a:pt x="2350294" y="1746656"/>
                      <a:pt x="2353765" y="1775607"/>
                      <a:pt x="2357437" y="1804988"/>
                    </a:cubicBezTo>
                    <a:cubicBezTo>
                      <a:pt x="2356643" y="1816894"/>
                      <a:pt x="2358615" y="1829317"/>
                      <a:pt x="2355056" y="1840706"/>
                    </a:cubicBezTo>
                    <a:cubicBezTo>
                      <a:pt x="2354080" y="1843830"/>
                      <a:pt x="2348552" y="1841829"/>
                      <a:pt x="2345531" y="1843088"/>
                    </a:cubicBezTo>
                    <a:cubicBezTo>
                      <a:pt x="2338978" y="1845819"/>
                      <a:pt x="2333443" y="1851221"/>
                      <a:pt x="2326481" y="1852613"/>
                    </a:cubicBezTo>
                    <a:cubicBezTo>
                      <a:pt x="2318544" y="1854200"/>
                      <a:pt x="2310556" y="1855555"/>
                      <a:pt x="2302669" y="1857375"/>
                    </a:cubicBezTo>
                    <a:cubicBezTo>
                      <a:pt x="2283998" y="1861683"/>
                      <a:pt x="2310605" y="1861397"/>
                      <a:pt x="2271712" y="1862138"/>
                    </a:cubicBezTo>
                    <a:lnTo>
                      <a:pt x="2045494" y="1864519"/>
                    </a:lnTo>
                    <a:lnTo>
                      <a:pt x="1807369" y="1869281"/>
                    </a:lnTo>
                    <a:lnTo>
                      <a:pt x="1790700" y="1871663"/>
                    </a:lnTo>
                    <a:cubicBezTo>
                      <a:pt x="1785928" y="1872397"/>
                      <a:pt x="1781224" y="1873643"/>
                      <a:pt x="1776412" y="1874044"/>
                    </a:cubicBezTo>
                    <a:cubicBezTo>
                      <a:pt x="1762152" y="1875232"/>
                      <a:pt x="1747853" y="1875987"/>
                      <a:pt x="1733550" y="1876425"/>
                    </a:cubicBezTo>
                    <a:lnTo>
                      <a:pt x="1543050" y="1881188"/>
                    </a:lnTo>
                    <a:lnTo>
                      <a:pt x="188119" y="1878806"/>
                    </a:lnTo>
                    <a:cubicBezTo>
                      <a:pt x="185487" y="1878797"/>
                      <a:pt x="156119" y="1874639"/>
                      <a:pt x="152400" y="1874044"/>
                    </a:cubicBezTo>
                    <a:cubicBezTo>
                      <a:pt x="138097" y="1871756"/>
                      <a:pt x="123910" y="1868696"/>
                      <a:pt x="109537" y="1866900"/>
                    </a:cubicBezTo>
                    <a:cubicBezTo>
                      <a:pt x="81003" y="1863334"/>
                      <a:pt x="96864" y="1865050"/>
                      <a:pt x="61912" y="1862138"/>
                    </a:cubicBezTo>
                    <a:cubicBezTo>
                      <a:pt x="61118" y="1859757"/>
                      <a:pt x="60520" y="1857301"/>
                      <a:pt x="59531" y="1854994"/>
                    </a:cubicBezTo>
                    <a:cubicBezTo>
                      <a:pt x="58133" y="1851731"/>
                      <a:pt x="55892" y="1848837"/>
                      <a:pt x="54769" y="1845469"/>
                    </a:cubicBezTo>
                    <a:cubicBezTo>
                      <a:pt x="45536" y="1817773"/>
                      <a:pt x="59594" y="1847979"/>
                      <a:pt x="47625" y="1824038"/>
                    </a:cubicBezTo>
                    <a:cubicBezTo>
                      <a:pt x="40236" y="1764916"/>
                      <a:pt x="38288" y="1704041"/>
                      <a:pt x="50006" y="1645444"/>
                    </a:cubicBezTo>
                    <a:cubicBezTo>
                      <a:pt x="50800" y="1636713"/>
                      <a:pt x="51147" y="1627929"/>
                      <a:pt x="52387" y="1619250"/>
                    </a:cubicBezTo>
                    <a:cubicBezTo>
                      <a:pt x="52742" y="1616765"/>
                      <a:pt x="54160" y="1614541"/>
                      <a:pt x="54769" y="1612106"/>
                    </a:cubicBezTo>
                    <a:cubicBezTo>
                      <a:pt x="56544" y="1605007"/>
                      <a:pt x="57944" y="1597819"/>
                      <a:pt x="59531" y="1590675"/>
                    </a:cubicBezTo>
                    <a:cubicBezTo>
                      <a:pt x="60325" y="1580356"/>
                      <a:pt x="61224" y="1570045"/>
                      <a:pt x="61912" y="1559719"/>
                    </a:cubicBezTo>
                    <a:cubicBezTo>
                      <a:pt x="62811" y="1546232"/>
                      <a:pt x="62546" y="1532641"/>
                      <a:pt x="64294" y="1519238"/>
                    </a:cubicBezTo>
                    <a:cubicBezTo>
                      <a:pt x="64943" y="1514260"/>
                      <a:pt x="67469" y="1509713"/>
                      <a:pt x="69056" y="1504950"/>
                    </a:cubicBezTo>
                    <a:cubicBezTo>
                      <a:pt x="70644" y="1493838"/>
                      <a:pt x="73072" y="1482813"/>
                      <a:pt x="73819" y="1471613"/>
                    </a:cubicBezTo>
                    <a:cubicBezTo>
                      <a:pt x="76584" y="1430128"/>
                      <a:pt x="72922" y="1447368"/>
                      <a:pt x="80962" y="1419225"/>
                    </a:cubicBezTo>
                    <a:cubicBezTo>
                      <a:pt x="95107" y="1263647"/>
                      <a:pt x="87815" y="1362808"/>
                      <a:pt x="83344" y="1045369"/>
                    </a:cubicBezTo>
                    <a:cubicBezTo>
                      <a:pt x="83265" y="1039757"/>
                      <a:pt x="81704" y="1034264"/>
                      <a:pt x="80962" y="1028700"/>
                    </a:cubicBezTo>
                    <a:cubicBezTo>
                      <a:pt x="77997" y="1006467"/>
                      <a:pt x="82233" y="1015128"/>
                      <a:pt x="73819" y="1002506"/>
                    </a:cubicBezTo>
                    <a:cubicBezTo>
                      <a:pt x="72231" y="989012"/>
                      <a:pt x="70813" y="975498"/>
                      <a:pt x="69056" y="962025"/>
                    </a:cubicBezTo>
                    <a:cubicBezTo>
                      <a:pt x="68432" y="957238"/>
                      <a:pt x="67358" y="952517"/>
                      <a:pt x="66675" y="947738"/>
                    </a:cubicBezTo>
                    <a:cubicBezTo>
                      <a:pt x="65770" y="941403"/>
                      <a:pt x="65473" y="934978"/>
                      <a:pt x="64294" y="928688"/>
                    </a:cubicBezTo>
                    <a:cubicBezTo>
                      <a:pt x="63088" y="922255"/>
                      <a:pt x="60702" y="916078"/>
                      <a:pt x="59531" y="909638"/>
                    </a:cubicBezTo>
                    <a:cubicBezTo>
                      <a:pt x="57523" y="898594"/>
                      <a:pt x="56777" y="887344"/>
                      <a:pt x="54769" y="876300"/>
                    </a:cubicBezTo>
                    <a:lnTo>
                      <a:pt x="50006" y="850106"/>
                    </a:lnTo>
                    <a:cubicBezTo>
                      <a:pt x="49212" y="841375"/>
                      <a:pt x="48712" y="832612"/>
                      <a:pt x="47625" y="823913"/>
                    </a:cubicBezTo>
                    <a:cubicBezTo>
                      <a:pt x="47123" y="819897"/>
                      <a:pt x="45779" y="816018"/>
                      <a:pt x="45244" y="812006"/>
                    </a:cubicBezTo>
                    <a:cubicBezTo>
                      <a:pt x="41151" y="781313"/>
                      <a:pt x="45844" y="797141"/>
                      <a:pt x="40481" y="781050"/>
                    </a:cubicBezTo>
                    <a:cubicBezTo>
                      <a:pt x="38657" y="762805"/>
                      <a:pt x="36873" y="741582"/>
                      <a:pt x="33337" y="723900"/>
                    </a:cubicBezTo>
                    <a:cubicBezTo>
                      <a:pt x="29062" y="702525"/>
                      <a:pt x="31621" y="715986"/>
                      <a:pt x="26194" y="683419"/>
                    </a:cubicBezTo>
                    <a:cubicBezTo>
                      <a:pt x="25400" y="666750"/>
                      <a:pt x="25606" y="650004"/>
                      <a:pt x="23812" y="633413"/>
                    </a:cubicBezTo>
                    <a:cubicBezTo>
                      <a:pt x="22423" y="620567"/>
                      <a:pt x="16669" y="595313"/>
                      <a:pt x="16669" y="595313"/>
                    </a:cubicBezTo>
                    <a:cubicBezTo>
                      <a:pt x="15875" y="581819"/>
                      <a:pt x="15511" y="568293"/>
                      <a:pt x="14287" y="554831"/>
                    </a:cubicBezTo>
                    <a:cubicBezTo>
                      <a:pt x="13921" y="550800"/>
                      <a:pt x="12630" y="546907"/>
                      <a:pt x="11906" y="542925"/>
                    </a:cubicBezTo>
                    <a:cubicBezTo>
                      <a:pt x="5811" y="509398"/>
                      <a:pt x="13028" y="546155"/>
                      <a:pt x="7144" y="516731"/>
                    </a:cubicBezTo>
                    <a:cubicBezTo>
                      <a:pt x="6350" y="508000"/>
                      <a:pt x="5345" y="499286"/>
                      <a:pt x="4762" y="490538"/>
                    </a:cubicBezTo>
                    <a:cubicBezTo>
                      <a:pt x="1422" y="440446"/>
                      <a:pt x="1397" y="406924"/>
                      <a:pt x="0" y="352425"/>
                    </a:cubicBezTo>
                    <a:cubicBezTo>
                      <a:pt x="1587" y="282575"/>
                      <a:pt x="1913" y="212685"/>
                      <a:pt x="4762" y="142875"/>
                    </a:cubicBezTo>
                    <a:cubicBezTo>
                      <a:pt x="5510" y="124547"/>
                      <a:pt x="9082" y="121469"/>
                      <a:pt x="14287" y="107156"/>
                    </a:cubicBezTo>
                    <a:cubicBezTo>
                      <a:pt x="16003" y="102438"/>
                      <a:pt x="17462" y="97631"/>
                      <a:pt x="19050" y="92869"/>
                    </a:cubicBezTo>
                    <a:cubicBezTo>
                      <a:pt x="19844" y="90488"/>
                      <a:pt x="20939" y="88186"/>
                      <a:pt x="21431" y="85725"/>
                    </a:cubicBezTo>
                    <a:cubicBezTo>
                      <a:pt x="26274" y="61510"/>
                      <a:pt x="21310" y="83766"/>
                      <a:pt x="26194" y="66675"/>
                    </a:cubicBezTo>
                    <a:cubicBezTo>
                      <a:pt x="27093" y="63528"/>
                      <a:pt x="27426" y="60214"/>
                      <a:pt x="28575" y="57150"/>
                    </a:cubicBezTo>
                    <a:cubicBezTo>
                      <a:pt x="29821" y="53826"/>
                      <a:pt x="32019" y="50921"/>
                      <a:pt x="33337" y="47625"/>
                    </a:cubicBezTo>
                    <a:cubicBezTo>
                      <a:pt x="43987" y="21001"/>
                      <a:pt x="36512" y="21035"/>
                      <a:pt x="42862" y="14288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51" name="Forme libre 50"/>
              <p:cNvSpPr/>
              <p:nvPr/>
            </p:nvSpPr>
            <p:spPr>
              <a:xfrm>
                <a:off x="228600" y="2405018"/>
                <a:ext cx="376238" cy="1716926"/>
              </a:xfrm>
              <a:custGeom>
                <a:avLst/>
                <a:gdLst>
                  <a:gd name="connsiteX0" fmla="*/ 33338 w 376238"/>
                  <a:gd name="connsiteY0" fmla="*/ 109582 h 1716926"/>
                  <a:gd name="connsiteX1" fmla="*/ 45244 w 376238"/>
                  <a:gd name="connsiteY1" fmla="*/ 95295 h 1716926"/>
                  <a:gd name="connsiteX2" fmla="*/ 47625 w 376238"/>
                  <a:gd name="connsiteY2" fmla="*/ 85770 h 1716926"/>
                  <a:gd name="connsiteX3" fmla="*/ 54769 w 376238"/>
                  <a:gd name="connsiteY3" fmla="*/ 76245 h 1716926"/>
                  <a:gd name="connsiteX4" fmla="*/ 61913 w 376238"/>
                  <a:gd name="connsiteY4" fmla="*/ 57195 h 1716926"/>
                  <a:gd name="connsiteX5" fmla="*/ 76200 w 376238"/>
                  <a:gd name="connsiteY5" fmla="*/ 31001 h 1716926"/>
                  <a:gd name="connsiteX6" fmla="*/ 85725 w 376238"/>
                  <a:gd name="connsiteY6" fmla="*/ 14332 h 1716926"/>
                  <a:gd name="connsiteX7" fmla="*/ 126206 w 376238"/>
                  <a:gd name="connsiteY7" fmla="*/ 7188 h 1716926"/>
                  <a:gd name="connsiteX8" fmla="*/ 135731 w 376238"/>
                  <a:gd name="connsiteY8" fmla="*/ 4807 h 1716926"/>
                  <a:gd name="connsiteX9" fmla="*/ 238125 w 376238"/>
                  <a:gd name="connsiteY9" fmla="*/ 16713 h 1716926"/>
                  <a:gd name="connsiteX10" fmla="*/ 257175 w 376238"/>
                  <a:gd name="connsiteY10" fmla="*/ 23857 h 1716926"/>
                  <a:gd name="connsiteX11" fmla="*/ 271463 w 376238"/>
                  <a:gd name="connsiteY11" fmla="*/ 28620 h 1716926"/>
                  <a:gd name="connsiteX12" fmla="*/ 278606 w 376238"/>
                  <a:gd name="connsiteY12" fmla="*/ 35763 h 1716926"/>
                  <a:gd name="connsiteX13" fmla="*/ 280988 w 376238"/>
                  <a:gd name="connsiteY13" fmla="*/ 47670 h 1716926"/>
                  <a:gd name="connsiteX14" fmla="*/ 283369 w 376238"/>
                  <a:gd name="connsiteY14" fmla="*/ 69101 h 1716926"/>
                  <a:gd name="connsiteX15" fmla="*/ 285750 w 376238"/>
                  <a:gd name="connsiteY15" fmla="*/ 78626 h 1716926"/>
                  <a:gd name="connsiteX16" fmla="*/ 288131 w 376238"/>
                  <a:gd name="connsiteY16" fmla="*/ 92913 h 1716926"/>
                  <a:gd name="connsiteX17" fmla="*/ 292894 w 376238"/>
                  <a:gd name="connsiteY17" fmla="*/ 100057 h 1716926"/>
                  <a:gd name="connsiteX18" fmla="*/ 295275 w 376238"/>
                  <a:gd name="connsiteY18" fmla="*/ 114345 h 1716926"/>
                  <a:gd name="connsiteX19" fmla="*/ 300038 w 376238"/>
                  <a:gd name="connsiteY19" fmla="*/ 147682 h 1716926"/>
                  <a:gd name="connsiteX20" fmla="*/ 302419 w 376238"/>
                  <a:gd name="connsiteY20" fmla="*/ 154826 h 1716926"/>
                  <a:gd name="connsiteX21" fmla="*/ 307181 w 376238"/>
                  <a:gd name="connsiteY21" fmla="*/ 161970 h 1716926"/>
                  <a:gd name="connsiteX22" fmla="*/ 309563 w 376238"/>
                  <a:gd name="connsiteY22" fmla="*/ 169113 h 1716926"/>
                  <a:gd name="connsiteX23" fmla="*/ 319088 w 376238"/>
                  <a:gd name="connsiteY23" fmla="*/ 183401 h 1716926"/>
                  <a:gd name="connsiteX24" fmla="*/ 323850 w 376238"/>
                  <a:gd name="connsiteY24" fmla="*/ 271507 h 1716926"/>
                  <a:gd name="connsiteX25" fmla="*/ 326231 w 376238"/>
                  <a:gd name="connsiteY25" fmla="*/ 283413 h 1716926"/>
                  <a:gd name="connsiteX26" fmla="*/ 328613 w 376238"/>
                  <a:gd name="connsiteY26" fmla="*/ 402476 h 1716926"/>
                  <a:gd name="connsiteX27" fmla="*/ 330994 w 376238"/>
                  <a:gd name="connsiteY27" fmla="*/ 409620 h 1716926"/>
                  <a:gd name="connsiteX28" fmla="*/ 333375 w 376238"/>
                  <a:gd name="connsiteY28" fmla="*/ 435813 h 1716926"/>
                  <a:gd name="connsiteX29" fmla="*/ 330994 w 376238"/>
                  <a:gd name="connsiteY29" fmla="*/ 471532 h 1716926"/>
                  <a:gd name="connsiteX30" fmla="*/ 328613 w 376238"/>
                  <a:gd name="connsiteY30" fmla="*/ 483438 h 1716926"/>
                  <a:gd name="connsiteX31" fmla="*/ 326231 w 376238"/>
                  <a:gd name="connsiteY31" fmla="*/ 500107 h 1716926"/>
                  <a:gd name="connsiteX32" fmla="*/ 330994 w 376238"/>
                  <a:gd name="connsiteY32" fmla="*/ 542970 h 1716926"/>
                  <a:gd name="connsiteX33" fmla="*/ 333375 w 376238"/>
                  <a:gd name="connsiteY33" fmla="*/ 552495 h 1716926"/>
                  <a:gd name="connsiteX34" fmla="*/ 338138 w 376238"/>
                  <a:gd name="connsiteY34" fmla="*/ 559638 h 1716926"/>
                  <a:gd name="connsiteX35" fmla="*/ 345281 w 376238"/>
                  <a:gd name="connsiteY35" fmla="*/ 583451 h 1716926"/>
                  <a:gd name="connsiteX36" fmla="*/ 347663 w 376238"/>
                  <a:gd name="connsiteY36" fmla="*/ 590595 h 1716926"/>
                  <a:gd name="connsiteX37" fmla="*/ 345281 w 376238"/>
                  <a:gd name="connsiteY37" fmla="*/ 714420 h 1716926"/>
                  <a:gd name="connsiteX38" fmla="*/ 340519 w 376238"/>
                  <a:gd name="connsiteY38" fmla="*/ 731088 h 1716926"/>
                  <a:gd name="connsiteX39" fmla="*/ 335756 w 376238"/>
                  <a:gd name="connsiteY39" fmla="*/ 754901 h 1716926"/>
                  <a:gd name="connsiteX40" fmla="*/ 338138 w 376238"/>
                  <a:gd name="connsiteY40" fmla="*/ 812051 h 1716926"/>
                  <a:gd name="connsiteX41" fmla="*/ 340519 w 376238"/>
                  <a:gd name="connsiteY41" fmla="*/ 828720 h 1716926"/>
                  <a:gd name="connsiteX42" fmla="*/ 345281 w 376238"/>
                  <a:gd name="connsiteY42" fmla="*/ 852532 h 1716926"/>
                  <a:gd name="connsiteX43" fmla="*/ 350044 w 376238"/>
                  <a:gd name="connsiteY43" fmla="*/ 897776 h 1716926"/>
                  <a:gd name="connsiteX44" fmla="*/ 352425 w 376238"/>
                  <a:gd name="connsiteY44" fmla="*/ 904920 h 1716926"/>
                  <a:gd name="connsiteX45" fmla="*/ 359569 w 376238"/>
                  <a:gd name="connsiteY45" fmla="*/ 997788 h 1716926"/>
                  <a:gd name="connsiteX46" fmla="*/ 361950 w 376238"/>
                  <a:gd name="connsiteY46" fmla="*/ 1019220 h 1716926"/>
                  <a:gd name="connsiteX47" fmla="*/ 364331 w 376238"/>
                  <a:gd name="connsiteY47" fmla="*/ 1028745 h 1716926"/>
                  <a:gd name="connsiteX48" fmla="*/ 366713 w 376238"/>
                  <a:gd name="connsiteY48" fmla="*/ 1043032 h 1716926"/>
                  <a:gd name="connsiteX49" fmla="*/ 369094 w 376238"/>
                  <a:gd name="connsiteY49" fmla="*/ 1219245 h 1716926"/>
                  <a:gd name="connsiteX50" fmla="*/ 371475 w 376238"/>
                  <a:gd name="connsiteY50" fmla="*/ 1231151 h 1716926"/>
                  <a:gd name="connsiteX51" fmla="*/ 376238 w 376238"/>
                  <a:gd name="connsiteY51" fmla="*/ 1257345 h 1716926"/>
                  <a:gd name="connsiteX52" fmla="*/ 373856 w 376238"/>
                  <a:gd name="connsiteY52" fmla="*/ 1669301 h 1716926"/>
                  <a:gd name="connsiteX53" fmla="*/ 371475 w 376238"/>
                  <a:gd name="connsiteY53" fmla="*/ 1681207 h 1716926"/>
                  <a:gd name="connsiteX54" fmla="*/ 366713 w 376238"/>
                  <a:gd name="connsiteY54" fmla="*/ 1693113 h 1716926"/>
                  <a:gd name="connsiteX55" fmla="*/ 350044 w 376238"/>
                  <a:gd name="connsiteY55" fmla="*/ 1714545 h 1716926"/>
                  <a:gd name="connsiteX56" fmla="*/ 338138 w 376238"/>
                  <a:gd name="connsiteY56" fmla="*/ 1716926 h 1716926"/>
                  <a:gd name="connsiteX57" fmla="*/ 33338 w 376238"/>
                  <a:gd name="connsiteY57" fmla="*/ 1712163 h 1716926"/>
                  <a:gd name="connsiteX58" fmla="*/ 30956 w 376238"/>
                  <a:gd name="connsiteY58" fmla="*/ 1702638 h 1716926"/>
                  <a:gd name="connsiteX59" fmla="*/ 28575 w 376238"/>
                  <a:gd name="connsiteY59" fmla="*/ 1685970 h 1716926"/>
                  <a:gd name="connsiteX60" fmla="*/ 23813 w 376238"/>
                  <a:gd name="connsiteY60" fmla="*/ 1674063 h 1716926"/>
                  <a:gd name="connsiteX61" fmla="*/ 19050 w 376238"/>
                  <a:gd name="connsiteY61" fmla="*/ 1652632 h 1716926"/>
                  <a:gd name="connsiteX62" fmla="*/ 16669 w 376238"/>
                  <a:gd name="connsiteY62" fmla="*/ 1643107 h 1716926"/>
                  <a:gd name="connsiteX63" fmla="*/ 9525 w 376238"/>
                  <a:gd name="connsiteY63" fmla="*/ 1628820 h 1716926"/>
                  <a:gd name="connsiteX64" fmla="*/ 4763 w 376238"/>
                  <a:gd name="connsiteY64" fmla="*/ 1607388 h 1716926"/>
                  <a:gd name="connsiteX65" fmla="*/ 0 w 376238"/>
                  <a:gd name="connsiteY65" fmla="*/ 1595482 h 1716926"/>
                  <a:gd name="connsiteX66" fmla="*/ 2381 w 376238"/>
                  <a:gd name="connsiteY66" fmla="*/ 1374026 h 1716926"/>
                  <a:gd name="connsiteX67" fmla="*/ 4763 w 376238"/>
                  <a:gd name="connsiteY67" fmla="*/ 857295 h 1716926"/>
                  <a:gd name="connsiteX68" fmla="*/ 9525 w 376238"/>
                  <a:gd name="connsiteY68" fmla="*/ 840626 h 1716926"/>
                  <a:gd name="connsiteX69" fmla="*/ 11906 w 376238"/>
                  <a:gd name="connsiteY69" fmla="*/ 823957 h 1716926"/>
                  <a:gd name="connsiteX70" fmla="*/ 14288 w 376238"/>
                  <a:gd name="connsiteY70" fmla="*/ 664413 h 1716926"/>
                  <a:gd name="connsiteX71" fmla="*/ 16669 w 376238"/>
                  <a:gd name="connsiteY71" fmla="*/ 652507 h 1716926"/>
                  <a:gd name="connsiteX72" fmla="*/ 23813 w 376238"/>
                  <a:gd name="connsiteY72" fmla="*/ 378663 h 1716926"/>
                  <a:gd name="connsiteX73" fmla="*/ 28575 w 376238"/>
                  <a:gd name="connsiteY73" fmla="*/ 281032 h 1716926"/>
                  <a:gd name="connsiteX74" fmla="*/ 30956 w 376238"/>
                  <a:gd name="connsiteY74" fmla="*/ 266745 h 1716926"/>
                  <a:gd name="connsiteX75" fmla="*/ 35719 w 376238"/>
                  <a:gd name="connsiteY75" fmla="*/ 245313 h 1716926"/>
                  <a:gd name="connsiteX76" fmla="*/ 33338 w 376238"/>
                  <a:gd name="connsiteY76" fmla="*/ 109582 h 1716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376238" h="1716926">
                    <a:moveTo>
                      <a:pt x="33338" y="109582"/>
                    </a:moveTo>
                    <a:cubicBezTo>
                      <a:pt x="34926" y="84579"/>
                      <a:pt x="42055" y="100611"/>
                      <a:pt x="45244" y="95295"/>
                    </a:cubicBezTo>
                    <a:cubicBezTo>
                      <a:pt x="46928" y="92489"/>
                      <a:pt x="46161" y="88697"/>
                      <a:pt x="47625" y="85770"/>
                    </a:cubicBezTo>
                    <a:cubicBezTo>
                      <a:pt x="49400" y="82220"/>
                      <a:pt x="52388" y="79420"/>
                      <a:pt x="54769" y="76245"/>
                    </a:cubicBezTo>
                    <a:cubicBezTo>
                      <a:pt x="57374" y="65825"/>
                      <a:pt x="56377" y="66883"/>
                      <a:pt x="61913" y="57195"/>
                    </a:cubicBezTo>
                    <a:cubicBezTo>
                      <a:pt x="67707" y="47056"/>
                      <a:pt x="72604" y="45386"/>
                      <a:pt x="76200" y="31001"/>
                    </a:cubicBezTo>
                    <a:cubicBezTo>
                      <a:pt x="77902" y="24194"/>
                      <a:pt x="77806" y="17631"/>
                      <a:pt x="85725" y="14332"/>
                    </a:cubicBezTo>
                    <a:cubicBezTo>
                      <a:pt x="96885" y="9682"/>
                      <a:pt x="114340" y="9166"/>
                      <a:pt x="126206" y="7188"/>
                    </a:cubicBezTo>
                    <a:cubicBezTo>
                      <a:pt x="129434" y="6650"/>
                      <a:pt x="132556" y="5601"/>
                      <a:pt x="135731" y="4807"/>
                    </a:cubicBezTo>
                    <a:cubicBezTo>
                      <a:pt x="174203" y="6048"/>
                      <a:pt x="204702" y="0"/>
                      <a:pt x="238125" y="16713"/>
                    </a:cubicBezTo>
                    <a:cubicBezTo>
                      <a:pt x="254095" y="24699"/>
                      <a:pt x="240963" y="18993"/>
                      <a:pt x="257175" y="23857"/>
                    </a:cubicBezTo>
                    <a:cubicBezTo>
                      <a:pt x="261984" y="25300"/>
                      <a:pt x="271463" y="28620"/>
                      <a:pt x="271463" y="28620"/>
                    </a:cubicBezTo>
                    <a:cubicBezTo>
                      <a:pt x="273844" y="31001"/>
                      <a:pt x="277100" y="32751"/>
                      <a:pt x="278606" y="35763"/>
                    </a:cubicBezTo>
                    <a:cubicBezTo>
                      <a:pt x="280416" y="39383"/>
                      <a:pt x="280416" y="43663"/>
                      <a:pt x="280988" y="47670"/>
                    </a:cubicBezTo>
                    <a:cubicBezTo>
                      <a:pt x="282005" y="54785"/>
                      <a:pt x="282276" y="61997"/>
                      <a:pt x="283369" y="69101"/>
                    </a:cubicBezTo>
                    <a:cubicBezTo>
                      <a:pt x="283867" y="72336"/>
                      <a:pt x="285108" y="75417"/>
                      <a:pt x="285750" y="78626"/>
                    </a:cubicBezTo>
                    <a:cubicBezTo>
                      <a:pt x="286697" y="83360"/>
                      <a:pt x="286604" y="88333"/>
                      <a:pt x="288131" y="92913"/>
                    </a:cubicBezTo>
                    <a:cubicBezTo>
                      <a:pt x="289036" y="95628"/>
                      <a:pt x="291306" y="97676"/>
                      <a:pt x="292894" y="100057"/>
                    </a:cubicBezTo>
                    <a:cubicBezTo>
                      <a:pt x="293688" y="104820"/>
                      <a:pt x="294559" y="109570"/>
                      <a:pt x="295275" y="114345"/>
                    </a:cubicBezTo>
                    <a:cubicBezTo>
                      <a:pt x="296940" y="125446"/>
                      <a:pt x="298087" y="136628"/>
                      <a:pt x="300038" y="147682"/>
                    </a:cubicBezTo>
                    <a:cubicBezTo>
                      <a:pt x="300474" y="150154"/>
                      <a:pt x="301297" y="152581"/>
                      <a:pt x="302419" y="154826"/>
                    </a:cubicBezTo>
                    <a:cubicBezTo>
                      <a:pt x="303699" y="157386"/>
                      <a:pt x="305901" y="159410"/>
                      <a:pt x="307181" y="161970"/>
                    </a:cubicBezTo>
                    <a:cubicBezTo>
                      <a:pt x="308304" y="164215"/>
                      <a:pt x="308344" y="166919"/>
                      <a:pt x="309563" y="169113"/>
                    </a:cubicBezTo>
                    <a:cubicBezTo>
                      <a:pt x="312343" y="174117"/>
                      <a:pt x="319088" y="183401"/>
                      <a:pt x="319088" y="183401"/>
                    </a:cubicBezTo>
                    <a:cubicBezTo>
                      <a:pt x="320137" y="210679"/>
                      <a:pt x="320308" y="243167"/>
                      <a:pt x="323850" y="271507"/>
                    </a:cubicBezTo>
                    <a:cubicBezTo>
                      <a:pt x="324352" y="275523"/>
                      <a:pt x="325437" y="279444"/>
                      <a:pt x="326231" y="283413"/>
                    </a:cubicBezTo>
                    <a:cubicBezTo>
                      <a:pt x="327025" y="323101"/>
                      <a:pt x="327116" y="362809"/>
                      <a:pt x="328613" y="402476"/>
                    </a:cubicBezTo>
                    <a:cubicBezTo>
                      <a:pt x="328708" y="404984"/>
                      <a:pt x="330639" y="407135"/>
                      <a:pt x="330994" y="409620"/>
                    </a:cubicBezTo>
                    <a:cubicBezTo>
                      <a:pt x="332234" y="418299"/>
                      <a:pt x="332581" y="427082"/>
                      <a:pt x="333375" y="435813"/>
                    </a:cubicBezTo>
                    <a:cubicBezTo>
                      <a:pt x="332581" y="447719"/>
                      <a:pt x="332181" y="459658"/>
                      <a:pt x="330994" y="471532"/>
                    </a:cubicBezTo>
                    <a:cubicBezTo>
                      <a:pt x="330591" y="475559"/>
                      <a:pt x="329278" y="479446"/>
                      <a:pt x="328613" y="483438"/>
                    </a:cubicBezTo>
                    <a:cubicBezTo>
                      <a:pt x="327690" y="488974"/>
                      <a:pt x="327025" y="494551"/>
                      <a:pt x="326231" y="500107"/>
                    </a:cubicBezTo>
                    <a:cubicBezTo>
                      <a:pt x="330053" y="557413"/>
                      <a:pt x="324572" y="520491"/>
                      <a:pt x="330994" y="542970"/>
                    </a:cubicBezTo>
                    <a:cubicBezTo>
                      <a:pt x="331893" y="546117"/>
                      <a:pt x="332086" y="549487"/>
                      <a:pt x="333375" y="552495"/>
                    </a:cubicBezTo>
                    <a:cubicBezTo>
                      <a:pt x="334502" y="555125"/>
                      <a:pt x="336550" y="557257"/>
                      <a:pt x="338138" y="559638"/>
                    </a:cubicBezTo>
                    <a:cubicBezTo>
                      <a:pt x="341735" y="574027"/>
                      <a:pt x="339487" y="566068"/>
                      <a:pt x="345281" y="583451"/>
                    </a:cubicBezTo>
                    <a:lnTo>
                      <a:pt x="347663" y="590595"/>
                    </a:lnTo>
                    <a:cubicBezTo>
                      <a:pt x="346869" y="631870"/>
                      <a:pt x="346755" y="673164"/>
                      <a:pt x="345281" y="714420"/>
                    </a:cubicBezTo>
                    <a:cubicBezTo>
                      <a:pt x="345129" y="718676"/>
                      <a:pt x="341759" y="726749"/>
                      <a:pt x="340519" y="731088"/>
                    </a:cubicBezTo>
                    <a:cubicBezTo>
                      <a:pt x="337678" y="741031"/>
                      <a:pt x="337627" y="743679"/>
                      <a:pt x="335756" y="754901"/>
                    </a:cubicBezTo>
                    <a:cubicBezTo>
                      <a:pt x="336550" y="773951"/>
                      <a:pt x="336910" y="793024"/>
                      <a:pt x="338138" y="812051"/>
                    </a:cubicBezTo>
                    <a:cubicBezTo>
                      <a:pt x="338499" y="817652"/>
                      <a:pt x="339666" y="823173"/>
                      <a:pt x="340519" y="828720"/>
                    </a:cubicBezTo>
                    <a:cubicBezTo>
                      <a:pt x="342854" y="843899"/>
                      <a:pt x="342125" y="839907"/>
                      <a:pt x="345281" y="852532"/>
                    </a:cubicBezTo>
                    <a:cubicBezTo>
                      <a:pt x="346312" y="864898"/>
                      <a:pt x="347379" y="884448"/>
                      <a:pt x="350044" y="897776"/>
                    </a:cubicBezTo>
                    <a:cubicBezTo>
                      <a:pt x="350536" y="900237"/>
                      <a:pt x="351631" y="902539"/>
                      <a:pt x="352425" y="904920"/>
                    </a:cubicBezTo>
                    <a:cubicBezTo>
                      <a:pt x="355375" y="955072"/>
                      <a:pt x="354180" y="942101"/>
                      <a:pt x="359569" y="997788"/>
                    </a:cubicBezTo>
                    <a:cubicBezTo>
                      <a:pt x="360261" y="1004943"/>
                      <a:pt x="360857" y="1012116"/>
                      <a:pt x="361950" y="1019220"/>
                    </a:cubicBezTo>
                    <a:cubicBezTo>
                      <a:pt x="362448" y="1022455"/>
                      <a:pt x="363689" y="1025536"/>
                      <a:pt x="364331" y="1028745"/>
                    </a:cubicBezTo>
                    <a:cubicBezTo>
                      <a:pt x="365278" y="1033479"/>
                      <a:pt x="365919" y="1038270"/>
                      <a:pt x="366713" y="1043032"/>
                    </a:cubicBezTo>
                    <a:cubicBezTo>
                      <a:pt x="367507" y="1101770"/>
                      <a:pt x="367607" y="1160521"/>
                      <a:pt x="369094" y="1219245"/>
                    </a:cubicBezTo>
                    <a:cubicBezTo>
                      <a:pt x="369196" y="1223291"/>
                      <a:pt x="370810" y="1227159"/>
                      <a:pt x="371475" y="1231151"/>
                    </a:cubicBezTo>
                    <a:cubicBezTo>
                      <a:pt x="375740" y="1256741"/>
                      <a:pt x="371666" y="1239062"/>
                      <a:pt x="376238" y="1257345"/>
                    </a:cubicBezTo>
                    <a:cubicBezTo>
                      <a:pt x="375444" y="1394664"/>
                      <a:pt x="375399" y="1531989"/>
                      <a:pt x="373856" y="1669301"/>
                    </a:cubicBezTo>
                    <a:cubicBezTo>
                      <a:pt x="373811" y="1673348"/>
                      <a:pt x="372638" y="1677330"/>
                      <a:pt x="371475" y="1681207"/>
                    </a:cubicBezTo>
                    <a:cubicBezTo>
                      <a:pt x="370247" y="1685301"/>
                      <a:pt x="368214" y="1689111"/>
                      <a:pt x="366713" y="1693113"/>
                    </a:cubicBezTo>
                    <a:cubicBezTo>
                      <a:pt x="363534" y="1701590"/>
                      <a:pt x="362528" y="1712048"/>
                      <a:pt x="350044" y="1714545"/>
                    </a:cubicBezTo>
                    <a:lnTo>
                      <a:pt x="338138" y="1716926"/>
                    </a:lnTo>
                    <a:cubicBezTo>
                      <a:pt x="236538" y="1715338"/>
                      <a:pt x="134841" y="1716884"/>
                      <a:pt x="33338" y="1712163"/>
                    </a:cubicBezTo>
                    <a:cubicBezTo>
                      <a:pt x="30069" y="1712011"/>
                      <a:pt x="31542" y="1705858"/>
                      <a:pt x="30956" y="1702638"/>
                    </a:cubicBezTo>
                    <a:cubicBezTo>
                      <a:pt x="29952" y="1697116"/>
                      <a:pt x="29936" y="1691415"/>
                      <a:pt x="28575" y="1685970"/>
                    </a:cubicBezTo>
                    <a:cubicBezTo>
                      <a:pt x="27538" y="1681823"/>
                      <a:pt x="25165" y="1678118"/>
                      <a:pt x="23813" y="1674063"/>
                    </a:cubicBezTo>
                    <a:cubicBezTo>
                      <a:pt x="21874" y="1668245"/>
                      <a:pt x="20311" y="1658307"/>
                      <a:pt x="19050" y="1652632"/>
                    </a:cubicBezTo>
                    <a:cubicBezTo>
                      <a:pt x="18340" y="1649437"/>
                      <a:pt x="17884" y="1646146"/>
                      <a:pt x="16669" y="1643107"/>
                    </a:cubicBezTo>
                    <a:cubicBezTo>
                      <a:pt x="14691" y="1638163"/>
                      <a:pt x="11906" y="1633582"/>
                      <a:pt x="9525" y="1628820"/>
                    </a:cubicBezTo>
                    <a:cubicBezTo>
                      <a:pt x="8582" y="1624103"/>
                      <a:pt x="6444" y="1612431"/>
                      <a:pt x="4763" y="1607388"/>
                    </a:cubicBezTo>
                    <a:cubicBezTo>
                      <a:pt x="3411" y="1603333"/>
                      <a:pt x="1588" y="1599451"/>
                      <a:pt x="0" y="1595482"/>
                    </a:cubicBezTo>
                    <a:cubicBezTo>
                      <a:pt x="794" y="1521663"/>
                      <a:pt x="1905" y="1447847"/>
                      <a:pt x="2381" y="1374026"/>
                    </a:cubicBezTo>
                    <a:cubicBezTo>
                      <a:pt x="3492" y="1201784"/>
                      <a:pt x="2456" y="1029525"/>
                      <a:pt x="4763" y="857295"/>
                    </a:cubicBezTo>
                    <a:cubicBezTo>
                      <a:pt x="4840" y="851517"/>
                      <a:pt x="8314" y="846276"/>
                      <a:pt x="9525" y="840626"/>
                    </a:cubicBezTo>
                    <a:cubicBezTo>
                      <a:pt x="10701" y="835138"/>
                      <a:pt x="11112" y="829513"/>
                      <a:pt x="11906" y="823957"/>
                    </a:cubicBezTo>
                    <a:cubicBezTo>
                      <a:pt x="12700" y="770776"/>
                      <a:pt x="12811" y="717580"/>
                      <a:pt x="14288" y="664413"/>
                    </a:cubicBezTo>
                    <a:cubicBezTo>
                      <a:pt x="14400" y="660367"/>
                      <a:pt x="16563" y="656553"/>
                      <a:pt x="16669" y="652507"/>
                    </a:cubicBezTo>
                    <a:cubicBezTo>
                      <a:pt x="23922" y="374438"/>
                      <a:pt x="4189" y="476760"/>
                      <a:pt x="23813" y="378663"/>
                    </a:cubicBezTo>
                    <a:cubicBezTo>
                      <a:pt x="25400" y="346119"/>
                      <a:pt x="23219" y="313171"/>
                      <a:pt x="28575" y="281032"/>
                    </a:cubicBezTo>
                    <a:cubicBezTo>
                      <a:pt x="29369" y="276270"/>
                      <a:pt x="30009" y="271479"/>
                      <a:pt x="30956" y="266745"/>
                    </a:cubicBezTo>
                    <a:cubicBezTo>
                      <a:pt x="31937" y="261840"/>
                      <a:pt x="35643" y="249859"/>
                      <a:pt x="35719" y="245313"/>
                    </a:cubicBezTo>
                    <a:cubicBezTo>
                      <a:pt x="36446" y="201663"/>
                      <a:pt x="31750" y="134585"/>
                      <a:pt x="33338" y="109582"/>
                    </a:cubicBezTo>
                    <a:close/>
                  </a:path>
                </a:pathLst>
              </a:cu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</p:grpSp>
      </p:grpSp>
      <p:grpSp>
        <p:nvGrpSpPr>
          <p:cNvPr id="4" name="Groupe 40"/>
          <p:cNvGrpSpPr/>
          <p:nvPr/>
        </p:nvGrpSpPr>
        <p:grpSpPr>
          <a:xfrm>
            <a:off x="107504" y="1700808"/>
            <a:ext cx="3672408" cy="5040560"/>
            <a:chOff x="107504" y="1700808"/>
            <a:chExt cx="3672408" cy="5040560"/>
          </a:xfrm>
        </p:grpSpPr>
        <p:sp>
          <p:nvSpPr>
            <p:cNvPr id="27" name="Rectangle 26"/>
            <p:cNvSpPr/>
            <p:nvPr/>
          </p:nvSpPr>
          <p:spPr>
            <a:xfrm>
              <a:off x="107504" y="1700808"/>
              <a:ext cx="3672408" cy="5040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grpSp>
          <p:nvGrpSpPr>
            <p:cNvPr id="5" name="Groupe 39"/>
            <p:cNvGrpSpPr/>
            <p:nvPr/>
          </p:nvGrpSpPr>
          <p:grpSpPr>
            <a:xfrm>
              <a:off x="176013" y="1844824"/>
              <a:ext cx="3429734" cy="4824536"/>
              <a:chOff x="176013" y="1844824"/>
              <a:chExt cx="3429734" cy="4824536"/>
            </a:xfrm>
          </p:grpSpPr>
          <p:pic>
            <p:nvPicPr>
              <p:cNvPr id="31" name="Image 30" descr="GRO2 - Porte de Grognon - plan &amp; élévation D-G Bayar, 1754 - AEN - revu Light.jpg"/>
              <p:cNvPicPr>
                <a:picLocks noChangeAspect="1"/>
              </p:cNvPicPr>
              <p:nvPr/>
            </p:nvPicPr>
            <p:blipFill>
              <a:blip r:embed="rId3" cstate="print">
                <a:lum bright="-10000"/>
              </a:blip>
              <a:stretch>
                <a:fillRect/>
              </a:stretch>
            </p:blipFill>
            <p:spPr>
              <a:xfrm>
                <a:off x="179512" y="1844824"/>
                <a:ext cx="3426235" cy="4824536"/>
              </a:xfrm>
              <a:prstGeom prst="rect">
                <a:avLst/>
              </a:prstGeom>
            </p:spPr>
          </p:pic>
          <p:sp>
            <p:nvSpPr>
              <p:cNvPr id="32" name="ZoneTexte 31"/>
              <p:cNvSpPr txBox="1"/>
              <p:nvPr/>
            </p:nvSpPr>
            <p:spPr>
              <a:xfrm>
                <a:off x="176013" y="1844824"/>
                <a:ext cx="1375698" cy="6001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BE" sz="1100" dirty="0" smtClean="0"/>
                  <a:t>Projet de D. G. Bayar</a:t>
                </a:r>
              </a:p>
              <a:p>
                <a:r>
                  <a:rPr lang="fr-BE" sz="1100" b="1" dirty="0" smtClean="0">
                    <a:solidFill>
                      <a:schemeClr val="bg1"/>
                    </a:solidFill>
                  </a:rPr>
                  <a:t>1754</a:t>
                </a:r>
              </a:p>
              <a:p>
                <a:r>
                  <a:rPr lang="fr-BE" sz="1100" dirty="0" smtClean="0"/>
                  <a:t>(</a:t>
                </a:r>
                <a:r>
                  <a:rPr lang="fr-BE" sz="800" i="1" dirty="0" err="1" smtClean="0"/>
                  <a:t>A</a:t>
                </a:r>
                <a:r>
                  <a:rPr lang="fr-BE" sz="800" i="1" cap="all" dirty="0" err="1" smtClean="0"/>
                  <a:t>é</a:t>
                </a:r>
                <a:r>
                  <a:rPr lang="fr-BE" sz="800" i="1" dirty="0" err="1" smtClean="0"/>
                  <a:t>N</a:t>
                </a:r>
                <a:r>
                  <a:rPr lang="fr-BE" sz="800" i="1" dirty="0" smtClean="0"/>
                  <a:t>, Ville de Namur</a:t>
                </a:r>
                <a:r>
                  <a:rPr lang="fr-BE" sz="1100" dirty="0" smtClean="0"/>
                  <a:t>)</a:t>
                </a:r>
              </a:p>
            </p:txBody>
          </p:sp>
        </p:grpSp>
      </p:grpSp>
      <p:grpSp>
        <p:nvGrpSpPr>
          <p:cNvPr id="33" name="Groupe 32"/>
          <p:cNvGrpSpPr/>
          <p:nvPr/>
        </p:nvGrpSpPr>
        <p:grpSpPr>
          <a:xfrm>
            <a:off x="1207762" y="2566271"/>
            <a:ext cx="1496500" cy="358802"/>
            <a:chOff x="5889625" y="1025525"/>
            <a:chExt cx="2127250" cy="510031"/>
          </a:xfrm>
        </p:grpSpPr>
        <p:grpSp>
          <p:nvGrpSpPr>
            <p:cNvPr id="34" name="Groupe 25"/>
            <p:cNvGrpSpPr/>
            <p:nvPr/>
          </p:nvGrpSpPr>
          <p:grpSpPr>
            <a:xfrm>
              <a:off x="5943600" y="1035844"/>
              <a:ext cx="2035747" cy="499712"/>
              <a:chOff x="5943600" y="1035844"/>
              <a:chExt cx="2035747" cy="499712"/>
            </a:xfrm>
            <a:solidFill>
              <a:srgbClr val="DDDDDD">
                <a:alpha val="65098"/>
              </a:srgbClr>
            </a:solidFill>
          </p:grpSpPr>
          <p:sp>
            <p:nvSpPr>
              <p:cNvPr id="39" name="Forme libre 38"/>
              <p:cNvSpPr/>
              <p:nvPr/>
            </p:nvSpPr>
            <p:spPr>
              <a:xfrm>
                <a:off x="6984940" y="1051321"/>
                <a:ext cx="994407" cy="484235"/>
              </a:xfrm>
              <a:custGeom>
                <a:avLst/>
                <a:gdLst>
                  <a:gd name="connsiteX0" fmla="*/ 8791 w 994629"/>
                  <a:gd name="connsiteY0" fmla="*/ 3572 h 510999"/>
                  <a:gd name="connsiteX1" fmla="*/ 6410 w 994629"/>
                  <a:gd name="connsiteY1" fmla="*/ 25003 h 510999"/>
                  <a:gd name="connsiteX2" fmla="*/ 20698 w 994629"/>
                  <a:gd name="connsiteY2" fmla="*/ 29766 h 510999"/>
                  <a:gd name="connsiteX3" fmla="*/ 23079 w 994629"/>
                  <a:gd name="connsiteY3" fmla="*/ 36909 h 510999"/>
                  <a:gd name="connsiteX4" fmla="*/ 27841 w 994629"/>
                  <a:gd name="connsiteY4" fmla="*/ 44053 h 510999"/>
                  <a:gd name="connsiteX5" fmla="*/ 23079 w 994629"/>
                  <a:gd name="connsiteY5" fmla="*/ 82153 h 510999"/>
                  <a:gd name="connsiteX6" fmla="*/ 39748 w 994629"/>
                  <a:gd name="connsiteY6" fmla="*/ 79772 h 510999"/>
                  <a:gd name="connsiteX7" fmla="*/ 54035 w 994629"/>
                  <a:gd name="connsiteY7" fmla="*/ 75009 h 510999"/>
                  <a:gd name="connsiteX8" fmla="*/ 73085 w 994629"/>
                  <a:gd name="connsiteY8" fmla="*/ 77391 h 510999"/>
                  <a:gd name="connsiteX9" fmla="*/ 80229 w 994629"/>
                  <a:gd name="connsiteY9" fmla="*/ 79772 h 510999"/>
                  <a:gd name="connsiteX10" fmla="*/ 89754 w 994629"/>
                  <a:gd name="connsiteY10" fmla="*/ 82153 h 510999"/>
                  <a:gd name="connsiteX11" fmla="*/ 96898 w 994629"/>
                  <a:gd name="connsiteY11" fmla="*/ 86916 h 510999"/>
                  <a:gd name="connsiteX12" fmla="*/ 113566 w 994629"/>
                  <a:gd name="connsiteY12" fmla="*/ 91678 h 510999"/>
                  <a:gd name="connsiteX13" fmla="*/ 120710 w 994629"/>
                  <a:gd name="connsiteY13" fmla="*/ 96441 h 510999"/>
                  <a:gd name="connsiteX14" fmla="*/ 139760 w 994629"/>
                  <a:gd name="connsiteY14" fmla="*/ 98822 h 510999"/>
                  <a:gd name="connsiteX15" fmla="*/ 142141 w 994629"/>
                  <a:gd name="connsiteY15" fmla="*/ 115491 h 510999"/>
                  <a:gd name="connsiteX16" fmla="*/ 161191 w 994629"/>
                  <a:gd name="connsiteY16" fmla="*/ 117872 h 510999"/>
                  <a:gd name="connsiteX17" fmla="*/ 177860 w 994629"/>
                  <a:gd name="connsiteY17" fmla="*/ 122634 h 510999"/>
                  <a:gd name="connsiteX18" fmla="*/ 185004 w 994629"/>
                  <a:gd name="connsiteY18" fmla="*/ 127397 h 510999"/>
                  <a:gd name="connsiteX19" fmla="*/ 220723 w 994629"/>
                  <a:gd name="connsiteY19" fmla="*/ 141684 h 510999"/>
                  <a:gd name="connsiteX20" fmla="*/ 215960 w 994629"/>
                  <a:gd name="connsiteY20" fmla="*/ 148828 h 510999"/>
                  <a:gd name="connsiteX21" fmla="*/ 208816 w 994629"/>
                  <a:gd name="connsiteY21" fmla="*/ 163116 h 510999"/>
                  <a:gd name="connsiteX22" fmla="*/ 201673 w 994629"/>
                  <a:gd name="connsiteY22" fmla="*/ 165497 h 510999"/>
                  <a:gd name="connsiteX23" fmla="*/ 187385 w 994629"/>
                  <a:gd name="connsiteY23" fmla="*/ 175022 h 510999"/>
                  <a:gd name="connsiteX24" fmla="*/ 182623 w 994629"/>
                  <a:gd name="connsiteY24" fmla="*/ 182166 h 510999"/>
                  <a:gd name="connsiteX25" fmla="*/ 173098 w 994629"/>
                  <a:gd name="connsiteY25" fmla="*/ 191691 h 510999"/>
                  <a:gd name="connsiteX26" fmla="*/ 206435 w 994629"/>
                  <a:gd name="connsiteY26" fmla="*/ 198834 h 510999"/>
                  <a:gd name="connsiteX27" fmla="*/ 215960 w 994629"/>
                  <a:gd name="connsiteY27" fmla="*/ 201216 h 510999"/>
                  <a:gd name="connsiteX28" fmla="*/ 223104 w 994629"/>
                  <a:gd name="connsiteY28" fmla="*/ 215503 h 510999"/>
                  <a:gd name="connsiteX29" fmla="*/ 235010 w 994629"/>
                  <a:gd name="connsiteY29" fmla="*/ 227409 h 510999"/>
                  <a:gd name="connsiteX30" fmla="*/ 249298 w 994629"/>
                  <a:gd name="connsiteY30" fmla="*/ 229791 h 510999"/>
                  <a:gd name="connsiteX31" fmla="*/ 254060 w 994629"/>
                  <a:gd name="connsiteY31" fmla="*/ 244078 h 510999"/>
                  <a:gd name="connsiteX32" fmla="*/ 246916 w 994629"/>
                  <a:gd name="connsiteY32" fmla="*/ 246459 h 510999"/>
                  <a:gd name="connsiteX33" fmla="*/ 251679 w 994629"/>
                  <a:gd name="connsiteY33" fmla="*/ 255984 h 510999"/>
                  <a:gd name="connsiteX34" fmla="*/ 265966 w 994629"/>
                  <a:gd name="connsiteY34" fmla="*/ 258366 h 510999"/>
                  <a:gd name="connsiteX35" fmla="*/ 273110 w 994629"/>
                  <a:gd name="connsiteY35" fmla="*/ 263128 h 510999"/>
                  <a:gd name="connsiteX36" fmla="*/ 282635 w 994629"/>
                  <a:gd name="connsiteY36" fmla="*/ 282178 h 510999"/>
                  <a:gd name="connsiteX37" fmla="*/ 280254 w 994629"/>
                  <a:gd name="connsiteY37" fmla="*/ 298847 h 510999"/>
                  <a:gd name="connsiteX38" fmla="*/ 280254 w 994629"/>
                  <a:gd name="connsiteY38" fmla="*/ 313134 h 510999"/>
                  <a:gd name="connsiteX39" fmla="*/ 313591 w 994629"/>
                  <a:gd name="connsiteY39" fmla="*/ 315516 h 510999"/>
                  <a:gd name="connsiteX40" fmla="*/ 335023 w 994629"/>
                  <a:gd name="connsiteY40" fmla="*/ 317897 h 510999"/>
                  <a:gd name="connsiteX41" fmla="*/ 335023 w 994629"/>
                  <a:gd name="connsiteY41" fmla="*/ 358378 h 510999"/>
                  <a:gd name="connsiteX42" fmla="*/ 327879 w 994629"/>
                  <a:gd name="connsiteY42" fmla="*/ 365522 h 510999"/>
                  <a:gd name="connsiteX43" fmla="*/ 313591 w 994629"/>
                  <a:gd name="connsiteY43" fmla="*/ 367903 h 510999"/>
                  <a:gd name="connsiteX44" fmla="*/ 306448 w 994629"/>
                  <a:gd name="connsiteY44" fmla="*/ 370284 h 510999"/>
                  <a:gd name="connsiteX45" fmla="*/ 292160 w 994629"/>
                  <a:gd name="connsiteY45" fmla="*/ 379809 h 510999"/>
                  <a:gd name="connsiteX46" fmla="*/ 285016 w 994629"/>
                  <a:gd name="connsiteY46" fmla="*/ 382191 h 510999"/>
                  <a:gd name="connsiteX47" fmla="*/ 270729 w 994629"/>
                  <a:gd name="connsiteY47" fmla="*/ 391716 h 510999"/>
                  <a:gd name="connsiteX48" fmla="*/ 256441 w 994629"/>
                  <a:gd name="connsiteY48" fmla="*/ 398859 h 510999"/>
                  <a:gd name="connsiteX49" fmla="*/ 242154 w 994629"/>
                  <a:gd name="connsiteY49" fmla="*/ 403622 h 510999"/>
                  <a:gd name="connsiteX50" fmla="*/ 220723 w 994629"/>
                  <a:gd name="connsiteY50" fmla="*/ 415528 h 510999"/>
                  <a:gd name="connsiteX51" fmla="*/ 208816 w 994629"/>
                  <a:gd name="connsiteY51" fmla="*/ 436959 h 510999"/>
                  <a:gd name="connsiteX52" fmla="*/ 206435 w 994629"/>
                  <a:gd name="connsiteY52" fmla="*/ 446484 h 510999"/>
                  <a:gd name="connsiteX53" fmla="*/ 208816 w 994629"/>
                  <a:gd name="connsiteY53" fmla="*/ 453628 h 510999"/>
                  <a:gd name="connsiteX54" fmla="*/ 223104 w 994629"/>
                  <a:gd name="connsiteY54" fmla="*/ 458391 h 510999"/>
                  <a:gd name="connsiteX55" fmla="*/ 230248 w 994629"/>
                  <a:gd name="connsiteY55" fmla="*/ 463153 h 510999"/>
                  <a:gd name="connsiteX56" fmla="*/ 261204 w 994629"/>
                  <a:gd name="connsiteY56" fmla="*/ 456009 h 510999"/>
                  <a:gd name="connsiteX57" fmla="*/ 268348 w 994629"/>
                  <a:gd name="connsiteY57" fmla="*/ 453628 h 510999"/>
                  <a:gd name="connsiteX58" fmla="*/ 275491 w 994629"/>
                  <a:gd name="connsiteY58" fmla="*/ 451247 h 510999"/>
                  <a:gd name="connsiteX59" fmla="*/ 296923 w 994629"/>
                  <a:gd name="connsiteY59" fmla="*/ 453628 h 510999"/>
                  <a:gd name="connsiteX60" fmla="*/ 435035 w 994629"/>
                  <a:gd name="connsiteY60" fmla="*/ 458391 h 510999"/>
                  <a:gd name="connsiteX61" fmla="*/ 585054 w 994629"/>
                  <a:gd name="connsiteY61" fmla="*/ 456009 h 510999"/>
                  <a:gd name="connsiteX62" fmla="*/ 601723 w 994629"/>
                  <a:gd name="connsiteY62" fmla="*/ 453628 h 510999"/>
                  <a:gd name="connsiteX63" fmla="*/ 663635 w 994629"/>
                  <a:gd name="connsiteY63" fmla="*/ 456009 h 510999"/>
                  <a:gd name="connsiteX64" fmla="*/ 782698 w 994629"/>
                  <a:gd name="connsiteY64" fmla="*/ 458391 h 510999"/>
                  <a:gd name="connsiteX65" fmla="*/ 825560 w 994629"/>
                  <a:gd name="connsiteY65" fmla="*/ 460772 h 510999"/>
                  <a:gd name="connsiteX66" fmla="*/ 994629 w 994629"/>
                  <a:gd name="connsiteY66" fmla="*/ 451247 h 510999"/>
                  <a:gd name="connsiteX67" fmla="*/ 992248 w 994629"/>
                  <a:gd name="connsiteY67" fmla="*/ 436959 h 510999"/>
                  <a:gd name="connsiteX68" fmla="*/ 985104 w 994629"/>
                  <a:gd name="connsiteY68" fmla="*/ 432197 h 510999"/>
                  <a:gd name="connsiteX69" fmla="*/ 977960 w 994629"/>
                  <a:gd name="connsiteY69" fmla="*/ 429816 h 510999"/>
                  <a:gd name="connsiteX70" fmla="*/ 949385 w 994629"/>
                  <a:gd name="connsiteY70" fmla="*/ 425053 h 510999"/>
                  <a:gd name="connsiteX71" fmla="*/ 942241 w 994629"/>
                  <a:gd name="connsiteY71" fmla="*/ 422672 h 510999"/>
                  <a:gd name="connsiteX72" fmla="*/ 927954 w 994629"/>
                  <a:gd name="connsiteY72" fmla="*/ 415528 h 510999"/>
                  <a:gd name="connsiteX73" fmla="*/ 916048 w 994629"/>
                  <a:gd name="connsiteY73" fmla="*/ 403622 h 510999"/>
                  <a:gd name="connsiteX74" fmla="*/ 901760 w 994629"/>
                  <a:gd name="connsiteY74" fmla="*/ 398859 h 510999"/>
                  <a:gd name="connsiteX75" fmla="*/ 894616 w 994629"/>
                  <a:gd name="connsiteY75" fmla="*/ 394097 h 510999"/>
                  <a:gd name="connsiteX76" fmla="*/ 873185 w 994629"/>
                  <a:gd name="connsiteY76" fmla="*/ 386953 h 510999"/>
                  <a:gd name="connsiteX77" fmla="*/ 866041 w 994629"/>
                  <a:gd name="connsiteY77" fmla="*/ 384572 h 510999"/>
                  <a:gd name="connsiteX78" fmla="*/ 858898 w 994629"/>
                  <a:gd name="connsiteY78" fmla="*/ 379809 h 510999"/>
                  <a:gd name="connsiteX79" fmla="*/ 849373 w 994629"/>
                  <a:gd name="connsiteY79" fmla="*/ 377428 h 510999"/>
                  <a:gd name="connsiteX80" fmla="*/ 842229 w 994629"/>
                  <a:gd name="connsiteY80" fmla="*/ 375047 h 510999"/>
                  <a:gd name="connsiteX81" fmla="*/ 827941 w 994629"/>
                  <a:gd name="connsiteY81" fmla="*/ 365522 h 510999"/>
                  <a:gd name="connsiteX82" fmla="*/ 813654 w 994629"/>
                  <a:gd name="connsiteY82" fmla="*/ 360759 h 510999"/>
                  <a:gd name="connsiteX83" fmla="*/ 792223 w 994629"/>
                  <a:gd name="connsiteY83" fmla="*/ 344091 h 510999"/>
                  <a:gd name="connsiteX84" fmla="*/ 785079 w 994629"/>
                  <a:gd name="connsiteY84" fmla="*/ 339328 h 510999"/>
                  <a:gd name="connsiteX85" fmla="*/ 770791 w 994629"/>
                  <a:gd name="connsiteY85" fmla="*/ 334566 h 510999"/>
                  <a:gd name="connsiteX86" fmla="*/ 756504 w 994629"/>
                  <a:gd name="connsiteY86" fmla="*/ 329803 h 510999"/>
                  <a:gd name="connsiteX87" fmla="*/ 749360 w 994629"/>
                  <a:gd name="connsiteY87" fmla="*/ 327422 h 510999"/>
                  <a:gd name="connsiteX88" fmla="*/ 742216 w 994629"/>
                  <a:gd name="connsiteY88" fmla="*/ 322659 h 510999"/>
                  <a:gd name="connsiteX89" fmla="*/ 732691 w 994629"/>
                  <a:gd name="connsiteY89" fmla="*/ 320278 h 510999"/>
                  <a:gd name="connsiteX90" fmla="*/ 725548 w 994629"/>
                  <a:gd name="connsiteY90" fmla="*/ 317897 h 510999"/>
                  <a:gd name="connsiteX91" fmla="*/ 718404 w 994629"/>
                  <a:gd name="connsiteY91" fmla="*/ 313134 h 510999"/>
                  <a:gd name="connsiteX92" fmla="*/ 711260 w 994629"/>
                  <a:gd name="connsiteY92" fmla="*/ 310753 h 510999"/>
                  <a:gd name="connsiteX93" fmla="*/ 689829 w 994629"/>
                  <a:gd name="connsiteY93" fmla="*/ 298847 h 510999"/>
                  <a:gd name="connsiteX94" fmla="*/ 682685 w 994629"/>
                  <a:gd name="connsiteY94" fmla="*/ 291703 h 510999"/>
                  <a:gd name="connsiteX95" fmla="*/ 668398 w 994629"/>
                  <a:gd name="connsiteY95" fmla="*/ 286941 h 510999"/>
                  <a:gd name="connsiteX96" fmla="*/ 644585 w 994629"/>
                  <a:gd name="connsiteY96" fmla="*/ 279797 h 510999"/>
                  <a:gd name="connsiteX97" fmla="*/ 630298 w 994629"/>
                  <a:gd name="connsiteY97" fmla="*/ 275034 h 510999"/>
                  <a:gd name="connsiteX98" fmla="*/ 623154 w 994629"/>
                  <a:gd name="connsiteY98" fmla="*/ 272653 h 510999"/>
                  <a:gd name="connsiteX99" fmla="*/ 616010 w 994629"/>
                  <a:gd name="connsiteY99" fmla="*/ 267891 h 510999"/>
                  <a:gd name="connsiteX100" fmla="*/ 594579 w 994629"/>
                  <a:gd name="connsiteY100" fmla="*/ 260747 h 510999"/>
                  <a:gd name="connsiteX101" fmla="*/ 573148 w 994629"/>
                  <a:gd name="connsiteY101" fmla="*/ 253603 h 510999"/>
                  <a:gd name="connsiteX102" fmla="*/ 566004 w 994629"/>
                  <a:gd name="connsiteY102" fmla="*/ 251222 h 510999"/>
                  <a:gd name="connsiteX103" fmla="*/ 558860 w 994629"/>
                  <a:gd name="connsiteY103" fmla="*/ 248841 h 510999"/>
                  <a:gd name="connsiteX104" fmla="*/ 551716 w 994629"/>
                  <a:gd name="connsiteY104" fmla="*/ 244078 h 510999"/>
                  <a:gd name="connsiteX105" fmla="*/ 537429 w 994629"/>
                  <a:gd name="connsiteY105" fmla="*/ 239316 h 510999"/>
                  <a:gd name="connsiteX106" fmla="*/ 523141 w 994629"/>
                  <a:gd name="connsiteY106" fmla="*/ 229791 h 510999"/>
                  <a:gd name="connsiteX107" fmla="*/ 515998 w 994629"/>
                  <a:gd name="connsiteY107" fmla="*/ 225028 h 510999"/>
                  <a:gd name="connsiteX108" fmla="*/ 508854 w 994629"/>
                  <a:gd name="connsiteY108" fmla="*/ 222647 h 510999"/>
                  <a:gd name="connsiteX109" fmla="*/ 492185 w 994629"/>
                  <a:gd name="connsiteY109" fmla="*/ 215503 h 510999"/>
                  <a:gd name="connsiteX110" fmla="*/ 477898 w 994629"/>
                  <a:gd name="connsiteY110" fmla="*/ 210741 h 510999"/>
                  <a:gd name="connsiteX111" fmla="*/ 470754 w 994629"/>
                  <a:gd name="connsiteY111" fmla="*/ 205978 h 510999"/>
                  <a:gd name="connsiteX112" fmla="*/ 446941 w 994629"/>
                  <a:gd name="connsiteY112" fmla="*/ 198834 h 510999"/>
                  <a:gd name="connsiteX113" fmla="*/ 432654 w 994629"/>
                  <a:gd name="connsiteY113" fmla="*/ 191691 h 510999"/>
                  <a:gd name="connsiteX114" fmla="*/ 404079 w 994629"/>
                  <a:gd name="connsiteY114" fmla="*/ 172641 h 510999"/>
                  <a:gd name="connsiteX115" fmla="*/ 396935 w 994629"/>
                  <a:gd name="connsiteY115" fmla="*/ 167878 h 510999"/>
                  <a:gd name="connsiteX116" fmla="*/ 377885 w 994629"/>
                  <a:gd name="connsiteY116" fmla="*/ 163116 h 510999"/>
                  <a:gd name="connsiteX117" fmla="*/ 370741 w 994629"/>
                  <a:gd name="connsiteY117" fmla="*/ 160734 h 510999"/>
                  <a:gd name="connsiteX118" fmla="*/ 346929 w 994629"/>
                  <a:gd name="connsiteY118" fmla="*/ 153591 h 510999"/>
                  <a:gd name="connsiteX119" fmla="*/ 339785 w 994629"/>
                  <a:gd name="connsiteY119" fmla="*/ 151209 h 510999"/>
                  <a:gd name="connsiteX120" fmla="*/ 335023 w 994629"/>
                  <a:gd name="connsiteY120" fmla="*/ 144066 h 510999"/>
                  <a:gd name="connsiteX121" fmla="*/ 320735 w 994629"/>
                  <a:gd name="connsiteY121" fmla="*/ 134541 h 510999"/>
                  <a:gd name="connsiteX122" fmla="*/ 313591 w 994629"/>
                  <a:gd name="connsiteY122" fmla="*/ 129778 h 510999"/>
                  <a:gd name="connsiteX123" fmla="*/ 296923 w 994629"/>
                  <a:gd name="connsiteY123" fmla="*/ 122634 h 510999"/>
                  <a:gd name="connsiteX124" fmla="*/ 285016 w 994629"/>
                  <a:gd name="connsiteY124" fmla="*/ 120253 h 510999"/>
                  <a:gd name="connsiteX125" fmla="*/ 265966 w 994629"/>
                  <a:gd name="connsiteY125" fmla="*/ 115491 h 510999"/>
                  <a:gd name="connsiteX126" fmla="*/ 261204 w 994629"/>
                  <a:gd name="connsiteY126" fmla="*/ 108347 h 510999"/>
                  <a:gd name="connsiteX127" fmla="*/ 254060 w 994629"/>
                  <a:gd name="connsiteY127" fmla="*/ 105966 h 510999"/>
                  <a:gd name="connsiteX128" fmla="*/ 239773 w 994629"/>
                  <a:gd name="connsiteY128" fmla="*/ 98822 h 510999"/>
                  <a:gd name="connsiteX129" fmla="*/ 232629 w 994629"/>
                  <a:gd name="connsiteY129" fmla="*/ 94059 h 510999"/>
                  <a:gd name="connsiteX130" fmla="*/ 218341 w 994629"/>
                  <a:gd name="connsiteY130" fmla="*/ 89297 h 510999"/>
                  <a:gd name="connsiteX131" fmla="*/ 204054 w 994629"/>
                  <a:gd name="connsiteY131" fmla="*/ 79772 h 510999"/>
                  <a:gd name="connsiteX132" fmla="*/ 196910 w 994629"/>
                  <a:gd name="connsiteY132" fmla="*/ 75009 h 510999"/>
                  <a:gd name="connsiteX133" fmla="*/ 189766 w 994629"/>
                  <a:gd name="connsiteY133" fmla="*/ 72628 h 510999"/>
                  <a:gd name="connsiteX134" fmla="*/ 182623 w 994629"/>
                  <a:gd name="connsiteY134" fmla="*/ 67866 h 510999"/>
                  <a:gd name="connsiteX135" fmla="*/ 168335 w 994629"/>
                  <a:gd name="connsiteY135" fmla="*/ 63103 h 510999"/>
                  <a:gd name="connsiteX136" fmla="*/ 146904 w 994629"/>
                  <a:gd name="connsiteY136" fmla="*/ 53578 h 510999"/>
                  <a:gd name="connsiteX137" fmla="*/ 139760 w 994629"/>
                  <a:gd name="connsiteY137" fmla="*/ 51197 h 510999"/>
                  <a:gd name="connsiteX138" fmla="*/ 132616 w 994629"/>
                  <a:gd name="connsiteY138" fmla="*/ 48816 h 510999"/>
                  <a:gd name="connsiteX139" fmla="*/ 125473 w 994629"/>
                  <a:gd name="connsiteY139" fmla="*/ 44053 h 510999"/>
                  <a:gd name="connsiteX140" fmla="*/ 111185 w 994629"/>
                  <a:gd name="connsiteY140" fmla="*/ 39291 h 510999"/>
                  <a:gd name="connsiteX141" fmla="*/ 96898 w 994629"/>
                  <a:gd name="connsiteY141" fmla="*/ 29766 h 510999"/>
                  <a:gd name="connsiteX142" fmla="*/ 89754 w 994629"/>
                  <a:gd name="connsiteY142" fmla="*/ 25003 h 510999"/>
                  <a:gd name="connsiteX143" fmla="*/ 73085 w 994629"/>
                  <a:gd name="connsiteY143" fmla="*/ 20241 h 510999"/>
                  <a:gd name="connsiteX144" fmla="*/ 58798 w 994629"/>
                  <a:gd name="connsiteY144" fmla="*/ 15478 h 510999"/>
                  <a:gd name="connsiteX145" fmla="*/ 44510 w 994629"/>
                  <a:gd name="connsiteY145" fmla="*/ 5953 h 510999"/>
                  <a:gd name="connsiteX146" fmla="*/ 30223 w 994629"/>
                  <a:gd name="connsiteY146" fmla="*/ 1191 h 510999"/>
                  <a:gd name="connsiteX147" fmla="*/ 18316 w 994629"/>
                  <a:gd name="connsiteY147" fmla="*/ 3572 h 510999"/>
                  <a:gd name="connsiteX148" fmla="*/ 8791 w 994629"/>
                  <a:gd name="connsiteY148" fmla="*/ 3572 h 510999"/>
                  <a:gd name="connsiteX0" fmla="*/ 8791 w 994407"/>
                  <a:gd name="connsiteY0" fmla="*/ 3572 h 493214"/>
                  <a:gd name="connsiteX1" fmla="*/ 6410 w 994407"/>
                  <a:gd name="connsiteY1" fmla="*/ 25003 h 493214"/>
                  <a:gd name="connsiteX2" fmla="*/ 20698 w 994407"/>
                  <a:gd name="connsiteY2" fmla="*/ 29766 h 493214"/>
                  <a:gd name="connsiteX3" fmla="*/ 23079 w 994407"/>
                  <a:gd name="connsiteY3" fmla="*/ 36909 h 493214"/>
                  <a:gd name="connsiteX4" fmla="*/ 27841 w 994407"/>
                  <a:gd name="connsiteY4" fmla="*/ 44053 h 493214"/>
                  <a:gd name="connsiteX5" fmla="*/ 23079 w 994407"/>
                  <a:gd name="connsiteY5" fmla="*/ 82153 h 493214"/>
                  <a:gd name="connsiteX6" fmla="*/ 39748 w 994407"/>
                  <a:gd name="connsiteY6" fmla="*/ 79772 h 493214"/>
                  <a:gd name="connsiteX7" fmla="*/ 54035 w 994407"/>
                  <a:gd name="connsiteY7" fmla="*/ 75009 h 493214"/>
                  <a:gd name="connsiteX8" fmla="*/ 73085 w 994407"/>
                  <a:gd name="connsiteY8" fmla="*/ 77391 h 493214"/>
                  <a:gd name="connsiteX9" fmla="*/ 80229 w 994407"/>
                  <a:gd name="connsiteY9" fmla="*/ 79772 h 493214"/>
                  <a:gd name="connsiteX10" fmla="*/ 89754 w 994407"/>
                  <a:gd name="connsiteY10" fmla="*/ 82153 h 493214"/>
                  <a:gd name="connsiteX11" fmla="*/ 96898 w 994407"/>
                  <a:gd name="connsiteY11" fmla="*/ 86916 h 493214"/>
                  <a:gd name="connsiteX12" fmla="*/ 113566 w 994407"/>
                  <a:gd name="connsiteY12" fmla="*/ 91678 h 493214"/>
                  <a:gd name="connsiteX13" fmla="*/ 120710 w 994407"/>
                  <a:gd name="connsiteY13" fmla="*/ 96441 h 493214"/>
                  <a:gd name="connsiteX14" fmla="*/ 139760 w 994407"/>
                  <a:gd name="connsiteY14" fmla="*/ 98822 h 493214"/>
                  <a:gd name="connsiteX15" fmla="*/ 142141 w 994407"/>
                  <a:gd name="connsiteY15" fmla="*/ 115491 h 493214"/>
                  <a:gd name="connsiteX16" fmla="*/ 161191 w 994407"/>
                  <a:gd name="connsiteY16" fmla="*/ 117872 h 493214"/>
                  <a:gd name="connsiteX17" fmla="*/ 177860 w 994407"/>
                  <a:gd name="connsiteY17" fmla="*/ 122634 h 493214"/>
                  <a:gd name="connsiteX18" fmla="*/ 185004 w 994407"/>
                  <a:gd name="connsiteY18" fmla="*/ 127397 h 493214"/>
                  <a:gd name="connsiteX19" fmla="*/ 220723 w 994407"/>
                  <a:gd name="connsiteY19" fmla="*/ 141684 h 493214"/>
                  <a:gd name="connsiteX20" fmla="*/ 215960 w 994407"/>
                  <a:gd name="connsiteY20" fmla="*/ 148828 h 493214"/>
                  <a:gd name="connsiteX21" fmla="*/ 208816 w 994407"/>
                  <a:gd name="connsiteY21" fmla="*/ 163116 h 493214"/>
                  <a:gd name="connsiteX22" fmla="*/ 201673 w 994407"/>
                  <a:gd name="connsiteY22" fmla="*/ 165497 h 493214"/>
                  <a:gd name="connsiteX23" fmla="*/ 187385 w 994407"/>
                  <a:gd name="connsiteY23" fmla="*/ 175022 h 493214"/>
                  <a:gd name="connsiteX24" fmla="*/ 182623 w 994407"/>
                  <a:gd name="connsiteY24" fmla="*/ 182166 h 493214"/>
                  <a:gd name="connsiteX25" fmla="*/ 173098 w 994407"/>
                  <a:gd name="connsiteY25" fmla="*/ 191691 h 493214"/>
                  <a:gd name="connsiteX26" fmla="*/ 206435 w 994407"/>
                  <a:gd name="connsiteY26" fmla="*/ 198834 h 493214"/>
                  <a:gd name="connsiteX27" fmla="*/ 215960 w 994407"/>
                  <a:gd name="connsiteY27" fmla="*/ 201216 h 493214"/>
                  <a:gd name="connsiteX28" fmla="*/ 223104 w 994407"/>
                  <a:gd name="connsiteY28" fmla="*/ 215503 h 493214"/>
                  <a:gd name="connsiteX29" fmla="*/ 235010 w 994407"/>
                  <a:gd name="connsiteY29" fmla="*/ 227409 h 493214"/>
                  <a:gd name="connsiteX30" fmla="*/ 249298 w 994407"/>
                  <a:gd name="connsiteY30" fmla="*/ 229791 h 493214"/>
                  <a:gd name="connsiteX31" fmla="*/ 254060 w 994407"/>
                  <a:gd name="connsiteY31" fmla="*/ 244078 h 493214"/>
                  <a:gd name="connsiteX32" fmla="*/ 246916 w 994407"/>
                  <a:gd name="connsiteY32" fmla="*/ 246459 h 493214"/>
                  <a:gd name="connsiteX33" fmla="*/ 251679 w 994407"/>
                  <a:gd name="connsiteY33" fmla="*/ 255984 h 493214"/>
                  <a:gd name="connsiteX34" fmla="*/ 265966 w 994407"/>
                  <a:gd name="connsiteY34" fmla="*/ 258366 h 493214"/>
                  <a:gd name="connsiteX35" fmla="*/ 273110 w 994407"/>
                  <a:gd name="connsiteY35" fmla="*/ 263128 h 493214"/>
                  <a:gd name="connsiteX36" fmla="*/ 282635 w 994407"/>
                  <a:gd name="connsiteY36" fmla="*/ 282178 h 493214"/>
                  <a:gd name="connsiteX37" fmla="*/ 280254 w 994407"/>
                  <a:gd name="connsiteY37" fmla="*/ 298847 h 493214"/>
                  <a:gd name="connsiteX38" fmla="*/ 280254 w 994407"/>
                  <a:gd name="connsiteY38" fmla="*/ 313134 h 493214"/>
                  <a:gd name="connsiteX39" fmla="*/ 313591 w 994407"/>
                  <a:gd name="connsiteY39" fmla="*/ 315516 h 493214"/>
                  <a:gd name="connsiteX40" fmla="*/ 335023 w 994407"/>
                  <a:gd name="connsiteY40" fmla="*/ 317897 h 493214"/>
                  <a:gd name="connsiteX41" fmla="*/ 335023 w 994407"/>
                  <a:gd name="connsiteY41" fmla="*/ 358378 h 493214"/>
                  <a:gd name="connsiteX42" fmla="*/ 327879 w 994407"/>
                  <a:gd name="connsiteY42" fmla="*/ 365522 h 493214"/>
                  <a:gd name="connsiteX43" fmla="*/ 313591 w 994407"/>
                  <a:gd name="connsiteY43" fmla="*/ 367903 h 493214"/>
                  <a:gd name="connsiteX44" fmla="*/ 306448 w 994407"/>
                  <a:gd name="connsiteY44" fmla="*/ 370284 h 493214"/>
                  <a:gd name="connsiteX45" fmla="*/ 292160 w 994407"/>
                  <a:gd name="connsiteY45" fmla="*/ 379809 h 493214"/>
                  <a:gd name="connsiteX46" fmla="*/ 285016 w 994407"/>
                  <a:gd name="connsiteY46" fmla="*/ 382191 h 493214"/>
                  <a:gd name="connsiteX47" fmla="*/ 270729 w 994407"/>
                  <a:gd name="connsiteY47" fmla="*/ 391716 h 493214"/>
                  <a:gd name="connsiteX48" fmla="*/ 256441 w 994407"/>
                  <a:gd name="connsiteY48" fmla="*/ 398859 h 493214"/>
                  <a:gd name="connsiteX49" fmla="*/ 242154 w 994407"/>
                  <a:gd name="connsiteY49" fmla="*/ 403622 h 493214"/>
                  <a:gd name="connsiteX50" fmla="*/ 220723 w 994407"/>
                  <a:gd name="connsiteY50" fmla="*/ 415528 h 493214"/>
                  <a:gd name="connsiteX51" fmla="*/ 208816 w 994407"/>
                  <a:gd name="connsiteY51" fmla="*/ 436959 h 493214"/>
                  <a:gd name="connsiteX52" fmla="*/ 206435 w 994407"/>
                  <a:gd name="connsiteY52" fmla="*/ 446484 h 493214"/>
                  <a:gd name="connsiteX53" fmla="*/ 208816 w 994407"/>
                  <a:gd name="connsiteY53" fmla="*/ 453628 h 493214"/>
                  <a:gd name="connsiteX54" fmla="*/ 223104 w 994407"/>
                  <a:gd name="connsiteY54" fmla="*/ 458391 h 493214"/>
                  <a:gd name="connsiteX55" fmla="*/ 230248 w 994407"/>
                  <a:gd name="connsiteY55" fmla="*/ 463153 h 493214"/>
                  <a:gd name="connsiteX56" fmla="*/ 261204 w 994407"/>
                  <a:gd name="connsiteY56" fmla="*/ 456009 h 493214"/>
                  <a:gd name="connsiteX57" fmla="*/ 268348 w 994407"/>
                  <a:gd name="connsiteY57" fmla="*/ 453628 h 493214"/>
                  <a:gd name="connsiteX58" fmla="*/ 275491 w 994407"/>
                  <a:gd name="connsiteY58" fmla="*/ 451247 h 493214"/>
                  <a:gd name="connsiteX59" fmla="*/ 296923 w 994407"/>
                  <a:gd name="connsiteY59" fmla="*/ 453628 h 493214"/>
                  <a:gd name="connsiteX60" fmla="*/ 435035 w 994407"/>
                  <a:gd name="connsiteY60" fmla="*/ 458391 h 493214"/>
                  <a:gd name="connsiteX61" fmla="*/ 585054 w 994407"/>
                  <a:gd name="connsiteY61" fmla="*/ 456009 h 493214"/>
                  <a:gd name="connsiteX62" fmla="*/ 601723 w 994407"/>
                  <a:gd name="connsiteY62" fmla="*/ 453628 h 493214"/>
                  <a:gd name="connsiteX63" fmla="*/ 663635 w 994407"/>
                  <a:gd name="connsiteY63" fmla="*/ 456009 h 493214"/>
                  <a:gd name="connsiteX64" fmla="*/ 782698 w 994407"/>
                  <a:gd name="connsiteY64" fmla="*/ 458391 h 493214"/>
                  <a:gd name="connsiteX65" fmla="*/ 825560 w 994407"/>
                  <a:gd name="connsiteY65" fmla="*/ 460772 h 493214"/>
                  <a:gd name="connsiteX66" fmla="*/ 971436 w 994407"/>
                  <a:gd name="connsiteY66" fmla="*/ 433462 h 493214"/>
                  <a:gd name="connsiteX67" fmla="*/ 992248 w 994407"/>
                  <a:gd name="connsiteY67" fmla="*/ 436959 h 493214"/>
                  <a:gd name="connsiteX68" fmla="*/ 985104 w 994407"/>
                  <a:gd name="connsiteY68" fmla="*/ 432197 h 493214"/>
                  <a:gd name="connsiteX69" fmla="*/ 977960 w 994407"/>
                  <a:gd name="connsiteY69" fmla="*/ 429816 h 493214"/>
                  <a:gd name="connsiteX70" fmla="*/ 949385 w 994407"/>
                  <a:gd name="connsiteY70" fmla="*/ 425053 h 493214"/>
                  <a:gd name="connsiteX71" fmla="*/ 942241 w 994407"/>
                  <a:gd name="connsiteY71" fmla="*/ 422672 h 493214"/>
                  <a:gd name="connsiteX72" fmla="*/ 927954 w 994407"/>
                  <a:gd name="connsiteY72" fmla="*/ 415528 h 493214"/>
                  <a:gd name="connsiteX73" fmla="*/ 916048 w 994407"/>
                  <a:gd name="connsiteY73" fmla="*/ 403622 h 493214"/>
                  <a:gd name="connsiteX74" fmla="*/ 901760 w 994407"/>
                  <a:gd name="connsiteY74" fmla="*/ 398859 h 493214"/>
                  <a:gd name="connsiteX75" fmla="*/ 894616 w 994407"/>
                  <a:gd name="connsiteY75" fmla="*/ 394097 h 493214"/>
                  <a:gd name="connsiteX76" fmla="*/ 873185 w 994407"/>
                  <a:gd name="connsiteY76" fmla="*/ 386953 h 493214"/>
                  <a:gd name="connsiteX77" fmla="*/ 866041 w 994407"/>
                  <a:gd name="connsiteY77" fmla="*/ 384572 h 493214"/>
                  <a:gd name="connsiteX78" fmla="*/ 858898 w 994407"/>
                  <a:gd name="connsiteY78" fmla="*/ 379809 h 493214"/>
                  <a:gd name="connsiteX79" fmla="*/ 849373 w 994407"/>
                  <a:gd name="connsiteY79" fmla="*/ 377428 h 493214"/>
                  <a:gd name="connsiteX80" fmla="*/ 842229 w 994407"/>
                  <a:gd name="connsiteY80" fmla="*/ 375047 h 493214"/>
                  <a:gd name="connsiteX81" fmla="*/ 827941 w 994407"/>
                  <a:gd name="connsiteY81" fmla="*/ 365522 h 493214"/>
                  <a:gd name="connsiteX82" fmla="*/ 813654 w 994407"/>
                  <a:gd name="connsiteY82" fmla="*/ 360759 h 493214"/>
                  <a:gd name="connsiteX83" fmla="*/ 792223 w 994407"/>
                  <a:gd name="connsiteY83" fmla="*/ 344091 h 493214"/>
                  <a:gd name="connsiteX84" fmla="*/ 785079 w 994407"/>
                  <a:gd name="connsiteY84" fmla="*/ 339328 h 493214"/>
                  <a:gd name="connsiteX85" fmla="*/ 770791 w 994407"/>
                  <a:gd name="connsiteY85" fmla="*/ 334566 h 493214"/>
                  <a:gd name="connsiteX86" fmla="*/ 756504 w 994407"/>
                  <a:gd name="connsiteY86" fmla="*/ 329803 h 493214"/>
                  <a:gd name="connsiteX87" fmla="*/ 749360 w 994407"/>
                  <a:gd name="connsiteY87" fmla="*/ 327422 h 493214"/>
                  <a:gd name="connsiteX88" fmla="*/ 742216 w 994407"/>
                  <a:gd name="connsiteY88" fmla="*/ 322659 h 493214"/>
                  <a:gd name="connsiteX89" fmla="*/ 732691 w 994407"/>
                  <a:gd name="connsiteY89" fmla="*/ 320278 h 493214"/>
                  <a:gd name="connsiteX90" fmla="*/ 725548 w 994407"/>
                  <a:gd name="connsiteY90" fmla="*/ 317897 h 493214"/>
                  <a:gd name="connsiteX91" fmla="*/ 718404 w 994407"/>
                  <a:gd name="connsiteY91" fmla="*/ 313134 h 493214"/>
                  <a:gd name="connsiteX92" fmla="*/ 711260 w 994407"/>
                  <a:gd name="connsiteY92" fmla="*/ 310753 h 493214"/>
                  <a:gd name="connsiteX93" fmla="*/ 689829 w 994407"/>
                  <a:gd name="connsiteY93" fmla="*/ 298847 h 493214"/>
                  <a:gd name="connsiteX94" fmla="*/ 682685 w 994407"/>
                  <a:gd name="connsiteY94" fmla="*/ 291703 h 493214"/>
                  <a:gd name="connsiteX95" fmla="*/ 668398 w 994407"/>
                  <a:gd name="connsiteY95" fmla="*/ 286941 h 493214"/>
                  <a:gd name="connsiteX96" fmla="*/ 644585 w 994407"/>
                  <a:gd name="connsiteY96" fmla="*/ 279797 h 493214"/>
                  <a:gd name="connsiteX97" fmla="*/ 630298 w 994407"/>
                  <a:gd name="connsiteY97" fmla="*/ 275034 h 493214"/>
                  <a:gd name="connsiteX98" fmla="*/ 623154 w 994407"/>
                  <a:gd name="connsiteY98" fmla="*/ 272653 h 493214"/>
                  <a:gd name="connsiteX99" fmla="*/ 616010 w 994407"/>
                  <a:gd name="connsiteY99" fmla="*/ 267891 h 493214"/>
                  <a:gd name="connsiteX100" fmla="*/ 594579 w 994407"/>
                  <a:gd name="connsiteY100" fmla="*/ 260747 h 493214"/>
                  <a:gd name="connsiteX101" fmla="*/ 573148 w 994407"/>
                  <a:gd name="connsiteY101" fmla="*/ 253603 h 493214"/>
                  <a:gd name="connsiteX102" fmla="*/ 566004 w 994407"/>
                  <a:gd name="connsiteY102" fmla="*/ 251222 h 493214"/>
                  <a:gd name="connsiteX103" fmla="*/ 558860 w 994407"/>
                  <a:gd name="connsiteY103" fmla="*/ 248841 h 493214"/>
                  <a:gd name="connsiteX104" fmla="*/ 551716 w 994407"/>
                  <a:gd name="connsiteY104" fmla="*/ 244078 h 493214"/>
                  <a:gd name="connsiteX105" fmla="*/ 537429 w 994407"/>
                  <a:gd name="connsiteY105" fmla="*/ 239316 h 493214"/>
                  <a:gd name="connsiteX106" fmla="*/ 523141 w 994407"/>
                  <a:gd name="connsiteY106" fmla="*/ 229791 h 493214"/>
                  <a:gd name="connsiteX107" fmla="*/ 515998 w 994407"/>
                  <a:gd name="connsiteY107" fmla="*/ 225028 h 493214"/>
                  <a:gd name="connsiteX108" fmla="*/ 508854 w 994407"/>
                  <a:gd name="connsiteY108" fmla="*/ 222647 h 493214"/>
                  <a:gd name="connsiteX109" fmla="*/ 492185 w 994407"/>
                  <a:gd name="connsiteY109" fmla="*/ 215503 h 493214"/>
                  <a:gd name="connsiteX110" fmla="*/ 477898 w 994407"/>
                  <a:gd name="connsiteY110" fmla="*/ 210741 h 493214"/>
                  <a:gd name="connsiteX111" fmla="*/ 470754 w 994407"/>
                  <a:gd name="connsiteY111" fmla="*/ 205978 h 493214"/>
                  <a:gd name="connsiteX112" fmla="*/ 446941 w 994407"/>
                  <a:gd name="connsiteY112" fmla="*/ 198834 h 493214"/>
                  <a:gd name="connsiteX113" fmla="*/ 432654 w 994407"/>
                  <a:gd name="connsiteY113" fmla="*/ 191691 h 493214"/>
                  <a:gd name="connsiteX114" fmla="*/ 404079 w 994407"/>
                  <a:gd name="connsiteY114" fmla="*/ 172641 h 493214"/>
                  <a:gd name="connsiteX115" fmla="*/ 396935 w 994407"/>
                  <a:gd name="connsiteY115" fmla="*/ 167878 h 493214"/>
                  <a:gd name="connsiteX116" fmla="*/ 377885 w 994407"/>
                  <a:gd name="connsiteY116" fmla="*/ 163116 h 493214"/>
                  <a:gd name="connsiteX117" fmla="*/ 370741 w 994407"/>
                  <a:gd name="connsiteY117" fmla="*/ 160734 h 493214"/>
                  <a:gd name="connsiteX118" fmla="*/ 346929 w 994407"/>
                  <a:gd name="connsiteY118" fmla="*/ 153591 h 493214"/>
                  <a:gd name="connsiteX119" fmla="*/ 339785 w 994407"/>
                  <a:gd name="connsiteY119" fmla="*/ 151209 h 493214"/>
                  <a:gd name="connsiteX120" fmla="*/ 335023 w 994407"/>
                  <a:gd name="connsiteY120" fmla="*/ 144066 h 493214"/>
                  <a:gd name="connsiteX121" fmla="*/ 320735 w 994407"/>
                  <a:gd name="connsiteY121" fmla="*/ 134541 h 493214"/>
                  <a:gd name="connsiteX122" fmla="*/ 313591 w 994407"/>
                  <a:gd name="connsiteY122" fmla="*/ 129778 h 493214"/>
                  <a:gd name="connsiteX123" fmla="*/ 296923 w 994407"/>
                  <a:gd name="connsiteY123" fmla="*/ 122634 h 493214"/>
                  <a:gd name="connsiteX124" fmla="*/ 285016 w 994407"/>
                  <a:gd name="connsiteY124" fmla="*/ 120253 h 493214"/>
                  <a:gd name="connsiteX125" fmla="*/ 265966 w 994407"/>
                  <a:gd name="connsiteY125" fmla="*/ 115491 h 493214"/>
                  <a:gd name="connsiteX126" fmla="*/ 261204 w 994407"/>
                  <a:gd name="connsiteY126" fmla="*/ 108347 h 493214"/>
                  <a:gd name="connsiteX127" fmla="*/ 254060 w 994407"/>
                  <a:gd name="connsiteY127" fmla="*/ 105966 h 493214"/>
                  <a:gd name="connsiteX128" fmla="*/ 239773 w 994407"/>
                  <a:gd name="connsiteY128" fmla="*/ 98822 h 493214"/>
                  <a:gd name="connsiteX129" fmla="*/ 232629 w 994407"/>
                  <a:gd name="connsiteY129" fmla="*/ 94059 h 493214"/>
                  <a:gd name="connsiteX130" fmla="*/ 218341 w 994407"/>
                  <a:gd name="connsiteY130" fmla="*/ 89297 h 493214"/>
                  <a:gd name="connsiteX131" fmla="*/ 204054 w 994407"/>
                  <a:gd name="connsiteY131" fmla="*/ 79772 h 493214"/>
                  <a:gd name="connsiteX132" fmla="*/ 196910 w 994407"/>
                  <a:gd name="connsiteY132" fmla="*/ 75009 h 493214"/>
                  <a:gd name="connsiteX133" fmla="*/ 189766 w 994407"/>
                  <a:gd name="connsiteY133" fmla="*/ 72628 h 493214"/>
                  <a:gd name="connsiteX134" fmla="*/ 182623 w 994407"/>
                  <a:gd name="connsiteY134" fmla="*/ 67866 h 493214"/>
                  <a:gd name="connsiteX135" fmla="*/ 168335 w 994407"/>
                  <a:gd name="connsiteY135" fmla="*/ 63103 h 493214"/>
                  <a:gd name="connsiteX136" fmla="*/ 146904 w 994407"/>
                  <a:gd name="connsiteY136" fmla="*/ 53578 h 493214"/>
                  <a:gd name="connsiteX137" fmla="*/ 139760 w 994407"/>
                  <a:gd name="connsiteY137" fmla="*/ 51197 h 493214"/>
                  <a:gd name="connsiteX138" fmla="*/ 132616 w 994407"/>
                  <a:gd name="connsiteY138" fmla="*/ 48816 h 493214"/>
                  <a:gd name="connsiteX139" fmla="*/ 125473 w 994407"/>
                  <a:gd name="connsiteY139" fmla="*/ 44053 h 493214"/>
                  <a:gd name="connsiteX140" fmla="*/ 111185 w 994407"/>
                  <a:gd name="connsiteY140" fmla="*/ 39291 h 493214"/>
                  <a:gd name="connsiteX141" fmla="*/ 96898 w 994407"/>
                  <a:gd name="connsiteY141" fmla="*/ 29766 h 493214"/>
                  <a:gd name="connsiteX142" fmla="*/ 89754 w 994407"/>
                  <a:gd name="connsiteY142" fmla="*/ 25003 h 493214"/>
                  <a:gd name="connsiteX143" fmla="*/ 73085 w 994407"/>
                  <a:gd name="connsiteY143" fmla="*/ 20241 h 493214"/>
                  <a:gd name="connsiteX144" fmla="*/ 58798 w 994407"/>
                  <a:gd name="connsiteY144" fmla="*/ 15478 h 493214"/>
                  <a:gd name="connsiteX145" fmla="*/ 44510 w 994407"/>
                  <a:gd name="connsiteY145" fmla="*/ 5953 h 493214"/>
                  <a:gd name="connsiteX146" fmla="*/ 30223 w 994407"/>
                  <a:gd name="connsiteY146" fmla="*/ 1191 h 493214"/>
                  <a:gd name="connsiteX147" fmla="*/ 18316 w 994407"/>
                  <a:gd name="connsiteY147" fmla="*/ 3572 h 493214"/>
                  <a:gd name="connsiteX148" fmla="*/ 8791 w 994407"/>
                  <a:gd name="connsiteY148" fmla="*/ 3572 h 493214"/>
                  <a:gd name="connsiteX0" fmla="*/ 8791 w 994407"/>
                  <a:gd name="connsiteY0" fmla="*/ 3572 h 484235"/>
                  <a:gd name="connsiteX1" fmla="*/ 6410 w 994407"/>
                  <a:gd name="connsiteY1" fmla="*/ 25003 h 484235"/>
                  <a:gd name="connsiteX2" fmla="*/ 20698 w 994407"/>
                  <a:gd name="connsiteY2" fmla="*/ 29766 h 484235"/>
                  <a:gd name="connsiteX3" fmla="*/ 23079 w 994407"/>
                  <a:gd name="connsiteY3" fmla="*/ 36909 h 484235"/>
                  <a:gd name="connsiteX4" fmla="*/ 27841 w 994407"/>
                  <a:gd name="connsiteY4" fmla="*/ 44053 h 484235"/>
                  <a:gd name="connsiteX5" fmla="*/ 23079 w 994407"/>
                  <a:gd name="connsiteY5" fmla="*/ 82153 h 484235"/>
                  <a:gd name="connsiteX6" fmla="*/ 39748 w 994407"/>
                  <a:gd name="connsiteY6" fmla="*/ 79772 h 484235"/>
                  <a:gd name="connsiteX7" fmla="*/ 54035 w 994407"/>
                  <a:gd name="connsiteY7" fmla="*/ 75009 h 484235"/>
                  <a:gd name="connsiteX8" fmla="*/ 73085 w 994407"/>
                  <a:gd name="connsiteY8" fmla="*/ 77391 h 484235"/>
                  <a:gd name="connsiteX9" fmla="*/ 80229 w 994407"/>
                  <a:gd name="connsiteY9" fmla="*/ 79772 h 484235"/>
                  <a:gd name="connsiteX10" fmla="*/ 89754 w 994407"/>
                  <a:gd name="connsiteY10" fmla="*/ 82153 h 484235"/>
                  <a:gd name="connsiteX11" fmla="*/ 96898 w 994407"/>
                  <a:gd name="connsiteY11" fmla="*/ 86916 h 484235"/>
                  <a:gd name="connsiteX12" fmla="*/ 113566 w 994407"/>
                  <a:gd name="connsiteY12" fmla="*/ 91678 h 484235"/>
                  <a:gd name="connsiteX13" fmla="*/ 120710 w 994407"/>
                  <a:gd name="connsiteY13" fmla="*/ 96441 h 484235"/>
                  <a:gd name="connsiteX14" fmla="*/ 139760 w 994407"/>
                  <a:gd name="connsiteY14" fmla="*/ 98822 h 484235"/>
                  <a:gd name="connsiteX15" fmla="*/ 142141 w 994407"/>
                  <a:gd name="connsiteY15" fmla="*/ 115491 h 484235"/>
                  <a:gd name="connsiteX16" fmla="*/ 161191 w 994407"/>
                  <a:gd name="connsiteY16" fmla="*/ 117872 h 484235"/>
                  <a:gd name="connsiteX17" fmla="*/ 177860 w 994407"/>
                  <a:gd name="connsiteY17" fmla="*/ 122634 h 484235"/>
                  <a:gd name="connsiteX18" fmla="*/ 185004 w 994407"/>
                  <a:gd name="connsiteY18" fmla="*/ 127397 h 484235"/>
                  <a:gd name="connsiteX19" fmla="*/ 220723 w 994407"/>
                  <a:gd name="connsiteY19" fmla="*/ 141684 h 484235"/>
                  <a:gd name="connsiteX20" fmla="*/ 215960 w 994407"/>
                  <a:gd name="connsiteY20" fmla="*/ 148828 h 484235"/>
                  <a:gd name="connsiteX21" fmla="*/ 208816 w 994407"/>
                  <a:gd name="connsiteY21" fmla="*/ 163116 h 484235"/>
                  <a:gd name="connsiteX22" fmla="*/ 201673 w 994407"/>
                  <a:gd name="connsiteY22" fmla="*/ 165497 h 484235"/>
                  <a:gd name="connsiteX23" fmla="*/ 187385 w 994407"/>
                  <a:gd name="connsiteY23" fmla="*/ 175022 h 484235"/>
                  <a:gd name="connsiteX24" fmla="*/ 182623 w 994407"/>
                  <a:gd name="connsiteY24" fmla="*/ 182166 h 484235"/>
                  <a:gd name="connsiteX25" fmla="*/ 173098 w 994407"/>
                  <a:gd name="connsiteY25" fmla="*/ 191691 h 484235"/>
                  <a:gd name="connsiteX26" fmla="*/ 206435 w 994407"/>
                  <a:gd name="connsiteY26" fmla="*/ 198834 h 484235"/>
                  <a:gd name="connsiteX27" fmla="*/ 215960 w 994407"/>
                  <a:gd name="connsiteY27" fmla="*/ 201216 h 484235"/>
                  <a:gd name="connsiteX28" fmla="*/ 223104 w 994407"/>
                  <a:gd name="connsiteY28" fmla="*/ 215503 h 484235"/>
                  <a:gd name="connsiteX29" fmla="*/ 235010 w 994407"/>
                  <a:gd name="connsiteY29" fmla="*/ 227409 h 484235"/>
                  <a:gd name="connsiteX30" fmla="*/ 249298 w 994407"/>
                  <a:gd name="connsiteY30" fmla="*/ 229791 h 484235"/>
                  <a:gd name="connsiteX31" fmla="*/ 254060 w 994407"/>
                  <a:gd name="connsiteY31" fmla="*/ 244078 h 484235"/>
                  <a:gd name="connsiteX32" fmla="*/ 246916 w 994407"/>
                  <a:gd name="connsiteY32" fmla="*/ 246459 h 484235"/>
                  <a:gd name="connsiteX33" fmla="*/ 251679 w 994407"/>
                  <a:gd name="connsiteY33" fmla="*/ 255984 h 484235"/>
                  <a:gd name="connsiteX34" fmla="*/ 265966 w 994407"/>
                  <a:gd name="connsiteY34" fmla="*/ 258366 h 484235"/>
                  <a:gd name="connsiteX35" fmla="*/ 273110 w 994407"/>
                  <a:gd name="connsiteY35" fmla="*/ 263128 h 484235"/>
                  <a:gd name="connsiteX36" fmla="*/ 282635 w 994407"/>
                  <a:gd name="connsiteY36" fmla="*/ 282178 h 484235"/>
                  <a:gd name="connsiteX37" fmla="*/ 280254 w 994407"/>
                  <a:gd name="connsiteY37" fmla="*/ 298847 h 484235"/>
                  <a:gd name="connsiteX38" fmla="*/ 280254 w 994407"/>
                  <a:gd name="connsiteY38" fmla="*/ 313134 h 484235"/>
                  <a:gd name="connsiteX39" fmla="*/ 313591 w 994407"/>
                  <a:gd name="connsiteY39" fmla="*/ 315516 h 484235"/>
                  <a:gd name="connsiteX40" fmla="*/ 335023 w 994407"/>
                  <a:gd name="connsiteY40" fmla="*/ 317897 h 484235"/>
                  <a:gd name="connsiteX41" fmla="*/ 335023 w 994407"/>
                  <a:gd name="connsiteY41" fmla="*/ 358378 h 484235"/>
                  <a:gd name="connsiteX42" fmla="*/ 327879 w 994407"/>
                  <a:gd name="connsiteY42" fmla="*/ 365522 h 484235"/>
                  <a:gd name="connsiteX43" fmla="*/ 313591 w 994407"/>
                  <a:gd name="connsiteY43" fmla="*/ 367903 h 484235"/>
                  <a:gd name="connsiteX44" fmla="*/ 306448 w 994407"/>
                  <a:gd name="connsiteY44" fmla="*/ 370284 h 484235"/>
                  <a:gd name="connsiteX45" fmla="*/ 292160 w 994407"/>
                  <a:gd name="connsiteY45" fmla="*/ 379809 h 484235"/>
                  <a:gd name="connsiteX46" fmla="*/ 285016 w 994407"/>
                  <a:gd name="connsiteY46" fmla="*/ 382191 h 484235"/>
                  <a:gd name="connsiteX47" fmla="*/ 270729 w 994407"/>
                  <a:gd name="connsiteY47" fmla="*/ 391716 h 484235"/>
                  <a:gd name="connsiteX48" fmla="*/ 256441 w 994407"/>
                  <a:gd name="connsiteY48" fmla="*/ 398859 h 484235"/>
                  <a:gd name="connsiteX49" fmla="*/ 242154 w 994407"/>
                  <a:gd name="connsiteY49" fmla="*/ 403622 h 484235"/>
                  <a:gd name="connsiteX50" fmla="*/ 220723 w 994407"/>
                  <a:gd name="connsiteY50" fmla="*/ 415528 h 484235"/>
                  <a:gd name="connsiteX51" fmla="*/ 208816 w 994407"/>
                  <a:gd name="connsiteY51" fmla="*/ 436959 h 484235"/>
                  <a:gd name="connsiteX52" fmla="*/ 206435 w 994407"/>
                  <a:gd name="connsiteY52" fmla="*/ 446484 h 484235"/>
                  <a:gd name="connsiteX53" fmla="*/ 208816 w 994407"/>
                  <a:gd name="connsiteY53" fmla="*/ 453628 h 484235"/>
                  <a:gd name="connsiteX54" fmla="*/ 223104 w 994407"/>
                  <a:gd name="connsiteY54" fmla="*/ 458391 h 484235"/>
                  <a:gd name="connsiteX55" fmla="*/ 230248 w 994407"/>
                  <a:gd name="connsiteY55" fmla="*/ 463153 h 484235"/>
                  <a:gd name="connsiteX56" fmla="*/ 261204 w 994407"/>
                  <a:gd name="connsiteY56" fmla="*/ 456009 h 484235"/>
                  <a:gd name="connsiteX57" fmla="*/ 268348 w 994407"/>
                  <a:gd name="connsiteY57" fmla="*/ 453628 h 484235"/>
                  <a:gd name="connsiteX58" fmla="*/ 275491 w 994407"/>
                  <a:gd name="connsiteY58" fmla="*/ 451247 h 484235"/>
                  <a:gd name="connsiteX59" fmla="*/ 296923 w 994407"/>
                  <a:gd name="connsiteY59" fmla="*/ 453628 h 484235"/>
                  <a:gd name="connsiteX60" fmla="*/ 435035 w 994407"/>
                  <a:gd name="connsiteY60" fmla="*/ 458391 h 484235"/>
                  <a:gd name="connsiteX61" fmla="*/ 585054 w 994407"/>
                  <a:gd name="connsiteY61" fmla="*/ 456009 h 484235"/>
                  <a:gd name="connsiteX62" fmla="*/ 601723 w 994407"/>
                  <a:gd name="connsiteY62" fmla="*/ 453628 h 484235"/>
                  <a:gd name="connsiteX63" fmla="*/ 663635 w 994407"/>
                  <a:gd name="connsiteY63" fmla="*/ 456009 h 484235"/>
                  <a:gd name="connsiteX64" fmla="*/ 782698 w 994407"/>
                  <a:gd name="connsiteY64" fmla="*/ 458391 h 484235"/>
                  <a:gd name="connsiteX65" fmla="*/ 825560 w 994407"/>
                  <a:gd name="connsiteY65" fmla="*/ 460772 h 484235"/>
                  <a:gd name="connsiteX66" fmla="*/ 971436 w 994407"/>
                  <a:gd name="connsiteY66" fmla="*/ 433462 h 484235"/>
                  <a:gd name="connsiteX67" fmla="*/ 992248 w 994407"/>
                  <a:gd name="connsiteY67" fmla="*/ 436959 h 484235"/>
                  <a:gd name="connsiteX68" fmla="*/ 985104 w 994407"/>
                  <a:gd name="connsiteY68" fmla="*/ 432197 h 484235"/>
                  <a:gd name="connsiteX69" fmla="*/ 977960 w 994407"/>
                  <a:gd name="connsiteY69" fmla="*/ 429816 h 484235"/>
                  <a:gd name="connsiteX70" fmla="*/ 949385 w 994407"/>
                  <a:gd name="connsiteY70" fmla="*/ 425053 h 484235"/>
                  <a:gd name="connsiteX71" fmla="*/ 942241 w 994407"/>
                  <a:gd name="connsiteY71" fmla="*/ 422672 h 484235"/>
                  <a:gd name="connsiteX72" fmla="*/ 927954 w 994407"/>
                  <a:gd name="connsiteY72" fmla="*/ 415528 h 484235"/>
                  <a:gd name="connsiteX73" fmla="*/ 916048 w 994407"/>
                  <a:gd name="connsiteY73" fmla="*/ 403622 h 484235"/>
                  <a:gd name="connsiteX74" fmla="*/ 901760 w 994407"/>
                  <a:gd name="connsiteY74" fmla="*/ 398859 h 484235"/>
                  <a:gd name="connsiteX75" fmla="*/ 894616 w 994407"/>
                  <a:gd name="connsiteY75" fmla="*/ 394097 h 484235"/>
                  <a:gd name="connsiteX76" fmla="*/ 873185 w 994407"/>
                  <a:gd name="connsiteY76" fmla="*/ 386953 h 484235"/>
                  <a:gd name="connsiteX77" fmla="*/ 866041 w 994407"/>
                  <a:gd name="connsiteY77" fmla="*/ 384572 h 484235"/>
                  <a:gd name="connsiteX78" fmla="*/ 858898 w 994407"/>
                  <a:gd name="connsiteY78" fmla="*/ 379809 h 484235"/>
                  <a:gd name="connsiteX79" fmla="*/ 849373 w 994407"/>
                  <a:gd name="connsiteY79" fmla="*/ 377428 h 484235"/>
                  <a:gd name="connsiteX80" fmla="*/ 842229 w 994407"/>
                  <a:gd name="connsiteY80" fmla="*/ 375047 h 484235"/>
                  <a:gd name="connsiteX81" fmla="*/ 827941 w 994407"/>
                  <a:gd name="connsiteY81" fmla="*/ 365522 h 484235"/>
                  <a:gd name="connsiteX82" fmla="*/ 813654 w 994407"/>
                  <a:gd name="connsiteY82" fmla="*/ 360759 h 484235"/>
                  <a:gd name="connsiteX83" fmla="*/ 792223 w 994407"/>
                  <a:gd name="connsiteY83" fmla="*/ 344091 h 484235"/>
                  <a:gd name="connsiteX84" fmla="*/ 785079 w 994407"/>
                  <a:gd name="connsiteY84" fmla="*/ 339328 h 484235"/>
                  <a:gd name="connsiteX85" fmla="*/ 770791 w 994407"/>
                  <a:gd name="connsiteY85" fmla="*/ 334566 h 484235"/>
                  <a:gd name="connsiteX86" fmla="*/ 756504 w 994407"/>
                  <a:gd name="connsiteY86" fmla="*/ 329803 h 484235"/>
                  <a:gd name="connsiteX87" fmla="*/ 749360 w 994407"/>
                  <a:gd name="connsiteY87" fmla="*/ 327422 h 484235"/>
                  <a:gd name="connsiteX88" fmla="*/ 742216 w 994407"/>
                  <a:gd name="connsiteY88" fmla="*/ 322659 h 484235"/>
                  <a:gd name="connsiteX89" fmla="*/ 732691 w 994407"/>
                  <a:gd name="connsiteY89" fmla="*/ 320278 h 484235"/>
                  <a:gd name="connsiteX90" fmla="*/ 725548 w 994407"/>
                  <a:gd name="connsiteY90" fmla="*/ 317897 h 484235"/>
                  <a:gd name="connsiteX91" fmla="*/ 718404 w 994407"/>
                  <a:gd name="connsiteY91" fmla="*/ 313134 h 484235"/>
                  <a:gd name="connsiteX92" fmla="*/ 711260 w 994407"/>
                  <a:gd name="connsiteY92" fmla="*/ 310753 h 484235"/>
                  <a:gd name="connsiteX93" fmla="*/ 689829 w 994407"/>
                  <a:gd name="connsiteY93" fmla="*/ 298847 h 484235"/>
                  <a:gd name="connsiteX94" fmla="*/ 682685 w 994407"/>
                  <a:gd name="connsiteY94" fmla="*/ 291703 h 484235"/>
                  <a:gd name="connsiteX95" fmla="*/ 668398 w 994407"/>
                  <a:gd name="connsiteY95" fmla="*/ 286941 h 484235"/>
                  <a:gd name="connsiteX96" fmla="*/ 644585 w 994407"/>
                  <a:gd name="connsiteY96" fmla="*/ 279797 h 484235"/>
                  <a:gd name="connsiteX97" fmla="*/ 630298 w 994407"/>
                  <a:gd name="connsiteY97" fmla="*/ 275034 h 484235"/>
                  <a:gd name="connsiteX98" fmla="*/ 623154 w 994407"/>
                  <a:gd name="connsiteY98" fmla="*/ 272653 h 484235"/>
                  <a:gd name="connsiteX99" fmla="*/ 616010 w 994407"/>
                  <a:gd name="connsiteY99" fmla="*/ 267891 h 484235"/>
                  <a:gd name="connsiteX100" fmla="*/ 594579 w 994407"/>
                  <a:gd name="connsiteY100" fmla="*/ 260747 h 484235"/>
                  <a:gd name="connsiteX101" fmla="*/ 573148 w 994407"/>
                  <a:gd name="connsiteY101" fmla="*/ 253603 h 484235"/>
                  <a:gd name="connsiteX102" fmla="*/ 566004 w 994407"/>
                  <a:gd name="connsiteY102" fmla="*/ 251222 h 484235"/>
                  <a:gd name="connsiteX103" fmla="*/ 558860 w 994407"/>
                  <a:gd name="connsiteY103" fmla="*/ 248841 h 484235"/>
                  <a:gd name="connsiteX104" fmla="*/ 551716 w 994407"/>
                  <a:gd name="connsiteY104" fmla="*/ 244078 h 484235"/>
                  <a:gd name="connsiteX105" fmla="*/ 537429 w 994407"/>
                  <a:gd name="connsiteY105" fmla="*/ 239316 h 484235"/>
                  <a:gd name="connsiteX106" fmla="*/ 523141 w 994407"/>
                  <a:gd name="connsiteY106" fmla="*/ 229791 h 484235"/>
                  <a:gd name="connsiteX107" fmla="*/ 515998 w 994407"/>
                  <a:gd name="connsiteY107" fmla="*/ 225028 h 484235"/>
                  <a:gd name="connsiteX108" fmla="*/ 508854 w 994407"/>
                  <a:gd name="connsiteY108" fmla="*/ 222647 h 484235"/>
                  <a:gd name="connsiteX109" fmla="*/ 492185 w 994407"/>
                  <a:gd name="connsiteY109" fmla="*/ 215503 h 484235"/>
                  <a:gd name="connsiteX110" fmla="*/ 477898 w 994407"/>
                  <a:gd name="connsiteY110" fmla="*/ 210741 h 484235"/>
                  <a:gd name="connsiteX111" fmla="*/ 470754 w 994407"/>
                  <a:gd name="connsiteY111" fmla="*/ 205978 h 484235"/>
                  <a:gd name="connsiteX112" fmla="*/ 446941 w 994407"/>
                  <a:gd name="connsiteY112" fmla="*/ 198834 h 484235"/>
                  <a:gd name="connsiteX113" fmla="*/ 432654 w 994407"/>
                  <a:gd name="connsiteY113" fmla="*/ 191691 h 484235"/>
                  <a:gd name="connsiteX114" fmla="*/ 404079 w 994407"/>
                  <a:gd name="connsiteY114" fmla="*/ 172641 h 484235"/>
                  <a:gd name="connsiteX115" fmla="*/ 396935 w 994407"/>
                  <a:gd name="connsiteY115" fmla="*/ 167878 h 484235"/>
                  <a:gd name="connsiteX116" fmla="*/ 377885 w 994407"/>
                  <a:gd name="connsiteY116" fmla="*/ 163116 h 484235"/>
                  <a:gd name="connsiteX117" fmla="*/ 370741 w 994407"/>
                  <a:gd name="connsiteY117" fmla="*/ 160734 h 484235"/>
                  <a:gd name="connsiteX118" fmla="*/ 346929 w 994407"/>
                  <a:gd name="connsiteY118" fmla="*/ 153591 h 484235"/>
                  <a:gd name="connsiteX119" fmla="*/ 339785 w 994407"/>
                  <a:gd name="connsiteY119" fmla="*/ 151209 h 484235"/>
                  <a:gd name="connsiteX120" fmla="*/ 335023 w 994407"/>
                  <a:gd name="connsiteY120" fmla="*/ 144066 h 484235"/>
                  <a:gd name="connsiteX121" fmla="*/ 320735 w 994407"/>
                  <a:gd name="connsiteY121" fmla="*/ 134541 h 484235"/>
                  <a:gd name="connsiteX122" fmla="*/ 313591 w 994407"/>
                  <a:gd name="connsiteY122" fmla="*/ 129778 h 484235"/>
                  <a:gd name="connsiteX123" fmla="*/ 296923 w 994407"/>
                  <a:gd name="connsiteY123" fmla="*/ 122634 h 484235"/>
                  <a:gd name="connsiteX124" fmla="*/ 285016 w 994407"/>
                  <a:gd name="connsiteY124" fmla="*/ 120253 h 484235"/>
                  <a:gd name="connsiteX125" fmla="*/ 265966 w 994407"/>
                  <a:gd name="connsiteY125" fmla="*/ 115491 h 484235"/>
                  <a:gd name="connsiteX126" fmla="*/ 261204 w 994407"/>
                  <a:gd name="connsiteY126" fmla="*/ 108347 h 484235"/>
                  <a:gd name="connsiteX127" fmla="*/ 254060 w 994407"/>
                  <a:gd name="connsiteY127" fmla="*/ 105966 h 484235"/>
                  <a:gd name="connsiteX128" fmla="*/ 239773 w 994407"/>
                  <a:gd name="connsiteY128" fmla="*/ 98822 h 484235"/>
                  <a:gd name="connsiteX129" fmla="*/ 232629 w 994407"/>
                  <a:gd name="connsiteY129" fmla="*/ 94059 h 484235"/>
                  <a:gd name="connsiteX130" fmla="*/ 218341 w 994407"/>
                  <a:gd name="connsiteY130" fmla="*/ 89297 h 484235"/>
                  <a:gd name="connsiteX131" fmla="*/ 204054 w 994407"/>
                  <a:gd name="connsiteY131" fmla="*/ 79772 h 484235"/>
                  <a:gd name="connsiteX132" fmla="*/ 196910 w 994407"/>
                  <a:gd name="connsiteY132" fmla="*/ 75009 h 484235"/>
                  <a:gd name="connsiteX133" fmla="*/ 189766 w 994407"/>
                  <a:gd name="connsiteY133" fmla="*/ 72628 h 484235"/>
                  <a:gd name="connsiteX134" fmla="*/ 182623 w 994407"/>
                  <a:gd name="connsiteY134" fmla="*/ 67866 h 484235"/>
                  <a:gd name="connsiteX135" fmla="*/ 168335 w 994407"/>
                  <a:gd name="connsiteY135" fmla="*/ 63103 h 484235"/>
                  <a:gd name="connsiteX136" fmla="*/ 146904 w 994407"/>
                  <a:gd name="connsiteY136" fmla="*/ 53578 h 484235"/>
                  <a:gd name="connsiteX137" fmla="*/ 139760 w 994407"/>
                  <a:gd name="connsiteY137" fmla="*/ 51197 h 484235"/>
                  <a:gd name="connsiteX138" fmla="*/ 132616 w 994407"/>
                  <a:gd name="connsiteY138" fmla="*/ 48816 h 484235"/>
                  <a:gd name="connsiteX139" fmla="*/ 125473 w 994407"/>
                  <a:gd name="connsiteY139" fmla="*/ 44053 h 484235"/>
                  <a:gd name="connsiteX140" fmla="*/ 111185 w 994407"/>
                  <a:gd name="connsiteY140" fmla="*/ 39291 h 484235"/>
                  <a:gd name="connsiteX141" fmla="*/ 96898 w 994407"/>
                  <a:gd name="connsiteY141" fmla="*/ 29766 h 484235"/>
                  <a:gd name="connsiteX142" fmla="*/ 89754 w 994407"/>
                  <a:gd name="connsiteY142" fmla="*/ 25003 h 484235"/>
                  <a:gd name="connsiteX143" fmla="*/ 73085 w 994407"/>
                  <a:gd name="connsiteY143" fmla="*/ 20241 h 484235"/>
                  <a:gd name="connsiteX144" fmla="*/ 58798 w 994407"/>
                  <a:gd name="connsiteY144" fmla="*/ 15478 h 484235"/>
                  <a:gd name="connsiteX145" fmla="*/ 44510 w 994407"/>
                  <a:gd name="connsiteY145" fmla="*/ 5953 h 484235"/>
                  <a:gd name="connsiteX146" fmla="*/ 30223 w 994407"/>
                  <a:gd name="connsiteY146" fmla="*/ 1191 h 484235"/>
                  <a:gd name="connsiteX147" fmla="*/ 18316 w 994407"/>
                  <a:gd name="connsiteY147" fmla="*/ 3572 h 484235"/>
                  <a:gd name="connsiteX148" fmla="*/ 8791 w 994407"/>
                  <a:gd name="connsiteY148" fmla="*/ 3572 h 484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994407" h="484235">
                    <a:moveTo>
                      <a:pt x="8791" y="3572"/>
                    </a:moveTo>
                    <a:cubicBezTo>
                      <a:pt x="6807" y="7144"/>
                      <a:pt x="0" y="20424"/>
                      <a:pt x="6410" y="25003"/>
                    </a:cubicBezTo>
                    <a:cubicBezTo>
                      <a:pt x="10495" y="27921"/>
                      <a:pt x="20698" y="29766"/>
                      <a:pt x="20698" y="29766"/>
                    </a:cubicBezTo>
                    <a:cubicBezTo>
                      <a:pt x="21492" y="32147"/>
                      <a:pt x="21957" y="34664"/>
                      <a:pt x="23079" y="36909"/>
                    </a:cubicBezTo>
                    <a:cubicBezTo>
                      <a:pt x="24359" y="39469"/>
                      <a:pt x="27662" y="41197"/>
                      <a:pt x="27841" y="44053"/>
                    </a:cubicBezTo>
                    <a:cubicBezTo>
                      <a:pt x="29195" y="65726"/>
                      <a:pt x="27780" y="68049"/>
                      <a:pt x="23079" y="82153"/>
                    </a:cubicBezTo>
                    <a:cubicBezTo>
                      <a:pt x="27988" y="96881"/>
                      <a:pt x="21734" y="85777"/>
                      <a:pt x="39748" y="79772"/>
                    </a:cubicBezTo>
                    <a:lnTo>
                      <a:pt x="54035" y="75009"/>
                    </a:lnTo>
                    <a:cubicBezTo>
                      <a:pt x="60385" y="75803"/>
                      <a:pt x="66789" y="76246"/>
                      <a:pt x="73085" y="77391"/>
                    </a:cubicBezTo>
                    <a:cubicBezTo>
                      <a:pt x="75555" y="77840"/>
                      <a:pt x="77815" y="79082"/>
                      <a:pt x="80229" y="79772"/>
                    </a:cubicBezTo>
                    <a:cubicBezTo>
                      <a:pt x="83376" y="80671"/>
                      <a:pt x="86579" y="81359"/>
                      <a:pt x="89754" y="82153"/>
                    </a:cubicBezTo>
                    <a:cubicBezTo>
                      <a:pt x="92135" y="83741"/>
                      <a:pt x="94338" y="85636"/>
                      <a:pt x="96898" y="86916"/>
                    </a:cubicBezTo>
                    <a:cubicBezTo>
                      <a:pt x="100314" y="88624"/>
                      <a:pt x="110514" y="90915"/>
                      <a:pt x="113566" y="91678"/>
                    </a:cubicBezTo>
                    <a:cubicBezTo>
                      <a:pt x="115947" y="93266"/>
                      <a:pt x="117949" y="95688"/>
                      <a:pt x="120710" y="96441"/>
                    </a:cubicBezTo>
                    <a:cubicBezTo>
                      <a:pt x="126884" y="98125"/>
                      <a:pt x="134977" y="94570"/>
                      <a:pt x="139760" y="98822"/>
                    </a:cubicBezTo>
                    <a:cubicBezTo>
                      <a:pt x="143955" y="102551"/>
                      <a:pt x="137946" y="111762"/>
                      <a:pt x="142141" y="115491"/>
                    </a:cubicBezTo>
                    <a:cubicBezTo>
                      <a:pt x="146924" y="119743"/>
                      <a:pt x="154879" y="116820"/>
                      <a:pt x="161191" y="117872"/>
                    </a:cubicBezTo>
                    <a:cubicBezTo>
                      <a:pt x="167171" y="118869"/>
                      <a:pt x="172198" y="120747"/>
                      <a:pt x="177860" y="122634"/>
                    </a:cubicBezTo>
                    <a:cubicBezTo>
                      <a:pt x="180241" y="124222"/>
                      <a:pt x="182177" y="126951"/>
                      <a:pt x="185004" y="127397"/>
                    </a:cubicBezTo>
                    <a:cubicBezTo>
                      <a:pt x="213052" y="131826"/>
                      <a:pt x="230081" y="116729"/>
                      <a:pt x="220723" y="141684"/>
                    </a:cubicBezTo>
                    <a:cubicBezTo>
                      <a:pt x="219718" y="144364"/>
                      <a:pt x="217548" y="146447"/>
                      <a:pt x="215960" y="148828"/>
                    </a:cubicBezTo>
                    <a:cubicBezTo>
                      <a:pt x="214391" y="153535"/>
                      <a:pt x="213014" y="159758"/>
                      <a:pt x="208816" y="163116"/>
                    </a:cubicBezTo>
                    <a:cubicBezTo>
                      <a:pt x="206856" y="164684"/>
                      <a:pt x="203867" y="164278"/>
                      <a:pt x="201673" y="165497"/>
                    </a:cubicBezTo>
                    <a:cubicBezTo>
                      <a:pt x="196669" y="168277"/>
                      <a:pt x="187385" y="175022"/>
                      <a:pt x="187385" y="175022"/>
                    </a:cubicBezTo>
                    <a:cubicBezTo>
                      <a:pt x="185798" y="177403"/>
                      <a:pt x="184858" y="180378"/>
                      <a:pt x="182623" y="182166"/>
                    </a:cubicBezTo>
                    <a:cubicBezTo>
                      <a:pt x="171077" y="191403"/>
                      <a:pt x="178293" y="176104"/>
                      <a:pt x="173098" y="191691"/>
                    </a:cubicBezTo>
                    <a:cubicBezTo>
                      <a:pt x="192710" y="204766"/>
                      <a:pt x="181706" y="201926"/>
                      <a:pt x="206435" y="198834"/>
                    </a:cubicBezTo>
                    <a:cubicBezTo>
                      <a:pt x="209610" y="199628"/>
                      <a:pt x="213237" y="199401"/>
                      <a:pt x="215960" y="201216"/>
                    </a:cubicBezTo>
                    <a:cubicBezTo>
                      <a:pt x="221080" y="204629"/>
                      <a:pt x="220726" y="210747"/>
                      <a:pt x="223104" y="215503"/>
                    </a:cubicBezTo>
                    <a:cubicBezTo>
                      <a:pt x="227073" y="223441"/>
                      <a:pt x="227865" y="222647"/>
                      <a:pt x="235010" y="227409"/>
                    </a:cubicBezTo>
                    <a:cubicBezTo>
                      <a:pt x="240960" y="225426"/>
                      <a:pt x="244523" y="222150"/>
                      <a:pt x="249298" y="229791"/>
                    </a:cubicBezTo>
                    <a:cubicBezTo>
                      <a:pt x="251959" y="234048"/>
                      <a:pt x="254060" y="244078"/>
                      <a:pt x="254060" y="244078"/>
                    </a:cubicBezTo>
                    <a:cubicBezTo>
                      <a:pt x="251679" y="244872"/>
                      <a:pt x="248691" y="244684"/>
                      <a:pt x="246916" y="246459"/>
                    </a:cubicBezTo>
                    <a:cubicBezTo>
                      <a:pt x="239411" y="253964"/>
                      <a:pt x="246484" y="254829"/>
                      <a:pt x="251679" y="255984"/>
                    </a:cubicBezTo>
                    <a:cubicBezTo>
                      <a:pt x="256392" y="257031"/>
                      <a:pt x="261204" y="257572"/>
                      <a:pt x="265966" y="258366"/>
                    </a:cubicBezTo>
                    <a:cubicBezTo>
                      <a:pt x="268347" y="259953"/>
                      <a:pt x="271948" y="260513"/>
                      <a:pt x="273110" y="263128"/>
                    </a:cubicBezTo>
                    <a:cubicBezTo>
                      <a:pt x="282627" y="284542"/>
                      <a:pt x="267133" y="277012"/>
                      <a:pt x="282635" y="282178"/>
                    </a:cubicBezTo>
                    <a:cubicBezTo>
                      <a:pt x="281841" y="287734"/>
                      <a:pt x="281355" y="293343"/>
                      <a:pt x="280254" y="298847"/>
                    </a:cubicBezTo>
                    <a:cubicBezTo>
                      <a:pt x="279933" y="300454"/>
                      <a:pt x="274226" y="311527"/>
                      <a:pt x="280254" y="313134"/>
                    </a:cubicBezTo>
                    <a:cubicBezTo>
                      <a:pt x="291018" y="316005"/>
                      <a:pt x="302492" y="314551"/>
                      <a:pt x="313591" y="315516"/>
                    </a:cubicBezTo>
                    <a:cubicBezTo>
                      <a:pt x="320752" y="316139"/>
                      <a:pt x="327879" y="317103"/>
                      <a:pt x="335023" y="317897"/>
                    </a:cubicBezTo>
                    <a:cubicBezTo>
                      <a:pt x="336468" y="330906"/>
                      <a:pt x="339758" y="345357"/>
                      <a:pt x="335023" y="358378"/>
                    </a:cubicBezTo>
                    <a:cubicBezTo>
                      <a:pt x="333872" y="361543"/>
                      <a:pt x="330956" y="364154"/>
                      <a:pt x="327879" y="365522"/>
                    </a:cubicBezTo>
                    <a:cubicBezTo>
                      <a:pt x="323467" y="367483"/>
                      <a:pt x="318354" y="367109"/>
                      <a:pt x="313591" y="367903"/>
                    </a:cubicBezTo>
                    <a:cubicBezTo>
                      <a:pt x="311210" y="368697"/>
                      <a:pt x="308642" y="369065"/>
                      <a:pt x="306448" y="370284"/>
                    </a:cubicBezTo>
                    <a:cubicBezTo>
                      <a:pt x="301444" y="373064"/>
                      <a:pt x="297590" y="377998"/>
                      <a:pt x="292160" y="379809"/>
                    </a:cubicBezTo>
                    <a:cubicBezTo>
                      <a:pt x="289779" y="380603"/>
                      <a:pt x="287210" y="380972"/>
                      <a:pt x="285016" y="382191"/>
                    </a:cubicBezTo>
                    <a:cubicBezTo>
                      <a:pt x="280013" y="384971"/>
                      <a:pt x="276159" y="389906"/>
                      <a:pt x="270729" y="391716"/>
                    </a:cubicBezTo>
                    <a:cubicBezTo>
                      <a:pt x="244689" y="400395"/>
                      <a:pt x="284122" y="386556"/>
                      <a:pt x="256441" y="398859"/>
                    </a:cubicBezTo>
                    <a:cubicBezTo>
                      <a:pt x="251854" y="400898"/>
                      <a:pt x="246331" y="400837"/>
                      <a:pt x="242154" y="403622"/>
                    </a:cubicBezTo>
                    <a:cubicBezTo>
                      <a:pt x="225778" y="414539"/>
                      <a:pt x="233296" y="411337"/>
                      <a:pt x="220723" y="415528"/>
                    </a:cubicBezTo>
                    <a:cubicBezTo>
                      <a:pt x="212200" y="428312"/>
                      <a:pt x="211959" y="425961"/>
                      <a:pt x="208816" y="436959"/>
                    </a:cubicBezTo>
                    <a:cubicBezTo>
                      <a:pt x="207917" y="440106"/>
                      <a:pt x="207229" y="443309"/>
                      <a:pt x="206435" y="446484"/>
                    </a:cubicBezTo>
                    <a:cubicBezTo>
                      <a:pt x="207229" y="448865"/>
                      <a:pt x="206773" y="452169"/>
                      <a:pt x="208816" y="453628"/>
                    </a:cubicBezTo>
                    <a:cubicBezTo>
                      <a:pt x="212901" y="456546"/>
                      <a:pt x="218927" y="455606"/>
                      <a:pt x="223104" y="458391"/>
                    </a:cubicBezTo>
                    <a:lnTo>
                      <a:pt x="230248" y="463153"/>
                    </a:lnTo>
                    <a:cubicBezTo>
                      <a:pt x="251889" y="460062"/>
                      <a:pt x="241589" y="462547"/>
                      <a:pt x="261204" y="456009"/>
                    </a:cubicBezTo>
                    <a:lnTo>
                      <a:pt x="268348" y="453628"/>
                    </a:lnTo>
                    <a:lnTo>
                      <a:pt x="275491" y="451247"/>
                    </a:lnTo>
                    <a:cubicBezTo>
                      <a:pt x="282635" y="452041"/>
                      <a:pt x="289753" y="453116"/>
                      <a:pt x="296923" y="453628"/>
                    </a:cubicBezTo>
                    <a:cubicBezTo>
                      <a:pt x="341815" y="456834"/>
                      <a:pt x="391197" y="457267"/>
                      <a:pt x="435035" y="458391"/>
                    </a:cubicBezTo>
                    <a:lnTo>
                      <a:pt x="585054" y="456009"/>
                    </a:lnTo>
                    <a:cubicBezTo>
                      <a:pt x="590664" y="455849"/>
                      <a:pt x="596110" y="453628"/>
                      <a:pt x="601723" y="453628"/>
                    </a:cubicBezTo>
                    <a:cubicBezTo>
                      <a:pt x="622376" y="453628"/>
                      <a:pt x="642990" y="455466"/>
                      <a:pt x="663635" y="456009"/>
                    </a:cubicBezTo>
                    <a:lnTo>
                      <a:pt x="782698" y="458391"/>
                    </a:lnTo>
                    <a:cubicBezTo>
                      <a:pt x="796985" y="459185"/>
                      <a:pt x="811251" y="460772"/>
                      <a:pt x="825560" y="460772"/>
                    </a:cubicBezTo>
                    <a:cubicBezTo>
                      <a:pt x="993952" y="460772"/>
                      <a:pt x="922326" y="484235"/>
                      <a:pt x="971436" y="433462"/>
                    </a:cubicBezTo>
                    <a:cubicBezTo>
                      <a:pt x="970642" y="428699"/>
                      <a:pt x="994407" y="441278"/>
                      <a:pt x="992248" y="436959"/>
                    </a:cubicBezTo>
                    <a:cubicBezTo>
                      <a:pt x="990968" y="434399"/>
                      <a:pt x="987664" y="433477"/>
                      <a:pt x="985104" y="432197"/>
                    </a:cubicBezTo>
                    <a:cubicBezTo>
                      <a:pt x="982859" y="431075"/>
                      <a:pt x="980374" y="430506"/>
                      <a:pt x="977960" y="429816"/>
                    </a:cubicBezTo>
                    <a:cubicBezTo>
                      <a:pt x="965717" y="426318"/>
                      <a:pt x="964858" y="426987"/>
                      <a:pt x="949385" y="425053"/>
                    </a:cubicBezTo>
                    <a:cubicBezTo>
                      <a:pt x="947004" y="424259"/>
                      <a:pt x="944486" y="423795"/>
                      <a:pt x="942241" y="422672"/>
                    </a:cubicBezTo>
                    <a:cubicBezTo>
                      <a:pt x="923777" y="413439"/>
                      <a:pt x="945911" y="421513"/>
                      <a:pt x="927954" y="415528"/>
                    </a:cubicBezTo>
                    <a:cubicBezTo>
                      <a:pt x="923609" y="409011"/>
                      <a:pt x="923567" y="406964"/>
                      <a:pt x="916048" y="403622"/>
                    </a:cubicBezTo>
                    <a:cubicBezTo>
                      <a:pt x="911460" y="401583"/>
                      <a:pt x="905937" y="401644"/>
                      <a:pt x="901760" y="398859"/>
                    </a:cubicBezTo>
                    <a:cubicBezTo>
                      <a:pt x="899379" y="397272"/>
                      <a:pt x="897231" y="395259"/>
                      <a:pt x="894616" y="394097"/>
                    </a:cubicBezTo>
                    <a:cubicBezTo>
                      <a:pt x="894602" y="394091"/>
                      <a:pt x="876764" y="388146"/>
                      <a:pt x="873185" y="386953"/>
                    </a:cubicBezTo>
                    <a:lnTo>
                      <a:pt x="866041" y="384572"/>
                    </a:lnTo>
                    <a:cubicBezTo>
                      <a:pt x="863660" y="382984"/>
                      <a:pt x="861528" y="380936"/>
                      <a:pt x="858898" y="379809"/>
                    </a:cubicBezTo>
                    <a:cubicBezTo>
                      <a:pt x="855890" y="378520"/>
                      <a:pt x="852520" y="378327"/>
                      <a:pt x="849373" y="377428"/>
                    </a:cubicBezTo>
                    <a:cubicBezTo>
                      <a:pt x="846959" y="376738"/>
                      <a:pt x="844610" y="375841"/>
                      <a:pt x="842229" y="375047"/>
                    </a:cubicBezTo>
                    <a:cubicBezTo>
                      <a:pt x="837466" y="371872"/>
                      <a:pt x="833371" y="367332"/>
                      <a:pt x="827941" y="365522"/>
                    </a:cubicBezTo>
                    <a:lnTo>
                      <a:pt x="813654" y="360759"/>
                    </a:lnTo>
                    <a:cubicBezTo>
                      <a:pt x="802462" y="349569"/>
                      <a:pt x="809312" y="355484"/>
                      <a:pt x="792223" y="344091"/>
                    </a:cubicBezTo>
                    <a:cubicBezTo>
                      <a:pt x="789842" y="342503"/>
                      <a:pt x="787794" y="340233"/>
                      <a:pt x="785079" y="339328"/>
                    </a:cubicBezTo>
                    <a:lnTo>
                      <a:pt x="770791" y="334566"/>
                    </a:lnTo>
                    <a:lnTo>
                      <a:pt x="756504" y="329803"/>
                    </a:lnTo>
                    <a:lnTo>
                      <a:pt x="749360" y="327422"/>
                    </a:lnTo>
                    <a:cubicBezTo>
                      <a:pt x="746979" y="325834"/>
                      <a:pt x="744847" y="323786"/>
                      <a:pt x="742216" y="322659"/>
                    </a:cubicBezTo>
                    <a:cubicBezTo>
                      <a:pt x="739208" y="321370"/>
                      <a:pt x="735838" y="321177"/>
                      <a:pt x="732691" y="320278"/>
                    </a:cubicBezTo>
                    <a:cubicBezTo>
                      <a:pt x="730278" y="319589"/>
                      <a:pt x="727929" y="318691"/>
                      <a:pt x="725548" y="317897"/>
                    </a:cubicBezTo>
                    <a:cubicBezTo>
                      <a:pt x="723167" y="316309"/>
                      <a:pt x="720964" y="314414"/>
                      <a:pt x="718404" y="313134"/>
                    </a:cubicBezTo>
                    <a:cubicBezTo>
                      <a:pt x="716159" y="312011"/>
                      <a:pt x="713454" y="311972"/>
                      <a:pt x="711260" y="310753"/>
                    </a:cubicBezTo>
                    <a:cubicBezTo>
                      <a:pt x="686696" y="297107"/>
                      <a:pt x="705994" y="304235"/>
                      <a:pt x="689829" y="298847"/>
                    </a:cubicBezTo>
                    <a:cubicBezTo>
                      <a:pt x="687448" y="296466"/>
                      <a:pt x="685629" y="293338"/>
                      <a:pt x="682685" y="291703"/>
                    </a:cubicBezTo>
                    <a:cubicBezTo>
                      <a:pt x="678297" y="289265"/>
                      <a:pt x="668398" y="286941"/>
                      <a:pt x="668398" y="286941"/>
                    </a:cubicBezTo>
                    <a:cubicBezTo>
                      <a:pt x="654578" y="277727"/>
                      <a:pt x="668021" y="285206"/>
                      <a:pt x="644585" y="279797"/>
                    </a:cubicBezTo>
                    <a:cubicBezTo>
                      <a:pt x="639694" y="278668"/>
                      <a:pt x="635060" y="276622"/>
                      <a:pt x="630298" y="275034"/>
                    </a:cubicBezTo>
                    <a:cubicBezTo>
                      <a:pt x="627917" y="274240"/>
                      <a:pt x="625243" y="274045"/>
                      <a:pt x="623154" y="272653"/>
                    </a:cubicBezTo>
                    <a:cubicBezTo>
                      <a:pt x="620773" y="271066"/>
                      <a:pt x="618625" y="269053"/>
                      <a:pt x="616010" y="267891"/>
                    </a:cubicBezTo>
                    <a:cubicBezTo>
                      <a:pt x="615996" y="267885"/>
                      <a:pt x="598158" y="261940"/>
                      <a:pt x="594579" y="260747"/>
                    </a:cubicBezTo>
                    <a:lnTo>
                      <a:pt x="573148" y="253603"/>
                    </a:lnTo>
                    <a:lnTo>
                      <a:pt x="566004" y="251222"/>
                    </a:lnTo>
                    <a:lnTo>
                      <a:pt x="558860" y="248841"/>
                    </a:lnTo>
                    <a:cubicBezTo>
                      <a:pt x="556479" y="247253"/>
                      <a:pt x="554331" y="245240"/>
                      <a:pt x="551716" y="244078"/>
                    </a:cubicBezTo>
                    <a:cubicBezTo>
                      <a:pt x="547129" y="242039"/>
                      <a:pt x="537429" y="239316"/>
                      <a:pt x="537429" y="239316"/>
                    </a:cubicBezTo>
                    <a:lnTo>
                      <a:pt x="523141" y="229791"/>
                    </a:lnTo>
                    <a:cubicBezTo>
                      <a:pt x="520760" y="228204"/>
                      <a:pt x="518713" y="225933"/>
                      <a:pt x="515998" y="225028"/>
                    </a:cubicBezTo>
                    <a:lnTo>
                      <a:pt x="508854" y="222647"/>
                    </a:lnTo>
                    <a:cubicBezTo>
                      <a:pt x="497520" y="215091"/>
                      <a:pt x="506164" y="219696"/>
                      <a:pt x="492185" y="215503"/>
                    </a:cubicBezTo>
                    <a:cubicBezTo>
                      <a:pt x="487377" y="214061"/>
                      <a:pt x="477898" y="210741"/>
                      <a:pt x="477898" y="210741"/>
                    </a:cubicBezTo>
                    <a:cubicBezTo>
                      <a:pt x="475517" y="209153"/>
                      <a:pt x="473385" y="207105"/>
                      <a:pt x="470754" y="205978"/>
                    </a:cubicBezTo>
                    <a:cubicBezTo>
                      <a:pt x="461432" y="201983"/>
                      <a:pt x="456551" y="205240"/>
                      <a:pt x="446941" y="198834"/>
                    </a:cubicBezTo>
                    <a:cubicBezTo>
                      <a:pt x="437709" y="192680"/>
                      <a:pt x="442513" y="194977"/>
                      <a:pt x="432654" y="191691"/>
                    </a:cubicBezTo>
                    <a:lnTo>
                      <a:pt x="404079" y="172641"/>
                    </a:lnTo>
                    <a:cubicBezTo>
                      <a:pt x="401698" y="171053"/>
                      <a:pt x="399650" y="168783"/>
                      <a:pt x="396935" y="167878"/>
                    </a:cubicBezTo>
                    <a:cubicBezTo>
                      <a:pt x="380596" y="162432"/>
                      <a:pt x="400888" y="168867"/>
                      <a:pt x="377885" y="163116"/>
                    </a:cubicBezTo>
                    <a:cubicBezTo>
                      <a:pt x="375450" y="162507"/>
                      <a:pt x="373155" y="161424"/>
                      <a:pt x="370741" y="160734"/>
                    </a:cubicBezTo>
                    <a:cubicBezTo>
                      <a:pt x="345541" y="153533"/>
                      <a:pt x="380894" y="164913"/>
                      <a:pt x="346929" y="153591"/>
                    </a:cubicBezTo>
                    <a:lnTo>
                      <a:pt x="339785" y="151209"/>
                    </a:lnTo>
                    <a:cubicBezTo>
                      <a:pt x="338198" y="148828"/>
                      <a:pt x="337177" y="145950"/>
                      <a:pt x="335023" y="144066"/>
                    </a:cubicBezTo>
                    <a:cubicBezTo>
                      <a:pt x="330715" y="140297"/>
                      <a:pt x="325498" y="137716"/>
                      <a:pt x="320735" y="134541"/>
                    </a:cubicBezTo>
                    <a:cubicBezTo>
                      <a:pt x="318354" y="132953"/>
                      <a:pt x="316151" y="131058"/>
                      <a:pt x="313591" y="129778"/>
                    </a:cubicBezTo>
                    <a:cubicBezTo>
                      <a:pt x="306784" y="126375"/>
                      <a:pt x="303924" y="124384"/>
                      <a:pt x="296923" y="122634"/>
                    </a:cubicBezTo>
                    <a:cubicBezTo>
                      <a:pt x="292996" y="121652"/>
                      <a:pt x="288960" y="121163"/>
                      <a:pt x="285016" y="120253"/>
                    </a:cubicBezTo>
                    <a:cubicBezTo>
                      <a:pt x="278638" y="118781"/>
                      <a:pt x="265966" y="115491"/>
                      <a:pt x="265966" y="115491"/>
                    </a:cubicBezTo>
                    <a:cubicBezTo>
                      <a:pt x="264379" y="113110"/>
                      <a:pt x="263439" y="110135"/>
                      <a:pt x="261204" y="108347"/>
                    </a:cubicBezTo>
                    <a:cubicBezTo>
                      <a:pt x="259244" y="106779"/>
                      <a:pt x="256305" y="107089"/>
                      <a:pt x="254060" y="105966"/>
                    </a:cubicBezTo>
                    <a:cubicBezTo>
                      <a:pt x="235593" y="96732"/>
                      <a:pt x="257729" y="104807"/>
                      <a:pt x="239773" y="98822"/>
                    </a:cubicBezTo>
                    <a:cubicBezTo>
                      <a:pt x="237392" y="97234"/>
                      <a:pt x="235244" y="95221"/>
                      <a:pt x="232629" y="94059"/>
                    </a:cubicBezTo>
                    <a:cubicBezTo>
                      <a:pt x="228041" y="92020"/>
                      <a:pt x="218341" y="89297"/>
                      <a:pt x="218341" y="89297"/>
                    </a:cubicBezTo>
                    <a:lnTo>
                      <a:pt x="204054" y="79772"/>
                    </a:lnTo>
                    <a:cubicBezTo>
                      <a:pt x="201673" y="78184"/>
                      <a:pt x="199625" y="75914"/>
                      <a:pt x="196910" y="75009"/>
                    </a:cubicBezTo>
                    <a:lnTo>
                      <a:pt x="189766" y="72628"/>
                    </a:lnTo>
                    <a:cubicBezTo>
                      <a:pt x="187385" y="71041"/>
                      <a:pt x="185238" y="69028"/>
                      <a:pt x="182623" y="67866"/>
                    </a:cubicBezTo>
                    <a:cubicBezTo>
                      <a:pt x="178035" y="65827"/>
                      <a:pt x="172512" y="65888"/>
                      <a:pt x="168335" y="63103"/>
                    </a:cubicBezTo>
                    <a:cubicBezTo>
                      <a:pt x="157015" y="55557"/>
                      <a:pt x="163904" y="59245"/>
                      <a:pt x="146904" y="53578"/>
                    </a:cubicBezTo>
                    <a:lnTo>
                      <a:pt x="139760" y="51197"/>
                    </a:lnTo>
                    <a:lnTo>
                      <a:pt x="132616" y="48816"/>
                    </a:lnTo>
                    <a:cubicBezTo>
                      <a:pt x="130235" y="47228"/>
                      <a:pt x="128088" y="45215"/>
                      <a:pt x="125473" y="44053"/>
                    </a:cubicBezTo>
                    <a:cubicBezTo>
                      <a:pt x="120885" y="42014"/>
                      <a:pt x="111185" y="39291"/>
                      <a:pt x="111185" y="39291"/>
                    </a:cubicBezTo>
                    <a:lnTo>
                      <a:pt x="96898" y="29766"/>
                    </a:lnTo>
                    <a:cubicBezTo>
                      <a:pt x="94517" y="28178"/>
                      <a:pt x="92469" y="25908"/>
                      <a:pt x="89754" y="25003"/>
                    </a:cubicBezTo>
                    <a:cubicBezTo>
                      <a:pt x="65707" y="16989"/>
                      <a:pt x="103035" y="29227"/>
                      <a:pt x="73085" y="20241"/>
                    </a:cubicBezTo>
                    <a:cubicBezTo>
                      <a:pt x="68277" y="18798"/>
                      <a:pt x="62975" y="18263"/>
                      <a:pt x="58798" y="15478"/>
                    </a:cubicBezTo>
                    <a:cubicBezTo>
                      <a:pt x="54035" y="12303"/>
                      <a:pt x="49940" y="7763"/>
                      <a:pt x="44510" y="5953"/>
                    </a:cubicBezTo>
                    <a:lnTo>
                      <a:pt x="30223" y="1191"/>
                    </a:lnTo>
                    <a:cubicBezTo>
                      <a:pt x="26254" y="1985"/>
                      <a:pt x="22243" y="2590"/>
                      <a:pt x="18316" y="3572"/>
                    </a:cubicBezTo>
                    <a:cubicBezTo>
                      <a:pt x="15881" y="4181"/>
                      <a:pt x="10775" y="0"/>
                      <a:pt x="8791" y="357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sp>
            <p:nvSpPr>
              <p:cNvPr id="40" name="Forme libre 39"/>
              <p:cNvSpPr/>
              <p:nvPr/>
            </p:nvSpPr>
            <p:spPr>
              <a:xfrm>
                <a:off x="5943600" y="1035844"/>
                <a:ext cx="1085868" cy="474111"/>
              </a:xfrm>
              <a:custGeom>
                <a:avLst/>
                <a:gdLst>
                  <a:gd name="connsiteX0" fmla="*/ 1050131 w 1085868"/>
                  <a:gd name="connsiteY0" fmla="*/ 16669 h 474111"/>
                  <a:gd name="connsiteX1" fmla="*/ 1042988 w 1085868"/>
                  <a:gd name="connsiteY1" fmla="*/ 33337 h 474111"/>
                  <a:gd name="connsiteX2" fmla="*/ 1040606 w 1085868"/>
                  <a:gd name="connsiteY2" fmla="*/ 40481 h 474111"/>
                  <a:gd name="connsiteX3" fmla="*/ 1026319 w 1085868"/>
                  <a:gd name="connsiteY3" fmla="*/ 50006 h 474111"/>
                  <a:gd name="connsiteX4" fmla="*/ 1019175 w 1085868"/>
                  <a:gd name="connsiteY4" fmla="*/ 57150 h 474111"/>
                  <a:gd name="connsiteX5" fmla="*/ 1021556 w 1085868"/>
                  <a:gd name="connsiteY5" fmla="*/ 71437 h 474111"/>
                  <a:gd name="connsiteX6" fmla="*/ 1012031 w 1085868"/>
                  <a:gd name="connsiteY6" fmla="*/ 92869 h 474111"/>
                  <a:gd name="connsiteX7" fmla="*/ 1009650 w 1085868"/>
                  <a:gd name="connsiteY7" fmla="*/ 100012 h 474111"/>
                  <a:gd name="connsiteX8" fmla="*/ 1007269 w 1085868"/>
                  <a:gd name="connsiteY8" fmla="*/ 111919 h 474111"/>
                  <a:gd name="connsiteX9" fmla="*/ 1002506 w 1085868"/>
                  <a:gd name="connsiteY9" fmla="*/ 119062 h 474111"/>
                  <a:gd name="connsiteX10" fmla="*/ 995363 w 1085868"/>
                  <a:gd name="connsiteY10" fmla="*/ 121444 h 474111"/>
                  <a:gd name="connsiteX11" fmla="*/ 947738 w 1085868"/>
                  <a:gd name="connsiteY11" fmla="*/ 123825 h 474111"/>
                  <a:gd name="connsiteX12" fmla="*/ 933450 w 1085868"/>
                  <a:gd name="connsiteY12" fmla="*/ 133350 h 474111"/>
                  <a:gd name="connsiteX13" fmla="*/ 926306 w 1085868"/>
                  <a:gd name="connsiteY13" fmla="*/ 138112 h 474111"/>
                  <a:gd name="connsiteX14" fmla="*/ 919163 w 1085868"/>
                  <a:gd name="connsiteY14" fmla="*/ 140494 h 474111"/>
                  <a:gd name="connsiteX15" fmla="*/ 904875 w 1085868"/>
                  <a:gd name="connsiteY15" fmla="*/ 150019 h 474111"/>
                  <a:gd name="connsiteX16" fmla="*/ 885825 w 1085868"/>
                  <a:gd name="connsiteY16" fmla="*/ 152400 h 474111"/>
                  <a:gd name="connsiteX17" fmla="*/ 878681 w 1085868"/>
                  <a:gd name="connsiteY17" fmla="*/ 157162 h 474111"/>
                  <a:gd name="connsiteX18" fmla="*/ 876300 w 1085868"/>
                  <a:gd name="connsiteY18" fmla="*/ 164306 h 474111"/>
                  <a:gd name="connsiteX19" fmla="*/ 869156 w 1085868"/>
                  <a:gd name="connsiteY19" fmla="*/ 171450 h 474111"/>
                  <a:gd name="connsiteX20" fmla="*/ 864394 w 1085868"/>
                  <a:gd name="connsiteY20" fmla="*/ 185737 h 474111"/>
                  <a:gd name="connsiteX21" fmla="*/ 854869 w 1085868"/>
                  <a:gd name="connsiteY21" fmla="*/ 195262 h 474111"/>
                  <a:gd name="connsiteX22" fmla="*/ 821531 w 1085868"/>
                  <a:gd name="connsiteY22" fmla="*/ 197644 h 474111"/>
                  <a:gd name="connsiteX23" fmla="*/ 807244 w 1085868"/>
                  <a:gd name="connsiteY23" fmla="*/ 200025 h 474111"/>
                  <a:gd name="connsiteX24" fmla="*/ 792956 w 1085868"/>
                  <a:gd name="connsiteY24" fmla="*/ 204787 h 474111"/>
                  <a:gd name="connsiteX25" fmla="*/ 785813 w 1085868"/>
                  <a:gd name="connsiteY25" fmla="*/ 207169 h 474111"/>
                  <a:gd name="connsiteX26" fmla="*/ 762000 w 1085868"/>
                  <a:gd name="connsiteY26" fmla="*/ 209550 h 474111"/>
                  <a:gd name="connsiteX27" fmla="*/ 750094 w 1085868"/>
                  <a:gd name="connsiteY27" fmla="*/ 211931 h 474111"/>
                  <a:gd name="connsiteX28" fmla="*/ 742950 w 1085868"/>
                  <a:gd name="connsiteY28" fmla="*/ 214312 h 474111"/>
                  <a:gd name="connsiteX29" fmla="*/ 731044 w 1085868"/>
                  <a:gd name="connsiteY29" fmla="*/ 216694 h 474111"/>
                  <a:gd name="connsiteX30" fmla="*/ 709613 w 1085868"/>
                  <a:gd name="connsiteY30" fmla="*/ 226219 h 474111"/>
                  <a:gd name="connsiteX31" fmla="*/ 702469 w 1085868"/>
                  <a:gd name="connsiteY31" fmla="*/ 228600 h 474111"/>
                  <a:gd name="connsiteX32" fmla="*/ 695325 w 1085868"/>
                  <a:gd name="connsiteY32" fmla="*/ 230981 h 474111"/>
                  <a:gd name="connsiteX33" fmla="*/ 683419 w 1085868"/>
                  <a:gd name="connsiteY33" fmla="*/ 233362 h 474111"/>
                  <a:gd name="connsiteX34" fmla="*/ 669131 w 1085868"/>
                  <a:gd name="connsiteY34" fmla="*/ 238125 h 474111"/>
                  <a:gd name="connsiteX35" fmla="*/ 654844 w 1085868"/>
                  <a:gd name="connsiteY35" fmla="*/ 245269 h 474111"/>
                  <a:gd name="connsiteX36" fmla="*/ 647700 w 1085868"/>
                  <a:gd name="connsiteY36" fmla="*/ 240506 h 474111"/>
                  <a:gd name="connsiteX37" fmla="*/ 616744 w 1085868"/>
                  <a:gd name="connsiteY37" fmla="*/ 242887 h 474111"/>
                  <a:gd name="connsiteX38" fmla="*/ 604838 w 1085868"/>
                  <a:gd name="connsiteY38" fmla="*/ 264319 h 474111"/>
                  <a:gd name="connsiteX39" fmla="*/ 600075 w 1085868"/>
                  <a:gd name="connsiteY39" fmla="*/ 271462 h 474111"/>
                  <a:gd name="connsiteX40" fmla="*/ 602456 w 1085868"/>
                  <a:gd name="connsiteY40" fmla="*/ 288131 h 474111"/>
                  <a:gd name="connsiteX41" fmla="*/ 604838 w 1085868"/>
                  <a:gd name="connsiteY41" fmla="*/ 295275 h 474111"/>
                  <a:gd name="connsiteX42" fmla="*/ 638175 w 1085868"/>
                  <a:gd name="connsiteY42" fmla="*/ 307181 h 474111"/>
                  <a:gd name="connsiteX43" fmla="*/ 640556 w 1085868"/>
                  <a:gd name="connsiteY43" fmla="*/ 314325 h 474111"/>
                  <a:gd name="connsiteX44" fmla="*/ 645319 w 1085868"/>
                  <a:gd name="connsiteY44" fmla="*/ 321469 h 474111"/>
                  <a:gd name="connsiteX45" fmla="*/ 647700 w 1085868"/>
                  <a:gd name="connsiteY45" fmla="*/ 335756 h 474111"/>
                  <a:gd name="connsiteX46" fmla="*/ 642938 w 1085868"/>
                  <a:gd name="connsiteY46" fmla="*/ 350044 h 474111"/>
                  <a:gd name="connsiteX47" fmla="*/ 640556 w 1085868"/>
                  <a:gd name="connsiteY47" fmla="*/ 357187 h 474111"/>
                  <a:gd name="connsiteX48" fmla="*/ 642938 w 1085868"/>
                  <a:gd name="connsiteY48" fmla="*/ 364331 h 474111"/>
                  <a:gd name="connsiteX49" fmla="*/ 657225 w 1085868"/>
                  <a:gd name="connsiteY49" fmla="*/ 373856 h 474111"/>
                  <a:gd name="connsiteX50" fmla="*/ 671513 w 1085868"/>
                  <a:gd name="connsiteY50" fmla="*/ 381000 h 474111"/>
                  <a:gd name="connsiteX51" fmla="*/ 676275 w 1085868"/>
                  <a:gd name="connsiteY51" fmla="*/ 388144 h 474111"/>
                  <a:gd name="connsiteX52" fmla="*/ 690563 w 1085868"/>
                  <a:gd name="connsiteY52" fmla="*/ 390525 h 474111"/>
                  <a:gd name="connsiteX53" fmla="*/ 702469 w 1085868"/>
                  <a:gd name="connsiteY53" fmla="*/ 392906 h 474111"/>
                  <a:gd name="connsiteX54" fmla="*/ 716756 w 1085868"/>
                  <a:gd name="connsiteY54" fmla="*/ 397669 h 474111"/>
                  <a:gd name="connsiteX55" fmla="*/ 731044 w 1085868"/>
                  <a:gd name="connsiteY55" fmla="*/ 395287 h 474111"/>
                  <a:gd name="connsiteX56" fmla="*/ 738188 w 1085868"/>
                  <a:gd name="connsiteY56" fmla="*/ 392906 h 474111"/>
                  <a:gd name="connsiteX57" fmla="*/ 776288 w 1085868"/>
                  <a:gd name="connsiteY57" fmla="*/ 390525 h 474111"/>
                  <a:gd name="connsiteX58" fmla="*/ 783431 w 1085868"/>
                  <a:gd name="connsiteY58" fmla="*/ 385762 h 474111"/>
                  <a:gd name="connsiteX59" fmla="*/ 807244 w 1085868"/>
                  <a:gd name="connsiteY59" fmla="*/ 381000 h 474111"/>
                  <a:gd name="connsiteX60" fmla="*/ 821531 w 1085868"/>
                  <a:gd name="connsiteY60" fmla="*/ 376237 h 474111"/>
                  <a:gd name="connsiteX61" fmla="*/ 835819 w 1085868"/>
                  <a:gd name="connsiteY61" fmla="*/ 371475 h 474111"/>
                  <a:gd name="connsiteX62" fmla="*/ 842963 w 1085868"/>
                  <a:gd name="connsiteY62" fmla="*/ 369094 h 474111"/>
                  <a:gd name="connsiteX63" fmla="*/ 859631 w 1085868"/>
                  <a:gd name="connsiteY63" fmla="*/ 371475 h 474111"/>
                  <a:gd name="connsiteX64" fmla="*/ 866775 w 1085868"/>
                  <a:gd name="connsiteY64" fmla="*/ 373856 h 474111"/>
                  <a:gd name="connsiteX65" fmla="*/ 859631 w 1085868"/>
                  <a:gd name="connsiteY65" fmla="*/ 378619 h 474111"/>
                  <a:gd name="connsiteX66" fmla="*/ 852488 w 1085868"/>
                  <a:gd name="connsiteY66" fmla="*/ 376237 h 474111"/>
                  <a:gd name="connsiteX67" fmla="*/ 838200 w 1085868"/>
                  <a:gd name="connsiteY67" fmla="*/ 378619 h 474111"/>
                  <a:gd name="connsiteX68" fmla="*/ 821531 w 1085868"/>
                  <a:gd name="connsiteY68" fmla="*/ 381000 h 474111"/>
                  <a:gd name="connsiteX69" fmla="*/ 814388 w 1085868"/>
                  <a:gd name="connsiteY69" fmla="*/ 385762 h 474111"/>
                  <a:gd name="connsiteX70" fmla="*/ 807244 w 1085868"/>
                  <a:gd name="connsiteY70" fmla="*/ 388144 h 474111"/>
                  <a:gd name="connsiteX71" fmla="*/ 802481 w 1085868"/>
                  <a:gd name="connsiteY71" fmla="*/ 395287 h 474111"/>
                  <a:gd name="connsiteX72" fmla="*/ 819150 w 1085868"/>
                  <a:gd name="connsiteY72" fmla="*/ 416719 h 474111"/>
                  <a:gd name="connsiteX73" fmla="*/ 833438 w 1085868"/>
                  <a:gd name="connsiteY73" fmla="*/ 421481 h 474111"/>
                  <a:gd name="connsiteX74" fmla="*/ 892969 w 1085868"/>
                  <a:gd name="connsiteY74" fmla="*/ 414337 h 474111"/>
                  <a:gd name="connsiteX75" fmla="*/ 900113 w 1085868"/>
                  <a:gd name="connsiteY75" fmla="*/ 409575 h 474111"/>
                  <a:gd name="connsiteX76" fmla="*/ 935831 w 1085868"/>
                  <a:gd name="connsiteY76" fmla="*/ 411956 h 474111"/>
                  <a:gd name="connsiteX77" fmla="*/ 945356 w 1085868"/>
                  <a:gd name="connsiteY77" fmla="*/ 409575 h 474111"/>
                  <a:gd name="connsiteX78" fmla="*/ 981075 w 1085868"/>
                  <a:gd name="connsiteY78" fmla="*/ 411956 h 474111"/>
                  <a:gd name="connsiteX79" fmla="*/ 997744 w 1085868"/>
                  <a:gd name="connsiteY79" fmla="*/ 414337 h 474111"/>
                  <a:gd name="connsiteX80" fmla="*/ 1019175 w 1085868"/>
                  <a:gd name="connsiteY80" fmla="*/ 419100 h 474111"/>
                  <a:gd name="connsiteX81" fmla="*/ 1045369 w 1085868"/>
                  <a:gd name="connsiteY81" fmla="*/ 421481 h 474111"/>
                  <a:gd name="connsiteX82" fmla="*/ 1062038 w 1085868"/>
                  <a:gd name="connsiteY82" fmla="*/ 426244 h 474111"/>
                  <a:gd name="connsiteX83" fmla="*/ 1066800 w 1085868"/>
                  <a:gd name="connsiteY83" fmla="*/ 433387 h 474111"/>
                  <a:gd name="connsiteX84" fmla="*/ 1076325 w 1085868"/>
                  <a:gd name="connsiteY84" fmla="*/ 445294 h 474111"/>
                  <a:gd name="connsiteX85" fmla="*/ 1085850 w 1085868"/>
                  <a:gd name="connsiteY85" fmla="*/ 454819 h 474111"/>
                  <a:gd name="connsiteX86" fmla="*/ 1083469 w 1085868"/>
                  <a:gd name="connsiteY86" fmla="*/ 461962 h 474111"/>
                  <a:gd name="connsiteX87" fmla="*/ 1033463 w 1085868"/>
                  <a:gd name="connsiteY87" fmla="*/ 461962 h 474111"/>
                  <a:gd name="connsiteX88" fmla="*/ 978694 w 1085868"/>
                  <a:gd name="connsiteY88" fmla="*/ 464344 h 474111"/>
                  <a:gd name="connsiteX89" fmla="*/ 964406 w 1085868"/>
                  <a:gd name="connsiteY89" fmla="*/ 469106 h 474111"/>
                  <a:gd name="connsiteX90" fmla="*/ 900113 w 1085868"/>
                  <a:gd name="connsiteY90" fmla="*/ 466725 h 474111"/>
                  <a:gd name="connsiteX91" fmla="*/ 716756 w 1085868"/>
                  <a:gd name="connsiteY91" fmla="*/ 461962 h 474111"/>
                  <a:gd name="connsiteX92" fmla="*/ 661988 w 1085868"/>
                  <a:gd name="connsiteY92" fmla="*/ 461962 h 474111"/>
                  <a:gd name="connsiteX93" fmla="*/ 578644 w 1085868"/>
                  <a:gd name="connsiteY93" fmla="*/ 459581 h 474111"/>
                  <a:gd name="connsiteX94" fmla="*/ 407194 w 1085868"/>
                  <a:gd name="connsiteY94" fmla="*/ 461962 h 474111"/>
                  <a:gd name="connsiteX95" fmla="*/ 326231 w 1085868"/>
                  <a:gd name="connsiteY95" fmla="*/ 464344 h 474111"/>
                  <a:gd name="connsiteX96" fmla="*/ 219075 w 1085868"/>
                  <a:gd name="connsiteY96" fmla="*/ 464344 h 474111"/>
                  <a:gd name="connsiteX97" fmla="*/ 204788 w 1085868"/>
                  <a:gd name="connsiteY97" fmla="*/ 459581 h 474111"/>
                  <a:gd name="connsiteX98" fmla="*/ 102394 w 1085868"/>
                  <a:gd name="connsiteY98" fmla="*/ 459581 h 474111"/>
                  <a:gd name="connsiteX99" fmla="*/ 88106 w 1085868"/>
                  <a:gd name="connsiteY99" fmla="*/ 454819 h 474111"/>
                  <a:gd name="connsiteX100" fmla="*/ 64294 w 1085868"/>
                  <a:gd name="connsiteY100" fmla="*/ 457200 h 474111"/>
                  <a:gd name="connsiteX101" fmla="*/ 0 w 1085868"/>
                  <a:gd name="connsiteY101" fmla="*/ 447675 h 474111"/>
                  <a:gd name="connsiteX102" fmla="*/ 2381 w 1085868"/>
                  <a:gd name="connsiteY102" fmla="*/ 440531 h 474111"/>
                  <a:gd name="connsiteX103" fmla="*/ 9525 w 1085868"/>
                  <a:gd name="connsiteY103" fmla="*/ 438150 h 474111"/>
                  <a:gd name="connsiteX104" fmla="*/ 26194 w 1085868"/>
                  <a:gd name="connsiteY104" fmla="*/ 435769 h 474111"/>
                  <a:gd name="connsiteX105" fmla="*/ 33338 w 1085868"/>
                  <a:gd name="connsiteY105" fmla="*/ 433387 h 474111"/>
                  <a:gd name="connsiteX106" fmla="*/ 47625 w 1085868"/>
                  <a:gd name="connsiteY106" fmla="*/ 423862 h 474111"/>
                  <a:gd name="connsiteX107" fmla="*/ 54769 w 1085868"/>
                  <a:gd name="connsiteY107" fmla="*/ 419100 h 474111"/>
                  <a:gd name="connsiteX108" fmla="*/ 61913 w 1085868"/>
                  <a:gd name="connsiteY108" fmla="*/ 416719 h 474111"/>
                  <a:gd name="connsiteX109" fmla="*/ 73819 w 1085868"/>
                  <a:gd name="connsiteY109" fmla="*/ 414337 h 474111"/>
                  <a:gd name="connsiteX110" fmla="*/ 88106 w 1085868"/>
                  <a:gd name="connsiteY110" fmla="*/ 409575 h 474111"/>
                  <a:gd name="connsiteX111" fmla="*/ 102394 w 1085868"/>
                  <a:gd name="connsiteY111" fmla="*/ 400050 h 474111"/>
                  <a:gd name="connsiteX112" fmla="*/ 123825 w 1085868"/>
                  <a:gd name="connsiteY112" fmla="*/ 392906 h 474111"/>
                  <a:gd name="connsiteX113" fmla="*/ 130969 w 1085868"/>
                  <a:gd name="connsiteY113" fmla="*/ 390525 h 474111"/>
                  <a:gd name="connsiteX114" fmla="*/ 150019 w 1085868"/>
                  <a:gd name="connsiteY114" fmla="*/ 385762 h 474111"/>
                  <a:gd name="connsiteX115" fmla="*/ 164306 w 1085868"/>
                  <a:gd name="connsiteY115" fmla="*/ 376237 h 474111"/>
                  <a:gd name="connsiteX116" fmla="*/ 169069 w 1085868"/>
                  <a:gd name="connsiteY116" fmla="*/ 369094 h 474111"/>
                  <a:gd name="connsiteX117" fmla="*/ 183356 w 1085868"/>
                  <a:gd name="connsiteY117" fmla="*/ 364331 h 474111"/>
                  <a:gd name="connsiteX118" fmla="*/ 197644 w 1085868"/>
                  <a:gd name="connsiteY118" fmla="*/ 359569 h 474111"/>
                  <a:gd name="connsiteX119" fmla="*/ 219075 w 1085868"/>
                  <a:gd name="connsiteY119" fmla="*/ 352425 h 474111"/>
                  <a:gd name="connsiteX120" fmla="*/ 226219 w 1085868"/>
                  <a:gd name="connsiteY120" fmla="*/ 350044 h 474111"/>
                  <a:gd name="connsiteX121" fmla="*/ 240506 w 1085868"/>
                  <a:gd name="connsiteY121" fmla="*/ 340519 h 474111"/>
                  <a:gd name="connsiteX122" fmla="*/ 247650 w 1085868"/>
                  <a:gd name="connsiteY122" fmla="*/ 335756 h 474111"/>
                  <a:gd name="connsiteX123" fmla="*/ 269081 w 1085868"/>
                  <a:gd name="connsiteY123" fmla="*/ 328612 h 474111"/>
                  <a:gd name="connsiteX124" fmla="*/ 283369 w 1085868"/>
                  <a:gd name="connsiteY124" fmla="*/ 323850 h 474111"/>
                  <a:gd name="connsiteX125" fmla="*/ 290513 w 1085868"/>
                  <a:gd name="connsiteY125" fmla="*/ 321469 h 474111"/>
                  <a:gd name="connsiteX126" fmla="*/ 304800 w 1085868"/>
                  <a:gd name="connsiteY126" fmla="*/ 314325 h 474111"/>
                  <a:gd name="connsiteX127" fmla="*/ 319088 w 1085868"/>
                  <a:gd name="connsiteY127" fmla="*/ 307181 h 474111"/>
                  <a:gd name="connsiteX128" fmla="*/ 323850 w 1085868"/>
                  <a:gd name="connsiteY128" fmla="*/ 300037 h 474111"/>
                  <a:gd name="connsiteX129" fmla="*/ 338138 w 1085868"/>
                  <a:gd name="connsiteY129" fmla="*/ 295275 h 474111"/>
                  <a:gd name="connsiteX130" fmla="*/ 352425 w 1085868"/>
                  <a:gd name="connsiteY130" fmla="*/ 288131 h 474111"/>
                  <a:gd name="connsiteX131" fmla="*/ 359569 w 1085868"/>
                  <a:gd name="connsiteY131" fmla="*/ 283369 h 474111"/>
                  <a:gd name="connsiteX132" fmla="*/ 373856 w 1085868"/>
                  <a:gd name="connsiteY132" fmla="*/ 278606 h 474111"/>
                  <a:gd name="connsiteX133" fmla="*/ 381000 w 1085868"/>
                  <a:gd name="connsiteY133" fmla="*/ 276225 h 474111"/>
                  <a:gd name="connsiteX134" fmla="*/ 388144 w 1085868"/>
                  <a:gd name="connsiteY134" fmla="*/ 273844 h 474111"/>
                  <a:gd name="connsiteX135" fmla="*/ 416719 w 1085868"/>
                  <a:gd name="connsiteY135" fmla="*/ 254794 h 474111"/>
                  <a:gd name="connsiteX136" fmla="*/ 431006 w 1085868"/>
                  <a:gd name="connsiteY136" fmla="*/ 245269 h 474111"/>
                  <a:gd name="connsiteX137" fmla="*/ 445294 w 1085868"/>
                  <a:gd name="connsiteY137" fmla="*/ 240506 h 474111"/>
                  <a:gd name="connsiteX138" fmla="*/ 478631 w 1085868"/>
                  <a:gd name="connsiteY138" fmla="*/ 235744 h 474111"/>
                  <a:gd name="connsiteX139" fmla="*/ 492919 w 1085868"/>
                  <a:gd name="connsiteY139" fmla="*/ 226219 h 474111"/>
                  <a:gd name="connsiteX140" fmla="*/ 500063 w 1085868"/>
                  <a:gd name="connsiteY140" fmla="*/ 221456 h 474111"/>
                  <a:gd name="connsiteX141" fmla="*/ 507206 w 1085868"/>
                  <a:gd name="connsiteY141" fmla="*/ 219075 h 474111"/>
                  <a:gd name="connsiteX142" fmla="*/ 528638 w 1085868"/>
                  <a:gd name="connsiteY142" fmla="*/ 209550 h 474111"/>
                  <a:gd name="connsiteX143" fmla="*/ 542925 w 1085868"/>
                  <a:gd name="connsiteY143" fmla="*/ 204787 h 474111"/>
                  <a:gd name="connsiteX144" fmla="*/ 557213 w 1085868"/>
                  <a:gd name="connsiteY144" fmla="*/ 197644 h 474111"/>
                  <a:gd name="connsiteX145" fmla="*/ 571500 w 1085868"/>
                  <a:gd name="connsiteY145" fmla="*/ 188119 h 474111"/>
                  <a:gd name="connsiteX146" fmla="*/ 578644 w 1085868"/>
                  <a:gd name="connsiteY146" fmla="*/ 185737 h 474111"/>
                  <a:gd name="connsiteX147" fmla="*/ 592931 w 1085868"/>
                  <a:gd name="connsiteY147" fmla="*/ 176212 h 474111"/>
                  <a:gd name="connsiteX148" fmla="*/ 611981 w 1085868"/>
                  <a:gd name="connsiteY148" fmla="*/ 171450 h 474111"/>
                  <a:gd name="connsiteX149" fmla="*/ 626269 w 1085868"/>
                  <a:gd name="connsiteY149" fmla="*/ 166687 h 474111"/>
                  <a:gd name="connsiteX150" fmla="*/ 642938 w 1085868"/>
                  <a:gd name="connsiteY150" fmla="*/ 161925 h 474111"/>
                  <a:gd name="connsiteX151" fmla="*/ 659606 w 1085868"/>
                  <a:gd name="connsiteY151" fmla="*/ 157162 h 474111"/>
                  <a:gd name="connsiteX152" fmla="*/ 678656 w 1085868"/>
                  <a:gd name="connsiteY152" fmla="*/ 145256 h 474111"/>
                  <a:gd name="connsiteX153" fmla="*/ 685800 w 1085868"/>
                  <a:gd name="connsiteY153" fmla="*/ 142875 h 474111"/>
                  <a:gd name="connsiteX154" fmla="*/ 692944 w 1085868"/>
                  <a:gd name="connsiteY154" fmla="*/ 140494 h 474111"/>
                  <a:gd name="connsiteX155" fmla="*/ 700088 w 1085868"/>
                  <a:gd name="connsiteY155" fmla="*/ 135731 h 474111"/>
                  <a:gd name="connsiteX156" fmla="*/ 714375 w 1085868"/>
                  <a:gd name="connsiteY156" fmla="*/ 130969 h 474111"/>
                  <a:gd name="connsiteX157" fmla="*/ 728663 w 1085868"/>
                  <a:gd name="connsiteY157" fmla="*/ 121444 h 474111"/>
                  <a:gd name="connsiteX158" fmla="*/ 735806 w 1085868"/>
                  <a:gd name="connsiteY158" fmla="*/ 116681 h 474111"/>
                  <a:gd name="connsiteX159" fmla="*/ 742950 w 1085868"/>
                  <a:gd name="connsiteY159" fmla="*/ 114300 h 474111"/>
                  <a:gd name="connsiteX160" fmla="*/ 750094 w 1085868"/>
                  <a:gd name="connsiteY160" fmla="*/ 109537 h 474111"/>
                  <a:gd name="connsiteX161" fmla="*/ 764381 w 1085868"/>
                  <a:gd name="connsiteY161" fmla="*/ 104775 h 474111"/>
                  <a:gd name="connsiteX162" fmla="*/ 778669 w 1085868"/>
                  <a:gd name="connsiteY162" fmla="*/ 95250 h 474111"/>
                  <a:gd name="connsiteX163" fmla="*/ 785813 w 1085868"/>
                  <a:gd name="connsiteY163" fmla="*/ 90487 h 474111"/>
                  <a:gd name="connsiteX164" fmla="*/ 792956 w 1085868"/>
                  <a:gd name="connsiteY164" fmla="*/ 88106 h 474111"/>
                  <a:gd name="connsiteX165" fmla="*/ 800100 w 1085868"/>
                  <a:gd name="connsiteY165" fmla="*/ 83344 h 474111"/>
                  <a:gd name="connsiteX166" fmla="*/ 814388 w 1085868"/>
                  <a:gd name="connsiteY166" fmla="*/ 78581 h 474111"/>
                  <a:gd name="connsiteX167" fmla="*/ 835819 w 1085868"/>
                  <a:gd name="connsiteY167" fmla="*/ 66675 h 474111"/>
                  <a:gd name="connsiteX168" fmla="*/ 842963 w 1085868"/>
                  <a:gd name="connsiteY168" fmla="*/ 61912 h 474111"/>
                  <a:gd name="connsiteX169" fmla="*/ 857250 w 1085868"/>
                  <a:gd name="connsiteY169" fmla="*/ 57150 h 474111"/>
                  <a:gd name="connsiteX170" fmla="*/ 871538 w 1085868"/>
                  <a:gd name="connsiteY170" fmla="*/ 50006 h 474111"/>
                  <a:gd name="connsiteX171" fmla="*/ 900113 w 1085868"/>
                  <a:gd name="connsiteY171" fmla="*/ 42862 h 474111"/>
                  <a:gd name="connsiteX172" fmla="*/ 914400 w 1085868"/>
                  <a:gd name="connsiteY172" fmla="*/ 33337 h 474111"/>
                  <a:gd name="connsiteX173" fmla="*/ 921544 w 1085868"/>
                  <a:gd name="connsiteY173" fmla="*/ 30956 h 474111"/>
                  <a:gd name="connsiteX174" fmla="*/ 935831 w 1085868"/>
                  <a:gd name="connsiteY174" fmla="*/ 21431 h 474111"/>
                  <a:gd name="connsiteX175" fmla="*/ 942975 w 1085868"/>
                  <a:gd name="connsiteY175" fmla="*/ 16669 h 474111"/>
                  <a:gd name="connsiteX176" fmla="*/ 950119 w 1085868"/>
                  <a:gd name="connsiteY176" fmla="*/ 14287 h 474111"/>
                  <a:gd name="connsiteX177" fmla="*/ 957263 w 1085868"/>
                  <a:gd name="connsiteY177" fmla="*/ 9525 h 474111"/>
                  <a:gd name="connsiteX178" fmla="*/ 971550 w 1085868"/>
                  <a:gd name="connsiteY178" fmla="*/ 7144 h 474111"/>
                  <a:gd name="connsiteX179" fmla="*/ 981075 w 1085868"/>
                  <a:gd name="connsiteY179" fmla="*/ 4762 h 474111"/>
                  <a:gd name="connsiteX180" fmla="*/ 995363 w 1085868"/>
                  <a:gd name="connsiteY180" fmla="*/ 0 h 474111"/>
                  <a:gd name="connsiteX181" fmla="*/ 1019175 w 1085868"/>
                  <a:gd name="connsiteY181" fmla="*/ 4762 h 474111"/>
                  <a:gd name="connsiteX182" fmla="*/ 1026319 w 1085868"/>
                  <a:gd name="connsiteY182" fmla="*/ 9525 h 474111"/>
                  <a:gd name="connsiteX183" fmla="*/ 1040606 w 1085868"/>
                  <a:gd name="connsiteY183" fmla="*/ 14287 h 474111"/>
                  <a:gd name="connsiteX184" fmla="*/ 1050131 w 1085868"/>
                  <a:gd name="connsiteY184" fmla="*/ 16669 h 47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</a:cxnLst>
                <a:rect l="l" t="t" r="r" b="b"/>
                <a:pathLst>
                  <a:path w="1085868" h="474111">
                    <a:moveTo>
                      <a:pt x="1050131" y="16669"/>
                    </a:moveTo>
                    <a:cubicBezTo>
                      <a:pt x="1050528" y="19844"/>
                      <a:pt x="1051209" y="16897"/>
                      <a:pt x="1042988" y="33337"/>
                    </a:cubicBezTo>
                    <a:cubicBezTo>
                      <a:pt x="1041865" y="35582"/>
                      <a:pt x="1042381" y="38706"/>
                      <a:pt x="1040606" y="40481"/>
                    </a:cubicBezTo>
                    <a:cubicBezTo>
                      <a:pt x="1036559" y="44528"/>
                      <a:pt x="1030366" y="45959"/>
                      <a:pt x="1026319" y="50006"/>
                    </a:cubicBezTo>
                    <a:lnTo>
                      <a:pt x="1019175" y="57150"/>
                    </a:lnTo>
                    <a:cubicBezTo>
                      <a:pt x="1019969" y="61912"/>
                      <a:pt x="1021957" y="66626"/>
                      <a:pt x="1021556" y="71437"/>
                    </a:cubicBezTo>
                    <a:cubicBezTo>
                      <a:pt x="1020746" y="81155"/>
                      <a:pt x="1016810" y="85701"/>
                      <a:pt x="1012031" y="92869"/>
                    </a:cubicBezTo>
                    <a:cubicBezTo>
                      <a:pt x="1011237" y="95250"/>
                      <a:pt x="1010259" y="97577"/>
                      <a:pt x="1009650" y="100012"/>
                    </a:cubicBezTo>
                    <a:cubicBezTo>
                      <a:pt x="1008668" y="103939"/>
                      <a:pt x="1008690" y="108129"/>
                      <a:pt x="1007269" y="111919"/>
                    </a:cubicBezTo>
                    <a:cubicBezTo>
                      <a:pt x="1006264" y="114599"/>
                      <a:pt x="1004741" y="117274"/>
                      <a:pt x="1002506" y="119062"/>
                    </a:cubicBezTo>
                    <a:cubicBezTo>
                      <a:pt x="1000546" y="120630"/>
                      <a:pt x="997863" y="121227"/>
                      <a:pt x="995363" y="121444"/>
                    </a:cubicBezTo>
                    <a:cubicBezTo>
                      <a:pt x="979528" y="122821"/>
                      <a:pt x="963613" y="123031"/>
                      <a:pt x="947738" y="123825"/>
                    </a:cubicBezTo>
                    <a:lnTo>
                      <a:pt x="933450" y="133350"/>
                    </a:lnTo>
                    <a:cubicBezTo>
                      <a:pt x="931069" y="134937"/>
                      <a:pt x="929021" y="137207"/>
                      <a:pt x="926306" y="138112"/>
                    </a:cubicBezTo>
                    <a:cubicBezTo>
                      <a:pt x="923925" y="138906"/>
                      <a:pt x="921357" y="139275"/>
                      <a:pt x="919163" y="140494"/>
                    </a:cubicBezTo>
                    <a:cubicBezTo>
                      <a:pt x="914159" y="143274"/>
                      <a:pt x="910555" y="149309"/>
                      <a:pt x="904875" y="150019"/>
                    </a:cubicBezTo>
                    <a:lnTo>
                      <a:pt x="885825" y="152400"/>
                    </a:lnTo>
                    <a:cubicBezTo>
                      <a:pt x="883444" y="153987"/>
                      <a:pt x="880469" y="154927"/>
                      <a:pt x="878681" y="157162"/>
                    </a:cubicBezTo>
                    <a:cubicBezTo>
                      <a:pt x="877113" y="159122"/>
                      <a:pt x="877692" y="162217"/>
                      <a:pt x="876300" y="164306"/>
                    </a:cubicBezTo>
                    <a:cubicBezTo>
                      <a:pt x="874432" y="167108"/>
                      <a:pt x="871537" y="169069"/>
                      <a:pt x="869156" y="171450"/>
                    </a:cubicBezTo>
                    <a:lnTo>
                      <a:pt x="864394" y="185737"/>
                    </a:lnTo>
                    <a:cubicBezTo>
                      <a:pt x="861932" y="193125"/>
                      <a:pt x="863682" y="194225"/>
                      <a:pt x="854869" y="195262"/>
                    </a:cubicBezTo>
                    <a:cubicBezTo>
                      <a:pt x="843804" y="196564"/>
                      <a:pt x="832644" y="196850"/>
                      <a:pt x="821531" y="197644"/>
                    </a:cubicBezTo>
                    <a:cubicBezTo>
                      <a:pt x="816769" y="198438"/>
                      <a:pt x="811928" y="198854"/>
                      <a:pt x="807244" y="200025"/>
                    </a:cubicBezTo>
                    <a:cubicBezTo>
                      <a:pt x="802374" y="201242"/>
                      <a:pt x="797719" y="203199"/>
                      <a:pt x="792956" y="204787"/>
                    </a:cubicBezTo>
                    <a:cubicBezTo>
                      <a:pt x="790575" y="205581"/>
                      <a:pt x="788310" y="206919"/>
                      <a:pt x="785813" y="207169"/>
                    </a:cubicBezTo>
                    <a:lnTo>
                      <a:pt x="762000" y="209550"/>
                    </a:lnTo>
                    <a:cubicBezTo>
                      <a:pt x="758031" y="210344"/>
                      <a:pt x="754020" y="210949"/>
                      <a:pt x="750094" y="211931"/>
                    </a:cubicBezTo>
                    <a:cubicBezTo>
                      <a:pt x="747659" y="212540"/>
                      <a:pt x="745385" y="213703"/>
                      <a:pt x="742950" y="214312"/>
                    </a:cubicBezTo>
                    <a:cubicBezTo>
                      <a:pt x="739024" y="215294"/>
                      <a:pt x="735013" y="215900"/>
                      <a:pt x="731044" y="216694"/>
                    </a:cubicBezTo>
                    <a:cubicBezTo>
                      <a:pt x="719724" y="224240"/>
                      <a:pt x="726613" y="220552"/>
                      <a:pt x="709613" y="226219"/>
                    </a:cubicBezTo>
                    <a:lnTo>
                      <a:pt x="702469" y="228600"/>
                    </a:lnTo>
                    <a:cubicBezTo>
                      <a:pt x="700088" y="229394"/>
                      <a:pt x="697786" y="230489"/>
                      <a:pt x="695325" y="230981"/>
                    </a:cubicBezTo>
                    <a:cubicBezTo>
                      <a:pt x="691356" y="231775"/>
                      <a:pt x="687324" y="232297"/>
                      <a:pt x="683419" y="233362"/>
                    </a:cubicBezTo>
                    <a:cubicBezTo>
                      <a:pt x="678576" y="234683"/>
                      <a:pt x="669131" y="238125"/>
                      <a:pt x="669131" y="238125"/>
                    </a:cubicBezTo>
                    <a:cubicBezTo>
                      <a:pt x="666644" y="239783"/>
                      <a:pt x="658786" y="245926"/>
                      <a:pt x="654844" y="245269"/>
                    </a:cubicBezTo>
                    <a:cubicBezTo>
                      <a:pt x="652021" y="244799"/>
                      <a:pt x="650081" y="242094"/>
                      <a:pt x="647700" y="240506"/>
                    </a:cubicBezTo>
                    <a:lnTo>
                      <a:pt x="616744" y="242887"/>
                    </a:lnTo>
                    <a:cubicBezTo>
                      <a:pt x="607287" y="246781"/>
                      <a:pt x="608388" y="257219"/>
                      <a:pt x="604838" y="264319"/>
                    </a:cubicBezTo>
                    <a:cubicBezTo>
                      <a:pt x="603558" y="266879"/>
                      <a:pt x="601663" y="269081"/>
                      <a:pt x="600075" y="271462"/>
                    </a:cubicBezTo>
                    <a:cubicBezTo>
                      <a:pt x="600869" y="277018"/>
                      <a:pt x="601355" y="282627"/>
                      <a:pt x="602456" y="288131"/>
                    </a:cubicBezTo>
                    <a:cubicBezTo>
                      <a:pt x="602948" y="290592"/>
                      <a:pt x="603063" y="293500"/>
                      <a:pt x="604838" y="295275"/>
                    </a:cubicBezTo>
                    <a:cubicBezTo>
                      <a:pt x="616979" y="307416"/>
                      <a:pt x="621798" y="305134"/>
                      <a:pt x="638175" y="307181"/>
                    </a:cubicBezTo>
                    <a:cubicBezTo>
                      <a:pt x="638969" y="309562"/>
                      <a:pt x="639433" y="312080"/>
                      <a:pt x="640556" y="314325"/>
                    </a:cubicBezTo>
                    <a:cubicBezTo>
                      <a:pt x="641836" y="316885"/>
                      <a:pt x="644414" y="318754"/>
                      <a:pt x="645319" y="321469"/>
                    </a:cubicBezTo>
                    <a:cubicBezTo>
                      <a:pt x="646846" y="326049"/>
                      <a:pt x="646906" y="330994"/>
                      <a:pt x="647700" y="335756"/>
                    </a:cubicBezTo>
                    <a:lnTo>
                      <a:pt x="642938" y="350044"/>
                    </a:lnTo>
                    <a:lnTo>
                      <a:pt x="640556" y="357187"/>
                    </a:lnTo>
                    <a:cubicBezTo>
                      <a:pt x="641350" y="359568"/>
                      <a:pt x="641163" y="362556"/>
                      <a:pt x="642938" y="364331"/>
                    </a:cubicBezTo>
                    <a:cubicBezTo>
                      <a:pt x="646985" y="368378"/>
                      <a:pt x="652463" y="370681"/>
                      <a:pt x="657225" y="373856"/>
                    </a:cubicBezTo>
                    <a:cubicBezTo>
                      <a:pt x="666458" y="380012"/>
                      <a:pt x="661653" y="377714"/>
                      <a:pt x="671513" y="381000"/>
                    </a:cubicBezTo>
                    <a:cubicBezTo>
                      <a:pt x="673100" y="383381"/>
                      <a:pt x="673715" y="386864"/>
                      <a:pt x="676275" y="388144"/>
                    </a:cubicBezTo>
                    <a:cubicBezTo>
                      <a:pt x="680594" y="390303"/>
                      <a:pt x="685813" y="389661"/>
                      <a:pt x="690563" y="390525"/>
                    </a:cubicBezTo>
                    <a:cubicBezTo>
                      <a:pt x="694545" y="391249"/>
                      <a:pt x="698564" y="391841"/>
                      <a:pt x="702469" y="392906"/>
                    </a:cubicBezTo>
                    <a:cubicBezTo>
                      <a:pt x="707312" y="394227"/>
                      <a:pt x="716756" y="397669"/>
                      <a:pt x="716756" y="397669"/>
                    </a:cubicBezTo>
                    <a:cubicBezTo>
                      <a:pt x="721519" y="396875"/>
                      <a:pt x="726331" y="396334"/>
                      <a:pt x="731044" y="395287"/>
                    </a:cubicBezTo>
                    <a:cubicBezTo>
                      <a:pt x="733494" y="394742"/>
                      <a:pt x="735692" y="393169"/>
                      <a:pt x="738188" y="392906"/>
                    </a:cubicBezTo>
                    <a:cubicBezTo>
                      <a:pt x="750843" y="391574"/>
                      <a:pt x="763588" y="391319"/>
                      <a:pt x="776288" y="390525"/>
                    </a:cubicBezTo>
                    <a:cubicBezTo>
                      <a:pt x="778669" y="388937"/>
                      <a:pt x="780801" y="386889"/>
                      <a:pt x="783431" y="385762"/>
                    </a:cubicBezTo>
                    <a:cubicBezTo>
                      <a:pt x="788970" y="383388"/>
                      <a:pt x="802519" y="382181"/>
                      <a:pt x="807244" y="381000"/>
                    </a:cubicBezTo>
                    <a:cubicBezTo>
                      <a:pt x="812114" y="379782"/>
                      <a:pt x="816769" y="377825"/>
                      <a:pt x="821531" y="376237"/>
                    </a:cubicBezTo>
                    <a:lnTo>
                      <a:pt x="835819" y="371475"/>
                    </a:lnTo>
                    <a:lnTo>
                      <a:pt x="842963" y="369094"/>
                    </a:lnTo>
                    <a:cubicBezTo>
                      <a:pt x="848519" y="369888"/>
                      <a:pt x="854128" y="370374"/>
                      <a:pt x="859631" y="371475"/>
                    </a:cubicBezTo>
                    <a:cubicBezTo>
                      <a:pt x="862092" y="371967"/>
                      <a:pt x="866775" y="371346"/>
                      <a:pt x="866775" y="373856"/>
                    </a:cubicBezTo>
                    <a:cubicBezTo>
                      <a:pt x="866775" y="376718"/>
                      <a:pt x="862012" y="377031"/>
                      <a:pt x="859631" y="378619"/>
                    </a:cubicBezTo>
                    <a:cubicBezTo>
                      <a:pt x="857250" y="377825"/>
                      <a:pt x="854998" y="376237"/>
                      <a:pt x="852488" y="376237"/>
                    </a:cubicBezTo>
                    <a:cubicBezTo>
                      <a:pt x="847660" y="376237"/>
                      <a:pt x="842972" y="377885"/>
                      <a:pt x="838200" y="378619"/>
                    </a:cubicBezTo>
                    <a:cubicBezTo>
                      <a:pt x="832653" y="379473"/>
                      <a:pt x="827087" y="380206"/>
                      <a:pt x="821531" y="381000"/>
                    </a:cubicBezTo>
                    <a:cubicBezTo>
                      <a:pt x="819150" y="382587"/>
                      <a:pt x="816947" y="384482"/>
                      <a:pt x="814388" y="385762"/>
                    </a:cubicBezTo>
                    <a:cubicBezTo>
                      <a:pt x="812143" y="386885"/>
                      <a:pt x="809204" y="386576"/>
                      <a:pt x="807244" y="388144"/>
                    </a:cubicBezTo>
                    <a:cubicBezTo>
                      <a:pt x="805009" y="389932"/>
                      <a:pt x="804069" y="392906"/>
                      <a:pt x="802481" y="395287"/>
                    </a:cubicBezTo>
                    <a:cubicBezTo>
                      <a:pt x="805094" y="408347"/>
                      <a:pt x="802757" y="411255"/>
                      <a:pt x="819150" y="416719"/>
                    </a:cubicBezTo>
                    <a:lnTo>
                      <a:pt x="833438" y="421481"/>
                    </a:lnTo>
                    <a:cubicBezTo>
                      <a:pt x="836976" y="421295"/>
                      <a:pt x="879885" y="423059"/>
                      <a:pt x="892969" y="414337"/>
                    </a:cubicBezTo>
                    <a:lnTo>
                      <a:pt x="900113" y="409575"/>
                    </a:lnTo>
                    <a:cubicBezTo>
                      <a:pt x="912019" y="410369"/>
                      <a:pt x="923899" y="411956"/>
                      <a:pt x="935831" y="411956"/>
                    </a:cubicBezTo>
                    <a:cubicBezTo>
                      <a:pt x="939104" y="411956"/>
                      <a:pt x="942083" y="409575"/>
                      <a:pt x="945356" y="409575"/>
                    </a:cubicBezTo>
                    <a:cubicBezTo>
                      <a:pt x="957289" y="409575"/>
                      <a:pt x="969169" y="411162"/>
                      <a:pt x="981075" y="411956"/>
                    </a:cubicBezTo>
                    <a:cubicBezTo>
                      <a:pt x="986631" y="412750"/>
                      <a:pt x="992222" y="413333"/>
                      <a:pt x="997744" y="414337"/>
                    </a:cubicBezTo>
                    <a:cubicBezTo>
                      <a:pt x="1011218" y="416787"/>
                      <a:pt x="1004032" y="417207"/>
                      <a:pt x="1019175" y="419100"/>
                    </a:cubicBezTo>
                    <a:cubicBezTo>
                      <a:pt x="1027875" y="420187"/>
                      <a:pt x="1036638" y="420687"/>
                      <a:pt x="1045369" y="421481"/>
                    </a:cubicBezTo>
                    <a:cubicBezTo>
                      <a:pt x="1045995" y="421637"/>
                      <a:pt x="1060483" y="425000"/>
                      <a:pt x="1062038" y="426244"/>
                    </a:cubicBezTo>
                    <a:cubicBezTo>
                      <a:pt x="1064273" y="428032"/>
                      <a:pt x="1065213" y="431006"/>
                      <a:pt x="1066800" y="433387"/>
                    </a:cubicBezTo>
                    <a:cubicBezTo>
                      <a:pt x="1072784" y="451341"/>
                      <a:pt x="1064016" y="429908"/>
                      <a:pt x="1076325" y="445294"/>
                    </a:cubicBezTo>
                    <a:cubicBezTo>
                      <a:pt x="1085562" y="456840"/>
                      <a:pt x="1070262" y="449622"/>
                      <a:pt x="1085850" y="454819"/>
                    </a:cubicBezTo>
                    <a:cubicBezTo>
                      <a:pt x="1085056" y="457200"/>
                      <a:pt x="1085868" y="461224"/>
                      <a:pt x="1083469" y="461962"/>
                    </a:cubicBezTo>
                    <a:cubicBezTo>
                      <a:pt x="1066873" y="467069"/>
                      <a:pt x="1049999" y="463800"/>
                      <a:pt x="1033463" y="461962"/>
                    </a:cubicBezTo>
                    <a:cubicBezTo>
                      <a:pt x="1015207" y="462756"/>
                      <a:pt x="996871" y="462464"/>
                      <a:pt x="978694" y="464344"/>
                    </a:cubicBezTo>
                    <a:cubicBezTo>
                      <a:pt x="973700" y="464861"/>
                      <a:pt x="964406" y="469106"/>
                      <a:pt x="964406" y="469106"/>
                    </a:cubicBezTo>
                    <a:lnTo>
                      <a:pt x="900113" y="466725"/>
                    </a:lnTo>
                    <a:lnTo>
                      <a:pt x="716756" y="461962"/>
                    </a:lnTo>
                    <a:cubicBezTo>
                      <a:pt x="693347" y="454159"/>
                      <a:pt x="719639" y="461962"/>
                      <a:pt x="661988" y="461962"/>
                    </a:cubicBezTo>
                    <a:cubicBezTo>
                      <a:pt x="634195" y="461962"/>
                      <a:pt x="606425" y="460375"/>
                      <a:pt x="578644" y="459581"/>
                    </a:cubicBezTo>
                    <a:cubicBezTo>
                      <a:pt x="509080" y="450886"/>
                      <a:pt x="566637" y="457081"/>
                      <a:pt x="407194" y="461962"/>
                    </a:cubicBezTo>
                    <a:lnTo>
                      <a:pt x="326231" y="464344"/>
                    </a:lnTo>
                    <a:cubicBezTo>
                      <a:pt x="280724" y="467844"/>
                      <a:pt x="279132" y="469086"/>
                      <a:pt x="219075" y="464344"/>
                    </a:cubicBezTo>
                    <a:cubicBezTo>
                      <a:pt x="214071" y="463949"/>
                      <a:pt x="204788" y="459581"/>
                      <a:pt x="204788" y="459581"/>
                    </a:cubicBezTo>
                    <a:cubicBezTo>
                      <a:pt x="161842" y="463875"/>
                      <a:pt x="166141" y="464484"/>
                      <a:pt x="102394" y="459581"/>
                    </a:cubicBezTo>
                    <a:cubicBezTo>
                      <a:pt x="97389" y="459196"/>
                      <a:pt x="88106" y="454819"/>
                      <a:pt x="88106" y="454819"/>
                    </a:cubicBezTo>
                    <a:cubicBezTo>
                      <a:pt x="80169" y="455613"/>
                      <a:pt x="72271" y="457200"/>
                      <a:pt x="64294" y="457200"/>
                    </a:cubicBezTo>
                    <a:cubicBezTo>
                      <a:pt x="698" y="457200"/>
                      <a:pt x="8811" y="474111"/>
                      <a:pt x="0" y="447675"/>
                    </a:cubicBezTo>
                    <a:cubicBezTo>
                      <a:pt x="794" y="445294"/>
                      <a:pt x="606" y="442306"/>
                      <a:pt x="2381" y="440531"/>
                    </a:cubicBezTo>
                    <a:cubicBezTo>
                      <a:pt x="4156" y="438756"/>
                      <a:pt x="7064" y="438642"/>
                      <a:pt x="9525" y="438150"/>
                    </a:cubicBezTo>
                    <a:cubicBezTo>
                      <a:pt x="15029" y="437049"/>
                      <a:pt x="20638" y="436563"/>
                      <a:pt x="26194" y="435769"/>
                    </a:cubicBezTo>
                    <a:cubicBezTo>
                      <a:pt x="28575" y="434975"/>
                      <a:pt x="31144" y="434606"/>
                      <a:pt x="33338" y="433387"/>
                    </a:cubicBezTo>
                    <a:cubicBezTo>
                      <a:pt x="38341" y="430607"/>
                      <a:pt x="42863" y="427037"/>
                      <a:pt x="47625" y="423862"/>
                    </a:cubicBezTo>
                    <a:cubicBezTo>
                      <a:pt x="50006" y="422275"/>
                      <a:pt x="52054" y="420005"/>
                      <a:pt x="54769" y="419100"/>
                    </a:cubicBezTo>
                    <a:cubicBezTo>
                      <a:pt x="57150" y="418306"/>
                      <a:pt x="59478" y="417328"/>
                      <a:pt x="61913" y="416719"/>
                    </a:cubicBezTo>
                    <a:cubicBezTo>
                      <a:pt x="65839" y="415737"/>
                      <a:pt x="69914" y="415402"/>
                      <a:pt x="73819" y="414337"/>
                    </a:cubicBezTo>
                    <a:cubicBezTo>
                      <a:pt x="78662" y="413016"/>
                      <a:pt x="88106" y="409575"/>
                      <a:pt x="88106" y="409575"/>
                    </a:cubicBezTo>
                    <a:cubicBezTo>
                      <a:pt x="92869" y="406400"/>
                      <a:pt x="96964" y="401860"/>
                      <a:pt x="102394" y="400050"/>
                    </a:cubicBezTo>
                    <a:lnTo>
                      <a:pt x="123825" y="392906"/>
                    </a:lnTo>
                    <a:cubicBezTo>
                      <a:pt x="126206" y="392112"/>
                      <a:pt x="128534" y="391134"/>
                      <a:pt x="130969" y="390525"/>
                    </a:cubicBezTo>
                    <a:lnTo>
                      <a:pt x="150019" y="385762"/>
                    </a:lnTo>
                    <a:cubicBezTo>
                      <a:pt x="154781" y="382587"/>
                      <a:pt x="161131" y="380999"/>
                      <a:pt x="164306" y="376237"/>
                    </a:cubicBezTo>
                    <a:cubicBezTo>
                      <a:pt x="165894" y="373856"/>
                      <a:pt x="166642" y="370611"/>
                      <a:pt x="169069" y="369094"/>
                    </a:cubicBezTo>
                    <a:cubicBezTo>
                      <a:pt x="173326" y="366433"/>
                      <a:pt x="178594" y="365919"/>
                      <a:pt x="183356" y="364331"/>
                    </a:cubicBezTo>
                    <a:lnTo>
                      <a:pt x="197644" y="359569"/>
                    </a:lnTo>
                    <a:lnTo>
                      <a:pt x="219075" y="352425"/>
                    </a:lnTo>
                    <a:lnTo>
                      <a:pt x="226219" y="350044"/>
                    </a:lnTo>
                    <a:lnTo>
                      <a:pt x="240506" y="340519"/>
                    </a:lnTo>
                    <a:cubicBezTo>
                      <a:pt x="242887" y="338931"/>
                      <a:pt x="244935" y="336661"/>
                      <a:pt x="247650" y="335756"/>
                    </a:cubicBezTo>
                    <a:lnTo>
                      <a:pt x="269081" y="328612"/>
                    </a:lnTo>
                    <a:lnTo>
                      <a:pt x="283369" y="323850"/>
                    </a:lnTo>
                    <a:lnTo>
                      <a:pt x="290513" y="321469"/>
                    </a:lnTo>
                    <a:cubicBezTo>
                      <a:pt x="310978" y="307823"/>
                      <a:pt x="285088" y="324181"/>
                      <a:pt x="304800" y="314325"/>
                    </a:cubicBezTo>
                    <a:cubicBezTo>
                      <a:pt x="323265" y="305093"/>
                      <a:pt x="301132" y="313166"/>
                      <a:pt x="319088" y="307181"/>
                    </a:cubicBezTo>
                    <a:cubicBezTo>
                      <a:pt x="320675" y="304800"/>
                      <a:pt x="321423" y="301554"/>
                      <a:pt x="323850" y="300037"/>
                    </a:cubicBezTo>
                    <a:cubicBezTo>
                      <a:pt x="328107" y="297376"/>
                      <a:pt x="338138" y="295275"/>
                      <a:pt x="338138" y="295275"/>
                    </a:cubicBezTo>
                    <a:cubicBezTo>
                      <a:pt x="358594" y="281635"/>
                      <a:pt x="332721" y="297982"/>
                      <a:pt x="352425" y="288131"/>
                    </a:cubicBezTo>
                    <a:cubicBezTo>
                      <a:pt x="354985" y="286851"/>
                      <a:pt x="356954" y="284531"/>
                      <a:pt x="359569" y="283369"/>
                    </a:cubicBezTo>
                    <a:cubicBezTo>
                      <a:pt x="364156" y="281330"/>
                      <a:pt x="369094" y="280194"/>
                      <a:pt x="373856" y="278606"/>
                    </a:cubicBezTo>
                    <a:lnTo>
                      <a:pt x="381000" y="276225"/>
                    </a:lnTo>
                    <a:lnTo>
                      <a:pt x="388144" y="273844"/>
                    </a:lnTo>
                    <a:lnTo>
                      <a:pt x="416719" y="254794"/>
                    </a:lnTo>
                    <a:lnTo>
                      <a:pt x="431006" y="245269"/>
                    </a:lnTo>
                    <a:cubicBezTo>
                      <a:pt x="435769" y="243681"/>
                      <a:pt x="440371" y="241490"/>
                      <a:pt x="445294" y="240506"/>
                    </a:cubicBezTo>
                    <a:cubicBezTo>
                      <a:pt x="464248" y="236716"/>
                      <a:pt x="453178" y="238572"/>
                      <a:pt x="478631" y="235744"/>
                    </a:cubicBezTo>
                    <a:lnTo>
                      <a:pt x="492919" y="226219"/>
                    </a:lnTo>
                    <a:cubicBezTo>
                      <a:pt x="495300" y="224631"/>
                      <a:pt x="497348" y="222361"/>
                      <a:pt x="500063" y="221456"/>
                    </a:cubicBezTo>
                    <a:lnTo>
                      <a:pt x="507206" y="219075"/>
                    </a:lnTo>
                    <a:cubicBezTo>
                      <a:pt x="518527" y="211527"/>
                      <a:pt x="511634" y="215217"/>
                      <a:pt x="528638" y="209550"/>
                    </a:cubicBezTo>
                    <a:cubicBezTo>
                      <a:pt x="528642" y="209549"/>
                      <a:pt x="542922" y="204789"/>
                      <a:pt x="542925" y="204787"/>
                    </a:cubicBezTo>
                    <a:cubicBezTo>
                      <a:pt x="552158" y="198633"/>
                      <a:pt x="547354" y="200930"/>
                      <a:pt x="557213" y="197644"/>
                    </a:cubicBezTo>
                    <a:cubicBezTo>
                      <a:pt x="561975" y="194469"/>
                      <a:pt x="566070" y="189929"/>
                      <a:pt x="571500" y="188119"/>
                    </a:cubicBezTo>
                    <a:cubicBezTo>
                      <a:pt x="573881" y="187325"/>
                      <a:pt x="576450" y="186956"/>
                      <a:pt x="578644" y="185737"/>
                    </a:cubicBezTo>
                    <a:cubicBezTo>
                      <a:pt x="583647" y="182957"/>
                      <a:pt x="587378" y="177600"/>
                      <a:pt x="592931" y="176212"/>
                    </a:cubicBezTo>
                    <a:cubicBezTo>
                      <a:pt x="599281" y="174625"/>
                      <a:pt x="605772" y="173520"/>
                      <a:pt x="611981" y="171450"/>
                    </a:cubicBezTo>
                    <a:cubicBezTo>
                      <a:pt x="616744" y="169862"/>
                      <a:pt x="621399" y="167904"/>
                      <a:pt x="626269" y="166687"/>
                    </a:cubicBezTo>
                    <a:cubicBezTo>
                      <a:pt x="656045" y="159244"/>
                      <a:pt x="619025" y="168757"/>
                      <a:pt x="642938" y="161925"/>
                    </a:cubicBezTo>
                    <a:cubicBezTo>
                      <a:pt x="663833" y="155956"/>
                      <a:pt x="642506" y="162864"/>
                      <a:pt x="659606" y="157162"/>
                    </a:cubicBezTo>
                    <a:cubicBezTo>
                      <a:pt x="667154" y="145843"/>
                      <a:pt x="661655" y="150923"/>
                      <a:pt x="678656" y="145256"/>
                    </a:cubicBezTo>
                    <a:lnTo>
                      <a:pt x="685800" y="142875"/>
                    </a:lnTo>
                    <a:lnTo>
                      <a:pt x="692944" y="140494"/>
                    </a:lnTo>
                    <a:cubicBezTo>
                      <a:pt x="695325" y="138906"/>
                      <a:pt x="697473" y="136893"/>
                      <a:pt x="700088" y="135731"/>
                    </a:cubicBezTo>
                    <a:cubicBezTo>
                      <a:pt x="704675" y="133692"/>
                      <a:pt x="714375" y="130969"/>
                      <a:pt x="714375" y="130969"/>
                    </a:cubicBezTo>
                    <a:lnTo>
                      <a:pt x="728663" y="121444"/>
                    </a:lnTo>
                    <a:cubicBezTo>
                      <a:pt x="731044" y="119857"/>
                      <a:pt x="733091" y="117586"/>
                      <a:pt x="735806" y="116681"/>
                    </a:cubicBezTo>
                    <a:lnTo>
                      <a:pt x="742950" y="114300"/>
                    </a:lnTo>
                    <a:cubicBezTo>
                      <a:pt x="745331" y="112712"/>
                      <a:pt x="747479" y="110699"/>
                      <a:pt x="750094" y="109537"/>
                    </a:cubicBezTo>
                    <a:cubicBezTo>
                      <a:pt x="754681" y="107498"/>
                      <a:pt x="764381" y="104775"/>
                      <a:pt x="764381" y="104775"/>
                    </a:cubicBezTo>
                    <a:lnTo>
                      <a:pt x="778669" y="95250"/>
                    </a:lnTo>
                    <a:cubicBezTo>
                      <a:pt x="781050" y="93662"/>
                      <a:pt x="783098" y="91392"/>
                      <a:pt x="785813" y="90487"/>
                    </a:cubicBezTo>
                    <a:cubicBezTo>
                      <a:pt x="788194" y="89693"/>
                      <a:pt x="790711" y="89228"/>
                      <a:pt x="792956" y="88106"/>
                    </a:cubicBezTo>
                    <a:cubicBezTo>
                      <a:pt x="795516" y="86826"/>
                      <a:pt x="797485" y="84506"/>
                      <a:pt x="800100" y="83344"/>
                    </a:cubicBezTo>
                    <a:cubicBezTo>
                      <a:pt x="804688" y="81305"/>
                      <a:pt x="814388" y="78581"/>
                      <a:pt x="814388" y="78581"/>
                    </a:cubicBezTo>
                    <a:cubicBezTo>
                      <a:pt x="830764" y="67664"/>
                      <a:pt x="823245" y="70866"/>
                      <a:pt x="835819" y="66675"/>
                    </a:cubicBezTo>
                    <a:cubicBezTo>
                      <a:pt x="838200" y="65087"/>
                      <a:pt x="840348" y="63074"/>
                      <a:pt x="842963" y="61912"/>
                    </a:cubicBezTo>
                    <a:cubicBezTo>
                      <a:pt x="847550" y="59873"/>
                      <a:pt x="857250" y="57150"/>
                      <a:pt x="857250" y="57150"/>
                    </a:cubicBezTo>
                    <a:cubicBezTo>
                      <a:pt x="863673" y="52868"/>
                      <a:pt x="864143" y="51649"/>
                      <a:pt x="871538" y="50006"/>
                    </a:cubicBezTo>
                    <a:cubicBezTo>
                      <a:pt x="879574" y="48220"/>
                      <a:pt x="892895" y="47674"/>
                      <a:pt x="900113" y="42862"/>
                    </a:cubicBezTo>
                    <a:cubicBezTo>
                      <a:pt x="904875" y="39687"/>
                      <a:pt x="908970" y="35147"/>
                      <a:pt x="914400" y="33337"/>
                    </a:cubicBezTo>
                    <a:cubicBezTo>
                      <a:pt x="916781" y="32543"/>
                      <a:pt x="919350" y="32175"/>
                      <a:pt x="921544" y="30956"/>
                    </a:cubicBezTo>
                    <a:cubicBezTo>
                      <a:pt x="926547" y="28176"/>
                      <a:pt x="931069" y="24606"/>
                      <a:pt x="935831" y="21431"/>
                    </a:cubicBezTo>
                    <a:cubicBezTo>
                      <a:pt x="938212" y="19844"/>
                      <a:pt x="940260" y="17574"/>
                      <a:pt x="942975" y="16669"/>
                    </a:cubicBezTo>
                    <a:cubicBezTo>
                      <a:pt x="945356" y="15875"/>
                      <a:pt x="947874" y="15410"/>
                      <a:pt x="950119" y="14287"/>
                    </a:cubicBezTo>
                    <a:cubicBezTo>
                      <a:pt x="952679" y="13007"/>
                      <a:pt x="954548" y="10430"/>
                      <a:pt x="957263" y="9525"/>
                    </a:cubicBezTo>
                    <a:cubicBezTo>
                      <a:pt x="961843" y="7998"/>
                      <a:pt x="966816" y="8091"/>
                      <a:pt x="971550" y="7144"/>
                    </a:cubicBezTo>
                    <a:cubicBezTo>
                      <a:pt x="974759" y="6502"/>
                      <a:pt x="977940" y="5702"/>
                      <a:pt x="981075" y="4762"/>
                    </a:cubicBezTo>
                    <a:cubicBezTo>
                      <a:pt x="985883" y="3319"/>
                      <a:pt x="995363" y="0"/>
                      <a:pt x="995363" y="0"/>
                    </a:cubicBezTo>
                    <a:cubicBezTo>
                      <a:pt x="1001503" y="877"/>
                      <a:pt x="1012527" y="1438"/>
                      <a:pt x="1019175" y="4762"/>
                    </a:cubicBezTo>
                    <a:cubicBezTo>
                      <a:pt x="1021735" y="6042"/>
                      <a:pt x="1023704" y="8363"/>
                      <a:pt x="1026319" y="9525"/>
                    </a:cubicBezTo>
                    <a:cubicBezTo>
                      <a:pt x="1030906" y="11564"/>
                      <a:pt x="1035844" y="12700"/>
                      <a:pt x="1040606" y="14287"/>
                    </a:cubicBezTo>
                    <a:cubicBezTo>
                      <a:pt x="1048814" y="17023"/>
                      <a:pt x="1049734" y="13494"/>
                      <a:pt x="1050131" y="1666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</p:grpSp>
        <p:sp>
          <p:nvSpPr>
            <p:cNvPr id="38" name="Forme libre 37"/>
            <p:cNvSpPr/>
            <p:nvPr/>
          </p:nvSpPr>
          <p:spPr>
            <a:xfrm>
              <a:off x="5889625" y="1025525"/>
              <a:ext cx="2127250" cy="482600"/>
            </a:xfrm>
            <a:custGeom>
              <a:avLst/>
              <a:gdLst>
                <a:gd name="connsiteX0" fmla="*/ 0 w 2127250"/>
                <a:gd name="connsiteY0" fmla="*/ 476250 h 482600"/>
                <a:gd name="connsiteX1" fmla="*/ 1063625 w 2127250"/>
                <a:gd name="connsiteY1" fmla="*/ 0 h 482600"/>
                <a:gd name="connsiteX2" fmla="*/ 2127250 w 2127250"/>
                <a:gd name="connsiteY2" fmla="*/ 482600 h 482600"/>
                <a:gd name="connsiteX3" fmla="*/ 0 w 2127250"/>
                <a:gd name="connsiteY3" fmla="*/ 476250 h 48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7250" h="482600">
                  <a:moveTo>
                    <a:pt x="0" y="476250"/>
                  </a:moveTo>
                  <a:lnTo>
                    <a:pt x="1063625" y="0"/>
                  </a:lnTo>
                  <a:lnTo>
                    <a:pt x="2127250" y="482600"/>
                  </a:lnTo>
                  <a:lnTo>
                    <a:pt x="0" y="476250"/>
                  </a:ln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chemeClr val="bg1">
                    <a:lumMod val="85000"/>
                  </a:schemeClr>
                </a:solidFill>
              </a:rPr>
              <a:t>Rue Saint-Hilaire</a:t>
            </a:r>
            <a:endParaRPr lang="fr-BE" sz="16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chemeClr val="bg1">
                    <a:lumMod val="85000"/>
                  </a:schemeClr>
                </a:solidFill>
              </a:rPr>
              <a:t>Place</a:t>
            </a:r>
          </a:p>
          <a:p>
            <a:r>
              <a:rPr lang="fr-BE" sz="1400" b="1" dirty="0" smtClean="0">
                <a:solidFill>
                  <a:schemeClr val="bg1">
                    <a:lumMod val="85000"/>
                  </a:schemeClr>
                </a:solidFill>
              </a:rPr>
              <a:t>Saint-Hilaire</a:t>
            </a:r>
            <a:endParaRPr lang="fr-BE" sz="1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 rot="690551">
            <a:off x="4941897" y="4126453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chemeClr val="bg1">
                    <a:lumMod val="85000"/>
                  </a:schemeClr>
                </a:solidFill>
              </a:rPr>
              <a:t>Placette de Grognon</a:t>
            </a:r>
            <a:endParaRPr lang="fr-BE" sz="16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5005388" y="2214563"/>
            <a:ext cx="3957637" cy="1066800"/>
          </a:xfrm>
          <a:custGeom>
            <a:avLst/>
            <a:gdLst>
              <a:gd name="connsiteX0" fmla="*/ 3957637 w 3957637"/>
              <a:gd name="connsiteY0" fmla="*/ 1066800 h 1066800"/>
              <a:gd name="connsiteX1" fmla="*/ 0 w 3957637"/>
              <a:gd name="connsiteY1" fmla="*/ 428625 h 1066800"/>
              <a:gd name="connsiteX2" fmla="*/ 166687 w 3957637"/>
              <a:gd name="connsiteY2" fmla="*/ 0 h 1066800"/>
              <a:gd name="connsiteX3" fmla="*/ 3952875 w 3957637"/>
              <a:gd name="connsiteY3" fmla="*/ 581025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7637" h="1066800">
                <a:moveTo>
                  <a:pt x="3957637" y="1066800"/>
                </a:moveTo>
                <a:lnTo>
                  <a:pt x="0" y="428625"/>
                </a:lnTo>
                <a:lnTo>
                  <a:pt x="166687" y="0"/>
                </a:lnTo>
                <a:lnTo>
                  <a:pt x="3952875" y="581025"/>
                </a:lnTo>
              </a:path>
            </a:pathLst>
          </a:custGeom>
          <a:solidFill>
            <a:srgbClr val="33CCCC">
              <a:alpha val="74118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lt1"/>
              </a:solidFill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4529138" y="3333750"/>
            <a:ext cx="3390900" cy="1962150"/>
          </a:xfrm>
          <a:custGeom>
            <a:avLst/>
            <a:gdLst>
              <a:gd name="connsiteX0" fmla="*/ 90487 w 3390900"/>
              <a:gd name="connsiteY0" fmla="*/ 0 h 1962150"/>
              <a:gd name="connsiteX1" fmla="*/ 3352800 w 3390900"/>
              <a:gd name="connsiteY1" fmla="*/ 666750 h 1962150"/>
              <a:gd name="connsiteX2" fmla="*/ 3390900 w 3390900"/>
              <a:gd name="connsiteY2" fmla="*/ 1881188 h 1962150"/>
              <a:gd name="connsiteX3" fmla="*/ 3357562 w 3390900"/>
              <a:gd name="connsiteY3" fmla="*/ 1962150 h 1962150"/>
              <a:gd name="connsiteX4" fmla="*/ 2919412 w 3390900"/>
              <a:gd name="connsiteY4" fmla="*/ 1800225 h 1962150"/>
              <a:gd name="connsiteX5" fmla="*/ 2890837 w 3390900"/>
              <a:gd name="connsiteY5" fmla="*/ 1004888 h 1962150"/>
              <a:gd name="connsiteX6" fmla="*/ 0 w 3390900"/>
              <a:gd name="connsiteY6" fmla="*/ 428625 h 1962150"/>
              <a:gd name="connsiteX7" fmla="*/ 90487 w 3390900"/>
              <a:gd name="connsiteY7" fmla="*/ 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0900" h="1962150">
                <a:moveTo>
                  <a:pt x="90487" y="0"/>
                </a:moveTo>
                <a:lnTo>
                  <a:pt x="3352800" y="666750"/>
                </a:lnTo>
                <a:lnTo>
                  <a:pt x="3390900" y="1881188"/>
                </a:lnTo>
                <a:lnTo>
                  <a:pt x="3357562" y="1962150"/>
                </a:lnTo>
                <a:lnTo>
                  <a:pt x="2919412" y="1800225"/>
                </a:lnTo>
                <a:lnTo>
                  <a:pt x="2890837" y="1004888"/>
                </a:lnTo>
                <a:lnTo>
                  <a:pt x="0" y="428625"/>
                </a:lnTo>
                <a:lnTo>
                  <a:pt x="90487" y="0"/>
                </a:lnTo>
                <a:close/>
              </a:path>
            </a:pathLst>
          </a:custGeom>
          <a:solidFill>
            <a:srgbClr val="33CCCC">
              <a:alpha val="74118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ZoneTexte 38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chemeClr val="bg1">
                    <a:lumMod val="85000"/>
                  </a:schemeClr>
                </a:solidFill>
              </a:rPr>
              <a:t>Rue de Grognon</a:t>
            </a:r>
            <a:endParaRPr lang="fr-BE" sz="1600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chemeClr val="bg1">
                    <a:lumMod val="85000"/>
                  </a:schemeClr>
                </a:solidFill>
              </a:rPr>
              <a:t>Rue Saint-Hilaire</a:t>
            </a:r>
            <a:endParaRPr lang="fr-BE" sz="16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chemeClr val="bg1">
                    <a:lumMod val="85000"/>
                  </a:schemeClr>
                </a:solidFill>
              </a:rPr>
              <a:t>Place</a:t>
            </a:r>
          </a:p>
          <a:p>
            <a:r>
              <a:rPr lang="fr-BE" sz="1400" b="1" dirty="0" smtClean="0">
                <a:solidFill>
                  <a:schemeClr val="bg1">
                    <a:lumMod val="85000"/>
                  </a:schemeClr>
                </a:solidFill>
              </a:rPr>
              <a:t>Saint-Hilaire</a:t>
            </a:r>
            <a:endParaRPr lang="fr-BE" sz="14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 rot="690551">
            <a:off x="4941897" y="4126453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chemeClr val="bg1">
                    <a:lumMod val="85000"/>
                  </a:schemeClr>
                </a:solidFill>
              </a:rPr>
              <a:t>Placette de Grognon</a:t>
            </a:r>
            <a:endParaRPr lang="fr-BE" sz="16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 rot="21286709">
            <a:off x="396502" y="2657300"/>
            <a:ext cx="1562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chemeClr val="bg1">
                    <a:lumMod val="85000"/>
                  </a:schemeClr>
                </a:solidFill>
              </a:rPr>
              <a:t>Rue de Grognon</a:t>
            </a:r>
            <a:endParaRPr lang="fr-BE" sz="1600" b="1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5005388" y="2214563"/>
            <a:ext cx="3957637" cy="1066800"/>
          </a:xfrm>
          <a:custGeom>
            <a:avLst/>
            <a:gdLst>
              <a:gd name="connsiteX0" fmla="*/ 3957637 w 3957637"/>
              <a:gd name="connsiteY0" fmla="*/ 1066800 h 1066800"/>
              <a:gd name="connsiteX1" fmla="*/ 0 w 3957637"/>
              <a:gd name="connsiteY1" fmla="*/ 428625 h 1066800"/>
              <a:gd name="connsiteX2" fmla="*/ 166687 w 3957637"/>
              <a:gd name="connsiteY2" fmla="*/ 0 h 1066800"/>
              <a:gd name="connsiteX3" fmla="*/ 3952875 w 3957637"/>
              <a:gd name="connsiteY3" fmla="*/ 581025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7637" h="1066800">
                <a:moveTo>
                  <a:pt x="3957637" y="1066800"/>
                </a:moveTo>
                <a:lnTo>
                  <a:pt x="0" y="428625"/>
                </a:lnTo>
                <a:lnTo>
                  <a:pt x="166687" y="0"/>
                </a:lnTo>
                <a:lnTo>
                  <a:pt x="3952875" y="581025"/>
                </a:lnTo>
              </a:path>
            </a:pathLst>
          </a:custGeom>
          <a:solidFill>
            <a:srgbClr val="33CCCC">
              <a:alpha val="74118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lt1"/>
              </a:solidFill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4529138" y="3333750"/>
            <a:ext cx="3390900" cy="1962150"/>
          </a:xfrm>
          <a:custGeom>
            <a:avLst/>
            <a:gdLst>
              <a:gd name="connsiteX0" fmla="*/ 90487 w 3390900"/>
              <a:gd name="connsiteY0" fmla="*/ 0 h 1962150"/>
              <a:gd name="connsiteX1" fmla="*/ 3352800 w 3390900"/>
              <a:gd name="connsiteY1" fmla="*/ 666750 h 1962150"/>
              <a:gd name="connsiteX2" fmla="*/ 3390900 w 3390900"/>
              <a:gd name="connsiteY2" fmla="*/ 1881188 h 1962150"/>
              <a:gd name="connsiteX3" fmla="*/ 3357562 w 3390900"/>
              <a:gd name="connsiteY3" fmla="*/ 1962150 h 1962150"/>
              <a:gd name="connsiteX4" fmla="*/ 2919412 w 3390900"/>
              <a:gd name="connsiteY4" fmla="*/ 1800225 h 1962150"/>
              <a:gd name="connsiteX5" fmla="*/ 2890837 w 3390900"/>
              <a:gd name="connsiteY5" fmla="*/ 1004888 h 1962150"/>
              <a:gd name="connsiteX6" fmla="*/ 0 w 3390900"/>
              <a:gd name="connsiteY6" fmla="*/ 428625 h 1962150"/>
              <a:gd name="connsiteX7" fmla="*/ 90487 w 3390900"/>
              <a:gd name="connsiteY7" fmla="*/ 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0900" h="1962150">
                <a:moveTo>
                  <a:pt x="90487" y="0"/>
                </a:moveTo>
                <a:lnTo>
                  <a:pt x="3352800" y="666750"/>
                </a:lnTo>
                <a:lnTo>
                  <a:pt x="3390900" y="1881188"/>
                </a:lnTo>
                <a:lnTo>
                  <a:pt x="3357562" y="1962150"/>
                </a:lnTo>
                <a:lnTo>
                  <a:pt x="2919412" y="1800225"/>
                </a:lnTo>
                <a:lnTo>
                  <a:pt x="2890837" y="1004888"/>
                </a:lnTo>
                <a:lnTo>
                  <a:pt x="0" y="428625"/>
                </a:lnTo>
                <a:lnTo>
                  <a:pt x="90487" y="0"/>
                </a:lnTo>
                <a:close/>
              </a:path>
            </a:pathLst>
          </a:custGeom>
          <a:solidFill>
            <a:srgbClr val="33CCCC">
              <a:alpha val="74118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-828600" y="764704"/>
            <a:ext cx="10369152" cy="6984776"/>
            <a:chOff x="-828600" y="764704"/>
            <a:chExt cx="10369152" cy="6984776"/>
          </a:xfrm>
        </p:grpSpPr>
        <p:grpSp>
          <p:nvGrpSpPr>
            <p:cNvPr id="31" name="Groupe 30"/>
            <p:cNvGrpSpPr/>
            <p:nvPr/>
          </p:nvGrpSpPr>
          <p:grpSpPr>
            <a:xfrm>
              <a:off x="-828600" y="764704"/>
              <a:ext cx="10369152" cy="6984776"/>
              <a:chOff x="-828600" y="764704"/>
              <a:chExt cx="10369152" cy="6984776"/>
            </a:xfrm>
          </p:grpSpPr>
          <p:pic>
            <p:nvPicPr>
              <p:cNvPr id="18" name="Image 17" descr="ORTHO4.jpg"/>
              <p:cNvPicPr>
                <a:picLocks noChangeAspect="1"/>
              </p:cNvPicPr>
              <p:nvPr/>
            </p:nvPicPr>
            <p:blipFill>
              <a:blip r:embed="rId3" cstate="print"/>
              <a:srcRect t="11818" r="8423" b="26801"/>
              <a:stretch>
                <a:fillRect/>
              </a:stretch>
            </p:blipFill>
            <p:spPr>
              <a:xfrm rot="5591526">
                <a:off x="1609383" y="-516276"/>
                <a:ext cx="5919927" cy="9137831"/>
              </a:xfrm>
              <a:prstGeom prst="rect">
                <a:avLst/>
              </a:prstGeom>
            </p:spPr>
          </p:pic>
          <p:grpSp>
            <p:nvGrpSpPr>
              <p:cNvPr id="30" name="Groupe 29"/>
              <p:cNvGrpSpPr/>
              <p:nvPr/>
            </p:nvGrpSpPr>
            <p:grpSpPr>
              <a:xfrm>
                <a:off x="-828600" y="764704"/>
                <a:ext cx="10369152" cy="6984776"/>
                <a:chOff x="-828600" y="764704"/>
                <a:chExt cx="10369152" cy="6984776"/>
              </a:xfrm>
            </p:grpSpPr>
            <p:sp>
              <p:nvSpPr>
                <p:cNvPr id="24" name="Rectangle 23"/>
                <p:cNvSpPr/>
                <p:nvPr/>
              </p:nvSpPr>
              <p:spPr>
                <a:xfrm>
                  <a:off x="0" y="764704"/>
                  <a:ext cx="9396536" cy="10801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BE"/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-36512" y="6669360"/>
                  <a:ext cx="9396536" cy="108012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BE"/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-828600" y="1556792"/>
                  <a:ext cx="1008112" cy="53012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BE"/>
                </a:p>
              </p:txBody>
            </p:sp>
            <p:sp>
              <p:nvSpPr>
                <p:cNvPr id="27" name="Rectangle 26"/>
                <p:cNvSpPr/>
                <p:nvPr/>
              </p:nvSpPr>
              <p:spPr>
                <a:xfrm>
                  <a:off x="8964488" y="1440160"/>
                  <a:ext cx="576064" cy="530120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BE"/>
                </a:p>
              </p:txBody>
            </p:sp>
          </p:grpSp>
        </p:grpSp>
        <p:sp>
          <p:nvSpPr>
            <p:cNvPr id="19" name="ZoneTexte 18"/>
            <p:cNvSpPr txBox="1"/>
            <p:nvPr/>
          </p:nvSpPr>
          <p:spPr>
            <a:xfrm>
              <a:off x="5535216" y="1260049"/>
              <a:ext cx="350128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BE" sz="1100" dirty="0" smtClean="0"/>
                <a:t>Vue générale</a:t>
              </a:r>
            </a:p>
            <a:p>
              <a:pPr algn="r"/>
              <a:r>
                <a:rPr lang="fr-BE" sz="1100" dirty="0" smtClean="0"/>
                <a:t>des recherches archéologiques </a:t>
              </a:r>
              <a:r>
                <a:rPr lang="fr-BE" sz="1100" b="1" dirty="0" smtClean="0"/>
                <a:t>en cours </a:t>
              </a:r>
              <a:r>
                <a:rPr lang="fr-BE" sz="1100" dirty="0" smtClean="0"/>
                <a:t>(</a:t>
              </a:r>
              <a:r>
                <a:rPr lang="fr-BE" sz="900" dirty="0" smtClean="0"/>
                <a:t>état au 15/03/2017</a:t>
              </a:r>
              <a:r>
                <a:rPr lang="fr-BE" sz="1100" dirty="0" smtClean="0"/>
                <a:t>)</a:t>
              </a:r>
              <a:endParaRPr lang="fr-BE" sz="1100" b="1" dirty="0" smtClean="0"/>
            </a:p>
            <a:p>
              <a:pPr algn="r"/>
              <a:r>
                <a:rPr lang="fr-BE" sz="1000" dirty="0" smtClean="0"/>
                <a:t>(</a:t>
              </a:r>
              <a:r>
                <a:rPr lang="fr-BE" sz="700" i="1" dirty="0" err="1" smtClean="0"/>
                <a:t>Orthophotoplan</a:t>
              </a:r>
              <a:r>
                <a:rPr lang="fr-BE" sz="700" i="1" dirty="0" smtClean="0"/>
                <a:t> : P.-M. </a:t>
              </a:r>
              <a:r>
                <a:rPr lang="fr-BE" sz="700" i="1" dirty="0" err="1" smtClean="0"/>
                <a:t>Warnier</a:t>
              </a:r>
              <a:r>
                <a:rPr lang="fr-BE" sz="700" i="1" dirty="0" smtClean="0"/>
                <a:t> – SPW/DGO4, </a:t>
              </a:r>
              <a:r>
                <a:rPr lang="fr-BE" sz="700" i="1" dirty="0" err="1" smtClean="0"/>
                <a:t>Géomatique</a:t>
              </a:r>
              <a:r>
                <a:rPr lang="fr-BE" sz="1000" dirty="0" smtClean="0"/>
                <a:t>)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179512" y="1700808"/>
            <a:ext cx="4320480" cy="5328592"/>
            <a:chOff x="179512" y="1700808"/>
            <a:chExt cx="4320480" cy="5328592"/>
          </a:xfrm>
        </p:grpSpPr>
        <p:pic>
          <p:nvPicPr>
            <p:cNvPr id="35" name="Image 34" descr="B0306.001.jpg"/>
            <p:cNvPicPr>
              <a:picLocks noChangeAspect="1"/>
            </p:cNvPicPr>
            <p:nvPr/>
          </p:nvPicPr>
          <p:blipFill>
            <a:blip r:embed="rId4" cstate="print">
              <a:lum bright="-10000" contrast="-10000"/>
            </a:blip>
            <a:srcRect l="39000" r="2033"/>
            <a:stretch>
              <a:fillRect/>
            </a:stretch>
          </p:blipFill>
          <p:spPr>
            <a:xfrm>
              <a:off x="179512" y="1844825"/>
              <a:ext cx="4104456" cy="4826482"/>
            </a:xfrm>
            <a:prstGeom prst="rect">
              <a:avLst/>
            </a:prstGeom>
          </p:spPr>
        </p:pic>
        <p:sp>
          <p:nvSpPr>
            <p:cNvPr id="36" name="Rectangle 35"/>
            <p:cNvSpPr/>
            <p:nvPr/>
          </p:nvSpPr>
          <p:spPr>
            <a:xfrm>
              <a:off x="4283968" y="1700808"/>
              <a:ext cx="216024" cy="5328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22" name="Image 21" descr="Plan 693.JPG"/>
          <p:cNvPicPr>
            <a:picLocks noChangeAspect="1"/>
          </p:cNvPicPr>
          <p:nvPr/>
        </p:nvPicPr>
        <p:blipFill>
          <a:blip r:embed="rId2" cstate="print"/>
          <a:srcRect l="21032" t="34992" r="48056" b="5386"/>
          <a:stretch>
            <a:fillRect/>
          </a:stretch>
        </p:blipFill>
        <p:spPr>
          <a:xfrm>
            <a:off x="179512" y="1916832"/>
            <a:ext cx="8784976" cy="4753818"/>
          </a:xfrm>
          <a:prstGeom prst="rect">
            <a:avLst/>
          </a:prstGeom>
        </p:spPr>
      </p:pic>
      <p:grpSp>
        <p:nvGrpSpPr>
          <p:cNvPr id="25" name="Groupe 24"/>
          <p:cNvGrpSpPr/>
          <p:nvPr/>
        </p:nvGrpSpPr>
        <p:grpSpPr>
          <a:xfrm>
            <a:off x="3805238" y="4205288"/>
            <a:ext cx="3805237" cy="919162"/>
            <a:chOff x="3805238" y="4205288"/>
            <a:chExt cx="3805237" cy="919162"/>
          </a:xfrm>
        </p:grpSpPr>
        <p:sp>
          <p:nvSpPr>
            <p:cNvPr id="23" name="Forme libre 22"/>
            <p:cNvSpPr/>
            <p:nvPr/>
          </p:nvSpPr>
          <p:spPr>
            <a:xfrm>
              <a:off x="5462588" y="4205288"/>
              <a:ext cx="2147887" cy="57150"/>
            </a:xfrm>
            <a:custGeom>
              <a:avLst/>
              <a:gdLst>
                <a:gd name="connsiteX0" fmla="*/ 0 w 2147887"/>
                <a:gd name="connsiteY0" fmla="*/ 0 h 57150"/>
                <a:gd name="connsiteX1" fmla="*/ 2147887 w 2147887"/>
                <a:gd name="connsiteY1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7887" h="57150">
                  <a:moveTo>
                    <a:pt x="0" y="0"/>
                  </a:moveTo>
                  <a:lnTo>
                    <a:pt x="2147887" y="57150"/>
                  </a:lnTo>
                </a:path>
              </a:pathLst>
            </a:custGeom>
            <a:ln w="76200">
              <a:solidFill>
                <a:srgbClr val="00B2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24" name="Forme libre 23"/>
            <p:cNvSpPr/>
            <p:nvPr/>
          </p:nvSpPr>
          <p:spPr>
            <a:xfrm>
              <a:off x="3805238" y="4838700"/>
              <a:ext cx="3795712" cy="285750"/>
            </a:xfrm>
            <a:custGeom>
              <a:avLst/>
              <a:gdLst>
                <a:gd name="connsiteX0" fmla="*/ 0 w 3795712"/>
                <a:gd name="connsiteY0" fmla="*/ 90488 h 285750"/>
                <a:gd name="connsiteX1" fmla="*/ 928687 w 3795712"/>
                <a:gd name="connsiteY1" fmla="*/ 0 h 285750"/>
                <a:gd name="connsiteX2" fmla="*/ 1438275 w 3795712"/>
                <a:gd name="connsiteY2" fmla="*/ 0 h 285750"/>
                <a:gd name="connsiteX3" fmla="*/ 2095500 w 3795712"/>
                <a:gd name="connsiteY3" fmla="*/ 23813 h 285750"/>
                <a:gd name="connsiteX4" fmla="*/ 3638550 w 3795712"/>
                <a:gd name="connsiteY4" fmla="*/ 109538 h 285750"/>
                <a:gd name="connsiteX5" fmla="*/ 3795712 w 3795712"/>
                <a:gd name="connsiteY5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95712" h="285750">
                  <a:moveTo>
                    <a:pt x="0" y="90488"/>
                  </a:moveTo>
                  <a:lnTo>
                    <a:pt x="928687" y="0"/>
                  </a:lnTo>
                  <a:lnTo>
                    <a:pt x="1438275" y="0"/>
                  </a:lnTo>
                  <a:lnTo>
                    <a:pt x="2095500" y="23813"/>
                  </a:lnTo>
                  <a:lnTo>
                    <a:pt x="3638550" y="109538"/>
                  </a:lnTo>
                  <a:lnTo>
                    <a:pt x="3795712" y="285750"/>
                  </a:lnTo>
                </a:path>
              </a:pathLst>
            </a:custGeom>
            <a:ln w="76200">
              <a:solidFill>
                <a:srgbClr val="00B2A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GRO2 - Survol drône, 06.04.2017 - mi-Light.jpg"/>
          <p:cNvPicPr>
            <a:picLocks noChangeAspect="1"/>
          </p:cNvPicPr>
          <p:nvPr/>
        </p:nvPicPr>
        <p:blipFill>
          <a:blip r:embed="rId2" cstate="print"/>
          <a:srcRect l="12998" t="15282" r="15483" b="15265"/>
          <a:stretch>
            <a:fillRect/>
          </a:stretch>
        </p:blipFill>
        <p:spPr>
          <a:xfrm>
            <a:off x="179513" y="1844824"/>
            <a:ext cx="8784976" cy="4824537"/>
          </a:xfrm>
          <a:prstGeom prst="rect">
            <a:avLst/>
          </a:prstGeom>
        </p:spPr>
      </p:pic>
      <p:sp>
        <p:nvSpPr>
          <p:cNvPr id="35" name="Forme libre 34"/>
          <p:cNvSpPr/>
          <p:nvPr/>
        </p:nvSpPr>
        <p:spPr>
          <a:xfrm>
            <a:off x="190500" y="3829050"/>
            <a:ext cx="7267575" cy="2724150"/>
          </a:xfrm>
          <a:custGeom>
            <a:avLst/>
            <a:gdLst>
              <a:gd name="connsiteX0" fmla="*/ 7267575 w 7267575"/>
              <a:gd name="connsiteY0" fmla="*/ 1304925 h 2724150"/>
              <a:gd name="connsiteX1" fmla="*/ 6400800 w 7267575"/>
              <a:gd name="connsiteY1" fmla="*/ 1028700 h 2724150"/>
              <a:gd name="connsiteX2" fmla="*/ 4733925 w 7267575"/>
              <a:gd name="connsiteY2" fmla="*/ 942975 h 2724150"/>
              <a:gd name="connsiteX3" fmla="*/ 2038350 w 7267575"/>
              <a:gd name="connsiteY3" fmla="*/ 2600325 h 2724150"/>
              <a:gd name="connsiteX4" fmla="*/ 314325 w 7267575"/>
              <a:gd name="connsiteY4" fmla="*/ 2724150 h 2724150"/>
              <a:gd name="connsiteX5" fmla="*/ 190500 w 7267575"/>
              <a:gd name="connsiteY5" fmla="*/ 2695575 h 2724150"/>
              <a:gd name="connsiteX6" fmla="*/ 123825 w 7267575"/>
              <a:gd name="connsiteY6" fmla="*/ 2590800 h 2724150"/>
              <a:gd name="connsiteX7" fmla="*/ 66675 w 7267575"/>
              <a:gd name="connsiteY7" fmla="*/ 2438400 h 2724150"/>
              <a:gd name="connsiteX8" fmla="*/ 0 w 7267575"/>
              <a:gd name="connsiteY8" fmla="*/ 2171700 h 2724150"/>
              <a:gd name="connsiteX9" fmla="*/ 952500 w 7267575"/>
              <a:gd name="connsiteY9" fmla="*/ 1743075 h 2724150"/>
              <a:gd name="connsiteX10" fmla="*/ 1181100 w 7267575"/>
              <a:gd name="connsiteY10" fmla="*/ 2238375 h 2724150"/>
              <a:gd name="connsiteX11" fmla="*/ 2362200 w 7267575"/>
              <a:gd name="connsiteY11" fmla="*/ 1590675 h 2724150"/>
              <a:gd name="connsiteX12" fmla="*/ 2876550 w 7267575"/>
              <a:gd name="connsiteY12" fmla="*/ 1247775 h 2724150"/>
              <a:gd name="connsiteX13" fmla="*/ 3438525 w 7267575"/>
              <a:gd name="connsiteY13" fmla="*/ 904875 h 2724150"/>
              <a:gd name="connsiteX14" fmla="*/ 4181475 w 7267575"/>
              <a:gd name="connsiteY14" fmla="*/ 466725 h 2724150"/>
              <a:gd name="connsiteX15" fmla="*/ 4495800 w 7267575"/>
              <a:gd name="connsiteY15" fmla="*/ 257175 h 2724150"/>
              <a:gd name="connsiteX16" fmla="*/ 4638675 w 7267575"/>
              <a:gd name="connsiteY16" fmla="*/ 95250 h 2724150"/>
              <a:gd name="connsiteX17" fmla="*/ 4686300 w 7267575"/>
              <a:gd name="connsiteY17" fmla="*/ 0 h 2724150"/>
              <a:gd name="connsiteX18" fmla="*/ 7229475 w 7267575"/>
              <a:gd name="connsiteY18" fmla="*/ 514350 h 2724150"/>
              <a:gd name="connsiteX19" fmla="*/ 7267575 w 7267575"/>
              <a:gd name="connsiteY19" fmla="*/ 1304925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267575" h="2724150">
                <a:moveTo>
                  <a:pt x="7267575" y="1304925"/>
                </a:moveTo>
                <a:lnTo>
                  <a:pt x="6400800" y="1028700"/>
                </a:lnTo>
                <a:lnTo>
                  <a:pt x="4733925" y="942975"/>
                </a:lnTo>
                <a:lnTo>
                  <a:pt x="2038350" y="2600325"/>
                </a:lnTo>
                <a:lnTo>
                  <a:pt x="314325" y="2724150"/>
                </a:lnTo>
                <a:lnTo>
                  <a:pt x="190500" y="2695575"/>
                </a:lnTo>
                <a:lnTo>
                  <a:pt x="123825" y="2590800"/>
                </a:lnTo>
                <a:lnTo>
                  <a:pt x="66675" y="2438400"/>
                </a:lnTo>
                <a:lnTo>
                  <a:pt x="0" y="2171700"/>
                </a:lnTo>
                <a:lnTo>
                  <a:pt x="952500" y="1743075"/>
                </a:lnTo>
                <a:lnTo>
                  <a:pt x="1181100" y="2238375"/>
                </a:lnTo>
                <a:lnTo>
                  <a:pt x="2362200" y="1590675"/>
                </a:lnTo>
                <a:lnTo>
                  <a:pt x="2876550" y="1247775"/>
                </a:lnTo>
                <a:lnTo>
                  <a:pt x="3438525" y="904875"/>
                </a:lnTo>
                <a:lnTo>
                  <a:pt x="4181475" y="466725"/>
                </a:lnTo>
                <a:lnTo>
                  <a:pt x="4495800" y="257175"/>
                </a:lnTo>
                <a:lnTo>
                  <a:pt x="4638675" y="95250"/>
                </a:lnTo>
                <a:lnTo>
                  <a:pt x="4686300" y="0"/>
                </a:lnTo>
                <a:lnTo>
                  <a:pt x="7229475" y="514350"/>
                </a:lnTo>
                <a:lnTo>
                  <a:pt x="7267575" y="1304925"/>
                </a:lnTo>
                <a:close/>
              </a:path>
            </a:pathLst>
          </a:custGeom>
          <a:solidFill>
            <a:srgbClr val="D9D9D9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Archéologie :  actualité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63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Le quartier moderne sort de terre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2351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Recherches en cours</a:t>
            </a:r>
            <a:endParaRPr lang="fr-BE" sz="2000" b="1" dirty="0">
              <a:solidFill>
                <a:srgbClr val="00B2A8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541630" y="1260049"/>
            <a:ext cx="3494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1100" dirty="0" smtClean="0"/>
              <a:t>Vue générale</a:t>
            </a:r>
          </a:p>
          <a:p>
            <a:pPr algn="r"/>
            <a:r>
              <a:rPr lang="fr-BE" sz="1100" dirty="0" smtClean="0"/>
              <a:t>des recherches archéologiques </a:t>
            </a:r>
            <a:r>
              <a:rPr lang="fr-BE" sz="1100" b="1" dirty="0" smtClean="0"/>
              <a:t>en cours </a:t>
            </a:r>
            <a:r>
              <a:rPr lang="fr-BE" sz="1100" dirty="0" smtClean="0"/>
              <a:t>(</a:t>
            </a:r>
            <a:r>
              <a:rPr lang="fr-BE" sz="900" dirty="0" smtClean="0"/>
              <a:t>état au 06/04/2017</a:t>
            </a:r>
            <a:r>
              <a:rPr lang="fr-BE" sz="1100" dirty="0" smtClean="0"/>
              <a:t>)</a:t>
            </a:r>
            <a:endParaRPr lang="fr-BE" sz="1100" b="1" dirty="0" smtClean="0"/>
          </a:p>
          <a:p>
            <a:pPr algn="r"/>
            <a:r>
              <a:rPr lang="fr-BE" sz="1000" dirty="0" smtClean="0"/>
              <a:t>(</a:t>
            </a:r>
            <a:r>
              <a:rPr lang="fr-BE" sz="700" i="1" dirty="0" err="1" smtClean="0"/>
              <a:t>Orthophotoplan</a:t>
            </a:r>
            <a:r>
              <a:rPr lang="fr-BE" sz="700" i="1" dirty="0" smtClean="0"/>
              <a:t> : P.-M. </a:t>
            </a:r>
            <a:r>
              <a:rPr lang="fr-BE" sz="700" i="1" dirty="0" err="1" smtClean="0"/>
              <a:t>Warnier</a:t>
            </a:r>
            <a:r>
              <a:rPr lang="fr-BE" sz="700" i="1" dirty="0" smtClean="0"/>
              <a:t> – SPW/DGO4, </a:t>
            </a:r>
            <a:r>
              <a:rPr lang="fr-BE" sz="700" i="1" dirty="0" err="1" smtClean="0"/>
              <a:t>Géomatique</a:t>
            </a:r>
            <a:r>
              <a:rPr lang="fr-BE" sz="1000" dirty="0" smtClean="0"/>
              <a:t>)</a:t>
            </a:r>
          </a:p>
        </p:txBody>
      </p:sp>
      <p:sp>
        <p:nvSpPr>
          <p:cNvPr id="8" name="Forme libre 7"/>
          <p:cNvSpPr/>
          <p:nvPr/>
        </p:nvSpPr>
        <p:spPr>
          <a:xfrm>
            <a:off x="182880" y="2289658"/>
            <a:ext cx="8778240" cy="709574"/>
          </a:xfrm>
          <a:custGeom>
            <a:avLst/>
            <a:gdLst>
              <a:gd name="connsiteX0" fmla="*/ 0 w 8778240"/>
              <a:gd name="connsiteY0" fmla="*/ 629107 h 709574"/>
              <a:gd name="connsiteX1" fmla="*/ 636422 w 8778240"/>
              <a:gd name="connsiteY1" fmla="*/ 43891 h 709574"/>
              <a:gd name="connsiteX2" fmla="*/ 3920947 w 8778240"/>
              <a:gd name="connsiteY2" fmla="*/ 124358 h 709574"/>
              <a:gd name="connsiteX3" fmla="*/ 4981651 w 8778240"/>
              <a:gd name="connsiteY3" fmla="*/ 0 h 709574"/>
              <a:gd name="connsiteX4" fmla="*/ 8778240 w 8778240"/>
              <a:gd name="connsiteY4" fmla="*/ 709574 h 70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78240" h="709574">
                <a:moveTo>
                  <a:pt x="0" y="629107"/>
                </a:moveTo>
                <a:lnTo>
                  <a:pt x="636422" y="43891"/>
                </a:lnTo>
                <a:lnTo>
                  <a:pt x="3920947" y="124358"/>
                </a:lnTo>
                <a:lnTo>
                  <a:pt x="4981651" y="0"/>
                </a:lnTo>
                <a:lnTo>
                  <a:pt x="8778240" y="709574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175565" y="5925312"/>
            <a:ext cx="8778240" cy="621792"/>
          </a:xfrm>
          <a:custGeom>
            <a:avLst/>
            <a:gdLst>
              <a:gd name="connsiteX0" fmla="*/ 0 w 8778240"/>
              <a:gd name="connsiteY0" fmla="*/ 0 h 621792"/>
              <a:gd name="connsiteX1" fmla="*/ 131673 w 8778240"/>
              <a:gd name="connsiteY1" fmla="*/ 512064 h 621792"/>
              <a:gd name="connsiteX2" fmla="*/ 182880 w 8778240"/>
              <a:gd name="connsiteY2" fmla="*/ 577901 h 621792"/>
              <a:gd name="connsiteX3" fmla="*/ 241401 w 8778240"/>
              <a:gd name="connsiteY3" fmla="*/ 599846 h 621792"/>
              <a:gd name="connsiteX4" fmla="*/ 343814 w 8778240"/>
              <a:gd name="connsiteY4" fmla="*/ 621792 h 621792"/>
              <a:gd name="connsiteX5" fmla="*/ 468173 w 8778240"/>
              <a:gd name="connsiteY5" fmla="*/ 621792 h 621792"/>
              <a:gd name="connsiteX6" fmla="*/ 651053 w 8778240"/>
              <a:gd name="connsiteY6" fmla="*/ 599846 h 621792"/>
              <a:gd name="connsiteX7" fmla="*/ 8778240 w 8778240"/>
              <a:gd name="connsiteY7" fmla="*/ 58522 h 621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78240" h="621792">
                <a:moveTo>
                  <a:pt x="0" y="0"/>
                </a:moveTo>
                <a:lnTo>
                  <a:pt x="131673" y="512064"/>
                </a:lnTo>
                <a:lnTo>
                  <a:pt x="182880" y="577901"/>
                </a:lnTo>
                <a:lnTo>
                  <a:pt x="241401" y="599846"/>
                </a:lnTo>
                <a:lnTo>
                  <a:pt x="343814" y="621792"/>
                </a:lnTo>
                <a:lnTo>
                  <a:pt x="468173" y="621792"/>
                </a:lnTo>
                <a:lnTo>
                  <a:pt x="651053" y="599846"/>
                </a:lnTo>
                <a:lnTo>
                  <a:pt x="8778240" y="58522"/>
                </a:lnTo>
              </a:path>
            </a:pathLst>
          </a:custGeom>
          <a:ln w="19050">
            <a:solidFill>
              <a:srgbClr val="FFCC99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ZoneTexte 11"/>
          <p:cNvSpPr txBox="1"/>
          <p:nvPr/>
        </p:nvSpPr>
        <p:spPr>
          <a:xfrm rot="19642324">
            <a:off x="2079097" y="5374882"/>
            <a:ext cx="1603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Saint-Hilaire</a:t>
            </a:r>
            <a:endParaRPr lang="fr-BE" sz="1600" b="1" dirty="0"/>
          </a:p>
        </p:txBody>
      </p:sp>
      <p:sp>
        <p:nvSpPr>
          <p:cNvPr id="14" name="ZoneTexte 13"/>
          <p:cNvSpPr txBox="1"/>
          <p:nvPr/>
        </p:nvSpPr>
        <p:spPr>
          <a:xfrm rot="19931039">
            <a:off x="174858" y="5746120"/>
            <a:ext cx="11027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/>
              <a:t>Place</a:t>
            </a:r>
          </a:p>
          <a:p>
            <a:r>
              <a:rPr lang="fr-BE" sz="1400" b="1" dirty="0" smtClean="0"/>
              <a:t>Saint-Hilaire</a:t>
            </a:r>
            <a:endParaRPr lang="fr-BE" sz="1400" b="1" dirty="0"/>
          </a:p>
        </p:txBody>
      </p:sp>
      <p:sp>
        <p:nvSpPr>
          <p:cNvPr id="15" name="ZoneTexte 14"/>
          <p:cNvSpPr txBox="1"/>
          <p:nvPr/>
        </p:nvSpPr>
        <p:spPr>
          <a:xfrm rot="690551">
            <a:off x="4941897" y="4126453"/>
            <a:ext cx="19198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Placette de Grognon</a:t>
            </a:r>
            <a:endParaRPr lang="fr-BE" sz="1600" b="1" dirty="0"/>
          </a:p>
        </p:txBody>
      </p:sp>
      <p:sp>
        <p:nvSpPr>
          <p:cNvPr id="33" name="Forme libre 32"/>
          <p:cNvSpPr/>
          <p:nvPr/>
        </p:nvSpPr>
        <p:spPr>
          <a:xfrm>
            <a:off x="5005388" y="2214563"/>
            <a:ext cx="3957637" cy="1066800"/>
          </a:xfrm>
          <a:custGeom>
            <a:avLst/>
            <a:gdLst>
              <a:gd name="connsiteX0" fmla="*/ 3957637 w 3957637"/>
              <a:gd name="connsiteY0" fmla="*/ 1066800 h 1066800"/>
              <a:gd name="connsiteX1" fmla="*/ 0 w 3957637"/>
              <a:gd name="connsiteY1" fmla="*/ 428625 h 1066800"/>
              <a:gd name="connsiteX2" fmla="*/ 166687 w 3957637"/>
              <a:gd name="connsiteY2" fmla="*/ 0 h 1066800"/>
              <a:gd name="connsiteX3" fmla="*/ 3952875 w 3957637"/>
              <a:gd name="connsiteY3" fmla="*/ 581025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57637" h="1066800">
                <a:moveTo>
                  <a:pt x="3957637" y="1066800"/>
                </a:moveTo>
                <a:lnTo>
                  <a:pt x="0" y="428625"/>
                </a:lnTo>
                <a:lnTo>
                  <a:pt x="166687" y="0"/>
                </a:lnTo>
                <a:lnTo>
                  <a:pt x="3952875" y="581025"/>
                </a:lnTo>
              </a:path>
            </a:pathLst>
          </a:custGeom>
          <a:solidFill>
            <a:srgbClr val="33CCCC">
              <a:alpha val="74118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lt1"/>
              </a:solidFill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4529138" y="3333750"/>
            <a:ext cx="3390900" cy="1962150"/>
          </a:xfrm>
          <a:custGeom>
            <a:avLst/>
            <a:gdLst>
              <a:gd name="connsiteX0" fmla="*/ 90487 w 3390900"/>
              <a:gd name="connsiteY0" fmla="*/ 0 h 1962150"/>
              <a:gd name="connsiteX1" fmla="*/ 3352800 w 3390900"/>
              <a:gd name="connsiteY1" fmla="*/ 666750 h 1962150"/>
              <a:gd name="connsiteX2" fmla="*/ 3390900 w 3390900"/>
              <a:gd name="connsiteY2" fmla="*/ 1881188 h 1962150"/>
              <a:gd name="connsiteX3" fmla="*/ 3357562 w 3390900"/>
              <a:gd name="connsiteY3" fmla="*/ 1962150 h 1962150"/>
              <a:gd name="connsiteX4" fmla="*/ 2919412 w 3390900"/>
              <a:gd name="connsiteY4" fmla="*/ 1800225 h 1962150"/>
              <a:gd name="connsiteX5" fmla="*/ 2890837 w 3390900"/>
              <a:gd name="connsiteY5" fmla="*/ 1004888 h 1962150"/>
              <a:gd name="connsiteX6" fmla="*/ 0 w 3390900"/>
              <a:gd name="connsiteY6" fmla="*/ 428625 h 1962150"/>
              <a:gd name="connsiteX7" fmla="*/ 90487 w 3390900"/>
              <a:gd name="connsiteY7" fmla="*/ 0 h 196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0900" h="1962150">
                <a:moveTo>
                  <a:pt x="90487" y="0"/>
                </a:moveTo>
                <a:lnTo>
                  <a:pt x="3352800" y="666750"/>
                </a:lnTo>
                <a:lnTo>
                  <a:pt x="3390900" y="1881188"/>
                </a:lnTo>
                <a:lnTo>
                  <a:pt x="3357562" y="1962150"/>
                </a:lnTo>
                <a:lnTo>
                  <a:pt x="2919412" y="1800225"/>
                </a:lnTo>
                <a:lnTo>
                  <a:pt x="2890837" y="1004888"/>
                </a:lnTo>
                <a:lnTo>
                  <a:pt x="0" y="428625"/>
                </a:lnTo>
                <a:lnTo>
                  <a:pt x="90487" y="0"/>
                </a:lnTo>
                <a:close/>
              </a:path>
            </a:pathLst>
          </a:custGeom>
          <a:solidFill>
            <a:srgbClr val="33CCCC">
              <a:alpha val="74118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Forme libre 33"/>
          <p:cNvSpPr/>
          <p:nvPr/>
        </p:nvSpPr>
        <p:spPr>
          <a:xfrm>
            <a:off x="4224338" y="3829050"/>
            <a:ext cx="652462" cy="528638"/>
          </a:xfrm>
          <a:custGeom>
            <a:avLst/>
            <a:gdLst>
              <a:gd name="connsiteX0" fmla="*/ 652462 w 652462"/>
              <a:gd name="connsiteY0" fmla="*/ 0 h 528638"/>
              <a:gd name="connsiteX1" fmla="*/ 457200 w 652462"/>
              <a:gd name="connsiteY1" fmla="*/ 233363 h 528638"/>
              <a:gd name="connsiteX2" fmla="*/ 261937 w 652462"/>
              <a:gd name="connsiteY2" fmla="*/ 376238 h 528638"/>
              <a:gd name="connsiteX3" fmla="*/ 0 w 652462"/>
              <a:gd name="connsiteY3" fmla="*/ 528638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2462" h="528638">
                <a:moveTo>
                  <a:pt x="652462" y="0"/>
                </a:moveTo>
                <a:cubicBezTo>
                  <a:pt x="587374" y="85328"/>
                  <a:pt x="522287" y="170657"/>
                  <a:pt x="457200" y="233363"/>
                </a:cubicBezTo>
                <a:cubicBezTo>
                  <a:pt x="392113" y="296069"/>
                  <a:pt x="338137" y="327026"/>
                  <a:pt x="261937" y="376238"/>
                </a:cubicBezTo>
                <a:cubicBezTo>
                  <a:pt x="185737" y="425450"/>
                  <a:pt x="92868" y="477044"/>
                  <a:pt x="0" y="528638"/>
                </a:cubicBezTo>
              </a:path>
            </a:pathLst>
          </a:cu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grpSp>
        <p:nvGrpSpPr>
          <p:cNvPr id="2" name="Groupe 17"/>
          <p:cNvGrpSpPr/>
          <p:nvPr/>
        </p:nvGrpSpPr>
        <p:grpSpPr>
          <a:xfrm>
            <a:off x="179512" y="2305050"/>
            <a:ext cx="8793038" cy="3581400"/>
            <a:chOff x="179512" y="2305050"/>
            <a:chExt cx="8793038" cy="3581400"/>
          </a:xfrm>
        </p:grpSpPr>
        <p:sp>
          <p:nvSpPr>
            <p:cNvPr id="37" name="Forme libre 36"/>
            <p:cNvSpPr/>
            <p:nvPr/>
          </p:nvSpPr>
          <p:spPr>
            <a:xfrm>
              <a:off x="179512" y="2305050"/>
              <a:ext cx="8793038" cy="3581400"/>
            </a:xfrm>
            <a:custGeom>
              <a:avLst/>
              <a:gdLst>
                <a:gd name="connsiteX0" fmla="*/ 0 w 8743950"/>
                <a:gd name="connsiteY0" fmla="*/ 571500 h 3581400"/>
                <a:gd name="connsiteX1" fmla="*/ 4324350 w 8743950"/>
                <a:gd name="connsiteY1" fmla="*/ 1447800 h 3581400"/>
                <a:gd name="connsiteX2" fmla="*/ 4400550 w 8743950"/>
                <a:gd name="connsiteY2" fmla="*/ 1038225 h 3581400"/>
                <a:gd name="connsiteX3" fmla="*/ 7667625 w 8743950"/>
                <a:gd name="connsiteY3" fmla="*/ 1695450 h 3581400"/>
                <a:gd name="connsiteX4" fmla="*/ 7696200 w 8743950"/>
                <a:gd name="connsiteY4" fmla="*/ 2933700 h 3581400"/>
                <a:gd name="connsiteX5" fmla="*/ 7686675 w 8743950"/>
                <a:gd name="connsiteY5" fmla="*/ 3000375 h 3581400"/>
                <a:gd name="connsiteX6" fmla="*/ 8439150 w 8743950"/>
                <a:gd name="connsiteY6" fmla="*/ 3248025 h 3581400"/>
                <a:gd name="connsiteX7" fmla="*/ 8743950 w 8743950"/>
                <a:gd name="connsiteY7" fmla="*/ 3581400 h 3581400"/>
                <a:gd name="connsiteX8" fmla="*/ 8734425 w 8743950"/>
                <a:gd name="connsiteY8" fmla="*/ 981075 h 3581400"/>
                <a:gd name="connsiteX9" fmla="*/ 4772025 w 8743950"/>
                <a:gd name="connsiteY9" fmla="*/ 342900 h 3581400"/>
                <a:gd name="connsiteX10" fmla="*/ 4914900 w 8743950"/>
                <a:gd name="connsiteY10" fmla="*/ 0 h 3581400"/>
                <a:gd name="connsiteX11" fmla="*/ 4038600 w 8743950"/>
                <a:gd name="connsiteY11" fmla="*/ 104775 h 3581400"/>
                <a:gd name="connsiteX12" fmla="*/ 3371850 w 8743950"/>
                <a:gd name="connsiteY12" fmla="*/ 104775 h 3581400"/>
                <a:gd name="connsiteX13" fmla="*/ 561975 w 8743950"/>
                <a:gd name="connsiteY13" fmla="*/ 28575 h 3581400"/>
                <a:gd name="connsiteX14" fmla="*/ 0 w 8743950"/>
                <a:gd name="connsiteY14" fmla="*/ 571500 h 3581400"/>
                <a:gd name="connsiteX0" fmla="*/ 0 w 8743950"/>
                <a:gd name="connsiteY0" fmla="*/ 571500 h 3581400"/>
                <a:gd name="connsiteX1" fmla="*/ 743000 w 8743950"/>
                <a:gd name="connsiteY1" fmla="*/ 763910 h 3581400"/>
                <a:gd name="connsiteX2" fmla="*/ 4324350 w 8743950"/>
                <a:gd name="connsiteY2" fmla="*/ 1447800 h 3581400"/>
                <a:gd name="connsiteX3" fmla="*/ 4400550 w 8743950"/>
                <a:gd name="connsiteY3" fmla="*/ 1038225 h 3581400"/>
                <a:gd name="connsiteX4" fmla="*/ 7667625 w 8743950"/>
                <a:gd name="connsiteY4" fmla="*/ 1695450 h 3581400"/>
                <a:gd name="connsiteX5" fmla="*/ 7696200 w 8743950"/>
                <a:gd name="connsiteY5" fmla="*/ 2933700 h 3581400"/>
                <a:gd name="connsiteX6" fmla="*/ 7686675 w 8743950"/>
                <a:gd name="connsiteY6" fmla="*/ 3000375 h 3581400"/>
                <a:gd name="connsiteX7" fmla="*/ 8439150 w 8743950"/>
                <a:gd name="connsiteY7" fmla="*/ 3248025 h 3581400"/>
                <a:gd name="connsiteX8" fmla="*/ 8743950 w 8743950"/>
                <a:gd name="connsiteY8" fmla="*/ 3581400 h 3581400"/>
                <a:gd name="connsiteX9" fmla="*/ 8734425 w 8743950"/>
                <a:gd name="connsiteY9" fmla="*/ 981075 h 3581400"/>
                <a:gd name="connsiteX10" fmla="*/ 4772025 w 8743950"/>
                <a:gd name="connsiteY10" fmla="*/ 342900 h 3581400"/>
                <a:gd name="connsiteX11" fmla="*/ 4914900 w 8743950"/>
                <a:gd name="connsiteY11" fmla="*/ 0 h 3581400"/>
                <a:gd name="connsiteX12" fmla="*/ 4038600 w 8743950"/>
                <a:gd name="connsiteY12" fmla="*/ 104775 h 3581400"/>
                <a:gd name="connsiteX13" fmla="*/ 3371850 w 8743950"/>
                <a:gd name="connsiteY13" fmla="*/ 104775 h 3581400"/>
                <a:gd name="connsiteX14" fmla="*/ 561975 w 8743950"/>
                <a:gd name="connsiteY14" fmla="*/ 28575 h 3581400"/>
                <a:gd name="connsiteX15" fmla="*/ 0 w 8743950"/>
                <a:gd name="connsiteY15" fmla="*/ 571500 h 3581400"/>
                <a:gd name="connsiteX0" fmla="*/ 0 w 8793038"/>
                <a:gd name="connsiteY0" fmla="*/ 907926 h 3581400"/>
                <a:gd name="connsiteX1" fmla="*/ 792088 w 8793038"/>
                <a:gd name="connsiteY1" fmla="*/ 763910 h 3581400"/>
                <a:gd name="connsiteX2" fmla="*/ 4373438 w 8793038"/>
                <a:gd name="connsiteY2" fmla="*/ 1447800 h 3581400"/>
                <a:gd name="connsiteX3" fmla="*/ 4449638 w 8793038"/>
                <a:gd name="connsiteY3" fmla="*/ 1038225 h 3581400"/>
                <a:gd name="connsiteX4" fmla="*/ 7716713 w 8793038"/>
                <a:gd name="connsiteY4" fmla="*/ 1695450 h 3581400"/>
                <a:gd name="connsiteX5" fmla="*/ 7745288 w 8793038"/>
                <a:gd name="connsiteY5" fmla="*/ 2933700 h 3581400"/>
                <a:gd name="connsiteX6" fmla="*/ 7735763 w 8793038"/>
                <a:gd name="connsiteY6" fmla="*/ 3000375 h 3581400"/>
                <a:gd name="connsiteX7" fmla="*/ 8488238 w 8793038"/>
                <a:gd name="connsiteY7" fmla="*/ 3248025 h 3581400"/>
                <a:gd name="connsiteX8" fmla="*/ 8793038 w 8793038"/>
                <a:gd name="connsiteY8" fmla="*/ 3581400 h 3581400"/>
                <a:gd name="connsiteX9" fmla="*/ 8783513 w 8793038"/>
                <a:gd name="connsiteY9" fmla="*/ 981075 h 3581400"/>
                <a:gd name="connsiteX10" fmla="*/ 4821113 w 8793038"/>
                <a:gd name="connsiteY10" fmla="*/ 342900 h 3581400"/>
                <a:gd name="connsiteX11" fmla="*/ 4963988 w 8793038"/>
                <a:gd name="connsiteY11" fmla="*/ 0 h 3581400"/>
                <a:gd name="connsiteX12" fmla="*/ 4087688 w 8793038"/>
                <a:gd name="connsiteY12" fmla="*/ 104775 h 3581400"/>
                <a:gd name="connsiteX13" fmla="*/ 3420938 w 8793038"/>
                <a:gd name="connsiteY13" fmla="*/ 104775 h 3581400"/>
                <a:gd name="connsiteX14" fmla="*/ 611063 w 8793038"/>
                <a:gd name="connsiteY14" fmla="*/ 28575 h 3581400"/>
                <a:gd name="connsiteX15" fmla="*/ 0 w 8793038"/>
                <a:gd name="connsiteY15" fmla="*/ 907926 h 3581400"/>
                <a:gd name="connsiteX0" fmla="*/ 0 w 8793038"/>
                <a:gd name="connsiteY0" fmla="*/ 907926 h 3581400"/>
                <a:gd name="connsiteX1" fmla="*/ 792088 w 8793038"/>
                <a:gd name="connsiteY1" fmla="*/ 763910 h 3581400"/>
                <a:gd name="connsiteX2" fmla="*/ 4373438 w 8793038"/>
                <a:gd name="connsiteY2" fmla="*/ 1447800 h 3581400"/>
                <a:gd name="connsiteX3" fmla="*/ 4449638 w 8793038"/>
                <a:gd name="connsiteY3" fmla="*/ 1038225 h 3581400"/>
                <a:gd name="connsiteX4" fmla="*/ 7716713 w 8793038"/>
                <a:gd name="connsiteY4" fmla="*/ 1695450 h 3581400"/>
                <a:gd name="connsiteX5" fmla="*/ 7745288 w 8793038"/>
                <a:gd name="connsiteY5" fmla="*/ 2933700 h 3581400"/>
                <a:gd name="connsiteX6" fmla="*/ 7735763 w 8793038"/>
                <a:gd name="connsiteY6" fmla="*/ 3000375 h 3581400"/>
                <a:gd name="connsiteX7" fmla="*/ 8488238 w 8793038"/>
                <a:gd name="connsiteY7" fmla="*/ 3248025 h 3581400"/>
                <a:gd name="connsiteX8" fmla="*/ 8793038 w 8793038"/>
                <a:gd name="connsiteY8" fmla="*/ 3581400 h 3581400"/>
                <a:gd name="connsiteX9" fmla="*/ 8783513 w 8793038"/>
                <a:gd name="connsiteY9" fmla="*/ 981075 h 3581400"/>
                <a:gd name="connsiteX10" fmla="*/ 4821113 w 8793038"/>
                <a:gd name="connsiteY10" fmla="*/ 342900 h 3581400"/>
                <a:gd name="connsiteX11" fmla="*/ 4963988 w 8793038"/>
                <a:gd name="connsiteY11" fmla="*/ 0 h 3581400"/>
                <a:gd name="connsiteX12" fmla="*/ 4087688 w 8793038"/>
                <a:gd name="connsiteY12" fmla="*/ 104775 h 3581400"/>
                <a:gd name="connsiteX13" fmla="*/ 3420938 w 8793038"/>
                <a:gd name="connsiteY13" fmla="*/ 104775 h 3581400"/>
                <a:gd name="connsiteX14" fmla="*/ 611063 w 8793038"/>
                <a:gd name="connsiteY14" fmla="*/ 28575 h 3581400"/>
                <a:gd name="connsiteX15" fmla="*/ 0 w 8793038"/>
                <a:gd name="connsiteY15" fmla="*/ 619894 h 3581400"/>
                <a:gd name="connsiteX16" fmla="*/ 0 w 8793038"/>
                <a:gd name="connsiteY16" fmla="*/ 907926 h 358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793038" h="3581400">
                  <a:moveTo>
                    <a:pt x="0" y="907926"/>
                  </a:moveTo>
                  <a:lnTo>
                    <a:pt x="792088" y="763910"/>
                  </a:lnTo>
                  <a:lnTo>
                    <a:pt x="4373438" y="1447800"/>
                  </a:lnTo>
                  <a:lnTo>
                    <a:pt x="4449638" y="1038225"/>
                  </a:lnTo>
                  <a:lnTo>
                    <a:pt x="7716713" y="1695450"/>
                  </a:lnTo>
                  <a:lnTo>
                    <a:pt x="7745288" y="2933700"/>
                  </a:lnTo>
                  <a:lnTo>
                    <a:pt x="7735763" y="3000375"/>
                  </a:lnTo>
                  <a:lnTo>
                    <a:pt x="8488238" y="3248025"/>
                  </a:lnTo>
                  <a:lnTo>
                    <a:pt x="8793038" y="3581400"/>
                  </a:lnTo>
                  <a:lnTo>
                    <a:pt x="8783513" y="981075"/>
                  </a:lnTo>
                  <a:lnTo>
                    <a:pt x="4821113" y="342900"/>
                  </a:lnTo>
                  <a:lnTo>
                    <a:pt x="4963988" y="0"/>
                  </a:lnTo>
                  <a:lnTo>
                    <a:pt x="4087688" y="104775"/>
                  </a:lnTo>
                  <a:lnTo>
                    <a:pt x="3420938" y="104775"/>
                  </a:lnTo>
                  <a:lnTo>
                    <a:pt x="611063" y="28575"/>
                  </a:lnTo>
                  <a:lnTo>
                    <a:pt x="0" y="619894"/>
                  </a:lnTo>
                  <a:lnTo>
                    <a:pt x="0" y="907926"/>
                  </a:lnTo>
                  <a:close/>
                </a:path>
              </a:pathLst>
            </a:custGeom>
            <a:solidFill>
              <a:srgbClr val="33CCCC">
                <a:alpha val="36078"/>
              </a:srgb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" name="ZoneTexte 10"/>
            <p:cNvSpPr txBox="1"/>
            <p:nvPr/>
          </p:nvSpPr>
          <p:spPr>
            <a:xfrm rot="593708">
              <a:off x="3583141" y="2724188"/>
              <a:ext cx="19047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BE" sz="2000" b="1" dirty="0" smtClean="0">
                  <a:solidFill>
                    <a:schemeClr val="bg1"/>
                  </a:solidFill>
                </a:rPr>
                <a:t>Rue de Grognon</a:t>
              </a:r>
              <a:endParaRPr lang="fr-BE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 txBox="1">
            <a:spLocks/>
          </p:cNvSpPr>
          <p:nvPr/>
        </p:nvSpPr>
        <p:spPr>
          <a:xfrm>
            <a:off x="0" y="116632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Communication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4173" y="1403484"/>
            <a:ext cx="3505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L’actualité, au fil des découvertes …</a:t>
            </a:r>
            <a:endParaRPr lang="fr-BE" dirty="0"/>
          </a:p>
        </p:txBody>
      </p:sp>
      <p:sp>
        <p:nvSpPr>
          <p:cNvPr id="29" name="ZoneTexte 28"/>
          <p:cNvSpPr txBox="1"/>
          <p:nvPr/>
        </p:nvSpPr>
        <p:spPr>
          <a:xfrm>
            <a:off x="75262" y="1084674"/>
            <a:ext cx="11325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rgbClr val="00B2A8"/>
                </a:solidFill>
              </a:rPr>
              <a:t>Site Web</a:t>
            </a:r>
            <a:endParaRPr lang="fr-BE" sz="2000" b="1" dirty="0">
              <a:solidFill>
                <a:srgbClr val="00B2A8"/>
              </a:solidFill>
            </a:endParaRPr>
          </a:p>
        </p:txBody>
      </p:sp>
      <p:pic>
        <p:nvPicPr>
          <p:cNvPr id="8" name="Image 7" descr="Grognon-Baches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101859"/>
            <a:ext cx="8784976" cy="456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102114"/>
            <a:ext cx="9036496" cy="57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None/>
            </a:pPr>
            <a:endParaRPr lang="fr-BE" sz="2000" b="1" dirty="0" smtClean="0">
              <a:solidFill>
                <a:srgbClr val="00B2A8"/>
              </a:solidFill>
            </a:endParaRPr>
          </a:p>
          <a:p>
            <a:pPr marL="492125" indent="0">
              <a:buNone/>
            </a:pPr>
            <a:r>
              <a:rPr lang="fr-BE" sz="2000" b="1" dirty="0" smtClean="0">
                <a:solidFill>
                  <a:srgbClr val="00B2A8"/>
                </a:solidFill>
              </a:rPr>
              <a:t>Décision du </a:t>
            </a:r>
            <a:r>
              <a:rPr lang="fr-BE" sz="2000" b="1" dirty="0">
                <a:solidFill>
                  <a:srgbClr val="00B2A8"/>
                </a:solidFill>
              </a:rPr>
              <a:t>Gouvernement wallon en juillet </a:t>
            </a:r>
            <a:r>
              <a:rPr lang="fr-BE" sz="2000" b="1" dirty="0" smtClean="0">
                <a:solidFill>
                  <a:srgbClr val="00B2A8"/>
                </a:solidFill>
              </a:rPr>
              <a:t>2016: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BE" sz="2000" dirty="0"/>
              <a:t>phase de </a:t>
            </a:r>
            <a:r>
              <a:rPr lang="fr-BE" sz="2000" dirty="0" smtClean="0"/>
              <a:t>terrain: recrutement </a:t>
            </a:r>
            <a:r>
              <a:rPr lang="fr-BE" sz="2000" dirty="0"/>
              <a:t>d’une équipe de </a:t>
            </a:r>
            <a:r>
              <a:rPr lang="fr-BE" sz="2000" dirty="0" smtClean="0"/>
              <a:t>30 personnes</a:t>
            </a:r>
            <a:r>
              <a:rPr lang="fr-BE" sz="2000" dirty="0"/>
              <a:t> : </a:t>
            </a:r>
            <a:endParaRPr lang="fr-BE" sz="2000" dirty="0" smtClean="0"/>
          </a:p>
          <a:p>
            <a:pPr marL="1349375">
              <a:buFont typeface="Wingdings" panose="05000000000000000000" pitchFamily="2" charset="2"/>
              <a:buChar char="Ø"/>
            </a:pPr>
            <a:r>
              <a:rPr lang="fr-BE" sz="2000" dirty="0" smtClean="0"/>
              <a:t>10 </a:t>
            </a:r>
            <a:r>
              <a:rPr lang="fr-BE" sz="2000" dirty="0"/>
              <a:t>archéologues, 1 juriste, 6 techniciens, 1 topographe/géomètre, 2 contremaîtres et 10 </a:t>
            </a:r>
            <a:r>
              <a:rPr lang="fr-BE" sz="2000" dirty="0" smtClean="0"/>
              <a:t>opérateurs</a:t>
            </a:r>
            <a:r>
              <a:rPr lang="fr-BE" sz="2000" dirty="0"/>
              <a:t> </a:t>
            </a:r>
            <a:endParaRPr lang="fr-BE" sz="2000" dirty="0" smtClean="0"/>
          </a:p>
          <a:p>
            <a:pPr marL="896938" indent="-342900">
              <a:buFont typeface="Wingdings" panose="05000000000000000000" pitchFamily="2" charset="2"/>
              <a:buChar char="§"/>
            </a:pPr>
            <a:r>
              <a:rPr lang="fr-BE" sz="2000" dirty="0"/>
              <a:t>p</a:t>
            </a:r>
            <a:r>
              <a:rPr lang="fr-BE" sz="2000" dirty="0" smtClean="0"/>
              <a:t>ost-fouilles: équipe </a:t>
            </a:r>
            <a:r>
              <a:rPr lang="fr-BE" sz="2000" dirty="0"/>
              <a:t>restreinte (17 personnes) </a:t>
            </a:r>
            <a:r>
              <a:rPr lang="fr-BE" sz="2000" dirty="0" smtClean="0"/>
              <a:t>pour </a:t>
            </a:r>
            <a:r>
              <a:rPr lang="fr-BE" sz="2000" dirty="0"/>
              <a:t>l’étude des données et du matériel récoltés en vue de rédiger le rapport et la publication des résultats.</a:t>
            </a:r>
          </a:p>
          <a:p>
            <a:pPr marL="492125" indent="0">
              <a:buNone/>
            </a:pPr>
            <a:r>
              <a:rPr lang="fr-BE" sz="2000" dirty="0"/>
              <a:t> </a:t>
            </a:r>
          </a:p>
          <a:p>
            <a:pPr marL="492125" indent="0">
              <a:buNone/>
            </a:pPr>
            <a:r>
              <a:rPr lang="fr-BE" sz="2000" b="1" dirty="0">
                <a:solidFill>
                  <a:srgbClr val="00B2A8"/>
                </a:solidFill>
              </a:rPr>
              <a:t>B</a:t>
            </a:r>
            <a:r>
              <a:rPr lang="fr-BE" sz="2000" b="1" dirty="0" smtClean="0">
                <a:solidFill>
                  <a:srgbClr val="00B2A8"/>
                </a:solidFill>
              </a:rPr>
              <a:t>udget </a:t>
            </a:r>
            <a:r>
              <a:rPr lang="fr-BE" sz="2000" b="1" dirty="0">
                <a:solidFill>
                  <a:srgbClr val="00B2A8"/>
                </a:solidFill>
              </a:rPr>
              <a:t>global 4.190.000 </a:t>
            </a:r>
            <a:r>
              <a:rPr lang="fr-BE" sz="2000" b="1" dirty="0" smtClean="0">
                <a:solidFill>
                  <a:srgbClr val="00B2A8"/>
                </a:solidFill>
              </a:rPr>
              <a:t>€</a:t>
            </a:r>
            <a:r>
              <a:rPr lang="fr-BE" sz="2000" b="1" dirty="0">
                <a:solidFill>
                  <a:srgbClr val="00B2A8"/>
                </a:solidFill>
              </a:rPr>
              <a:t> </a:t>
            </a:r>
            <a:r>
              <a:rPr lang="fr-BE" sz="2000" b="1" dirty="0" smtClean="0">
                <a:solidFill>
                  <a:srgbClr val="00B2A8"/>
                </a:solidFill>
              </a:rPr>
              <a:t>dont </a:t>
            </a:r>
          </a:p>
          <a:p>
            <a:pPr marL="1258888" indent="-452438">
              <a:buFont typeface="Wingdings" panose="05000000000000000000" pitchFamily="2" charset="2"/>
              <a:buChar char="Ø"/>
            </a:pPr>
            <a:r>
              <a:rPr lang="fr-BE" sz="2000" dirty="0" smtClean="0"/>
              <a:t>500.000 €</a:t>
            </a:r>
            <a:r>
              <a:rPr lang="fr-BE" sz="2000" dirty="0"/>
              <a:t> </a:t>
            </a:r>
            <a:r>
              <a:rPr lang="fr-BE" sz="2000" dirty="0" smtClean="0"/>
              <a:t>de </a:t>
            </a:r>
            <a:r>
              <a:rPr lang="fr-BE" sz="2000" dirty="0"/>
              <a:t>l’aménageur </a:t>
            </a:r>
            <a:endParaRPr lang="fr-BE" sz="2000" dirty="0" smtClean="0"/>
          </a:p>
          <a:p>
            <a:pPr marL="1258888" indent="-452438">
              <a:buNone/>
            </a:pPr>
            <a:r>
              <a:rPr lang="fr-BE" sz="2000" dirty="0" smtClean="0"/>
              <a:t>(SA </a:t>
            </a:r>
            <a:r>
              <a:rPr lang="fr-BE" sz="2000" dirty="0" err="1"/>
              <a:t>Interparking</a:t>
            </a:r>
            <a:r>
              <a:rPr lang="fr-BE" sz="2000" dirty="0" smtClean="0"/>
              <a:t>) </a:t>
            </a:r>
          </a:p>
          <a:p>
            <a:pPr marL="1258888" indent="-452438">
              <a:buFont typeface="Wingdings" panose="05000000000000000000" pitchFamily="2" charset="2"/>
              <a:buChar char="Ø"/>
            </a:pPr>
            <a:r>
              <a:rPr lang="fr-BE" sz="2000" dirty="0" smtClean="0"/>
              <a:t>800.000</a:t>
            </a:r>
            <a:r>
              <a:rPr lang="fr-BE" sz="2000" dirty="0"/>
              <a:t> </a:t>
            </a:r>
            <a:r>
              <a:rPr lang="fr-BE" sz="2000" dirty="0" smtClean="0"/>
              <a:t>€ de </a:t>
            </a:r>
            <a:r>
              <a:rPr lang="fr-BE" sz="2000" dirty="0"/>
              <a:t>la Ville de </a:t>
            </a:r>
            <a:r>
              <a:rPr lang="fr-BE" sz="2000" dirty="0" smtClean="0"/>
              <a:t>Namur</a:t>
            </a:r>
            <a:endParaRPr lang="fr-BE" sz="20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L’opération d’archéologie préventive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78314"/>
            <a:ext cx="4641756" cy="309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81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-36512" y="2708920"/>
            <a:ext cx="4752528" cy="2664296"/>
            <a:chOff x="-396552" y="2708920"/>
            <a:chExt cx="4752528" cy="2664296"/>
          </a:xfrm>
        </p:grpSpPr>
        <p:sp>
          <p:nvSpPr>
            <p:cNvPr id="6" name="Rectangle 5"/>
            <p:cNvSpPr/>
            <p:nvPr/>
          </p:nvSpPr>
          <p:spPr>
            <a:xfrm>
              <a:off x="-396552" y="2708920"/>
              <a:ext cx="4752528" cy="2664296"/>
            </a:xfrm>
            <a:prstGeom prst="rect">
              <a:avLst/>
            </a:prstGeom>
            <a:solidFill>
              <a:srgbClr val="00B4B0">
                <a:alpha val="72549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-180528" y="3356992"/>
              <a:ext cx="44644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BE" b="1" dirty="0" smtClean="0">
                  <a:solidFill>
                    <a:prstClr val="white"/>
                  </a:solidFill>
                </a:rPr>
                <a:t>La politique de communication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par Monsieur Michel Jehaes</a:t>
              </a:r>
            </a:p>
            <a:p>
              <a:r>
                <a:rPr lang="fr-BE" dirty="0" smtClean="0">
                  <a:solidFill>
                    <a:prstClr val="white"/>
                  </a:solidFill>
                </a:rPr>
                <a:t>Chef de département Voies publiques</a:t>
              </a:r>
              <a:endParaRPr lang="fr-BE" dirty="0">
                <a:solidFill>
                  <a:prstClr val="white"/>
                </a:solidFill>
              </a:endParaRPr>
            </a:p>
            <a:p>
              <a:endParaRPr lang="fr-BE" dirty="0">
                <a:solidFill>
                  <a:prstClr val="black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-108520" y="3356992"/>
              <a:ext cx="2160240" cy="720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>
                <a:solidFill>
                  <a:prstClr val="white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-35756" y="6137920"/>
            <a:ext cx="9179756" cy="72008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prstClr val="white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907704" y="6313294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solidFill>
                  <a:prstClr val="black"/>
                </a:solidFill>
              </a:rPr>
              <a:t>Conférence de presse – 14 avril </a:t>
            </a:r>
            <a:r>
              <a:rPr lang="fr-BE" dirty="0">
                <a:solidFill>
                  <a:prstClr val="black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82801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102114"/>
            <a:ext cx="8892480" cy="57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endParaRPr lang="fr-FR" sz="2000" b="1" dirty="0" smtClean="0">
              <a:solidFill>
                <a:srgbClr val="00B2A8"/>
              </a:solidFill>
            </a:endParaRPr>
          </a:p>
          <a:p>
            <a:pPr marL="492125" indent="0">
              <a:buClr>
                <a:srgbClr val="00B2A8"/>
              </a:buClr>
              <a:buNone/>
            </a:pPr>
            <a:endParaRPr lang="fr-FR" sz="2000" b="1" dirty="0">
              <a:solidFill>
                <a:srgbClr val="00B2A8"/>
              </a:solidFill>
            </a:endParaRPr>
          </a:p>
          <a:p>
            <a:pPr marL="492125" indent="0">
              <a:buClr>
                <a:srgbClr val="00B2A8"/>
              </a:buClr>
              <a:buNone/>
            </a:pPr>
            <a:endParaRPr lang="fr-FR" sz="2000" b="1" dirty="0" smtClean="0">
              <a:solidFill>
                <a:srgbClr val="00B2A8"/>
              </a:solidFill>
            </a:endParaRPr>
          </a:p>
          <a:p>
            <a:pPr marL="492125" indent="0">
              <a:buClr>
                <a:srgbClr val="00B2A8"/>
              </a:buClr>
              <a:buNone/>
            </a:pPr>
            <a:endParaRPr lang="fr-FR" sz="2000" b="1" dirty="0" smtClean="0">
              <a:solidFill>
                <a:srgbClr val="00B2A8"/>
              </a:solidFill>
            </a:endParaRPr>
          </a:p>
          <a:p>
            <a:pPr marL="442913" indent="0">
              <a:buClr>
                <a:srgbClr val="00B2A8"/>
              </a:buClr>
              <a:buNone/>
            </a:pPr>
            <a:r>
              <a:rPr lang="fr-FR" sz="2000" b="1" dirty="0" smtClean="0">
                <a:solidFill>
                  <a:srgbClr val="00B2A8"/>
                </a:solidFill>
              </a:rPr>
              <a:t>Volonté d’informer au mieux les citoyens sur les chantiers: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/>
              <a:t>Soirées d’information semestrielles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>
                <a:solidFill>
                  <a:srgbClr val="000000"/>
                </a:solidFill>
              </a:rPr>
              <a:t>Plaquettes d’information semestrielles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>
                <a:solidFill>
                  <a:srgbClr val="000000"/>
                </a:solidFill>
              </a:rPr>
              <a:t>Des soirées d’information spécifiques (parking Confluence, projet Rogier, …)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>
                <a:solidFill>
                  <a:srgbClr val="000000"/>
                </a:solidFill>
              </a:rPr>
              <a:t>Une charte graphique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>
                <a:solidFill>
                  <a:srgbClr val="000000"/>
                </a:solidFill>
              </a:rPr>
              <a:t>Des bâches sur les chantiers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>
                <a:solidFill>
                  <a:srgbClr val="000000"/>
                </a:solidFill>
              </a:rPr>
              <a:t>Des impositions aux entreprises </a:t>
            </a:r>
          </a:p>
          <a:p>
            <a:pPr marL="896938" indent="0">
              <a:buClr>
                <a:srgbClr val="00B2A8"/>
              </a:buCl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en matière de communication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>
                <a:solidFill>
                  <a:srgbClr val="000000"/>
                </a:solidFill>
              </a:rPr>
              <a:t>Information de la Ville sur les</a:t>
            </a:r>
          </a:p>
          <a:p>
            <a:pPr marL="492125" indent="0">
              <a:buClr>
                <a:srgbClr val="00B2A8"/>
              </a:buCl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	impacts </a:t>
            </a:r>
            <a:r>
              <a:rPr lang="fr-FR" sz="2000" dirty="0">
                <a:solidFill>
                  <a:srgbClr val="000000"/>
                </a:solidFill>
              </a:rPr>
              <a:t>« circulation et</a:t>
            </a:r>
          </a:p>
          <a:p>
            <a:pPr marL="492125" indent="0">
              <a:buClr>
                <a:srgbClr val="00B2A8"/>
              </a:buClr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	stationnement</a:t>
            </a:r>
            <a:r>
              <a:rPr lang="fr-FR" sz="2000" dirty="0">
                <a:solidFill>
                  <a:srgbClr val="000000"/>
                </a:solidFill>
              </a:rPr>
              <a:t> »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La politique de communication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dirty="0" smtClean="0">
                <a:solidFill>
                  <a:schemeClr val="bg1"/>
                </a:solidFill>
              </a:rPr>
              <a:t>« grands chantiers »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02114"/>
            <a:ext cx="3883790" cy="13207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196752"/>
            <a:ext cx="1944216" cy="136702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291" y="4365104"/>
            <a:ext cx="4572000" cy="235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7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268760"/>
            <a:ext cx="8892480" cy="57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r>
              <a:rPr lang="fr-BE" sz="2000" b="1" dirty="0" smtClean="0">
                <a:solidFill>
                  <a:srgbClr val="00B2A8"/>
                </a:solidFill>
              </a:rPr>
              <a:t>Protocole </a:t>
            </a:r>
            <a:r>
              <a:rPr lang="fr-BE" sz="2000" b="1" dirty="0">
                <a:solidFill>
                  <a:srgbClr val="00B2A8"/>
                </a:solidFill>
              </a:rPr>
              <a:t>d’accord « Opération d’archéologie préventive préalable à la construction d’un parking souterrain et à l’aménagement des abords </a:t>
            </a:r>
            <a:r>
              <a:rPr lang="fr-BE" sz="2000" b="1" dirty="0" smtClean="0">
                <a:solidFill>
                  <a:srgbClr val="00B2A8"/>
                </a:solidFill>
              </a:rPr>
              <a:t>»</a:t>
            </a:r>
          </a:p>
          <a:p>
            <a:pPr marL="492125" indent="0">
              <a:buClr>
                <a:srgbClr val="00B2A8"/>
              </a:buClr>
              <a:buNone/>
            </a:pPr>
            <a:endParaRPr lang="fr-BE" sz="1000" b="1" dirty="0" smtClean="0">
              <a:solidFill>
                <a:srgbClr val="00B2A8"/>
              </a:solidFill>
            </a:endParaRPr>
          </a:p>
          <a:p>
            <a:pPr marL="1258888" indent="-361950">
              <a:buClr>
                <a:srgbClr val="00B2A8"/>
              </a:buClr>
              <a:buFont typeface="Wingdings" panose="05000000000000000000" pitchFamily="2" charset="2"/>
              <a:buChar char="Ø"/>
            </a:pPr>
            <a:r>
              <a:rPr lang="fr-BE" sz="2000" dirty="0" smtClean="0"/>
              <a:t>Ville de Namur</a:t>
            </a:r>
          </a:p>
          <a:p>
            <a:pPr marL="1258888" indent="-361950">
              <a:buClr>
                <a:srgbClr val="00B2A8"/>
              </a:buClr>
              <a:buFont typeface="Wingdings" panose="05000000000000000000" pitchFamily="2" charset="2"/>
              <a:buChar char="Ø"/>
            </a:pPr>
            <a:r>
              <a:rPr lang="fr-BE" sz="2000" dirty="0" smtClean="0"/>
              <a:t>SPW DGO4 Direction de l’archéologie</a:t>
            </a:r>
          </a:p>
          <a:p>
            <a:pPr marL="1258888" indent="-361950">
              <a:buClr>
                <a:srgbClr val="00B2A8"/>
              </a:buClr>
              <a:buFont typeface="Wingdings" panose="05000000000000000000" pitchFamily="2" charset="2"/>
              <a:buChar char="Ø"/>
            </a:pPr>
            <a:r>
              <a:rPr lang="fr-BE" sz="2000" dirty="0" smtClean="0">
                <a:solidFill>
                  <a:srgbClr val="000000"/>
                </a:solidFill>
              </a:rPr>
              <a:t>SPW DGO1 Direction des Routes de Namur</a:t>
            </a:r>
          </a:p>
          <a:p>
            <a:pPr marL="1258888" indent="-361950">
              <a:buClr>
                <a:srgbClr val="00B2A8"/>
              </a:buClr>
              <a:buFont typeface="Wingdings" panose="05000000000000000000" pitchFamily="2" charset="2"/>
              <a:buChar char="Ø"/>
            </a:pPr>
            <a:r>
              <a:rPr lang="fr-BE" sz="2000" dirty="0" smtClean="0">
                <a:solidFill>
                  <a:srgbClr val="000000"/>
                </a:solidFill>
              </a:rPr>
              <a:t>Concessionnaire (</a:t>
            </a:r>
            <a:r>
              <a:rPr lang="fr-BE" sz="2000" dirty="0" err="1" smtClean="0">
                <a:solidFill>
                  <a:srgbClr val="000000"/>
                </a:solidFill>
              </a:rPr>
              <a:t>Interparking</a:t>
            </a:r>
            <a:r>
              <a:rPr lang="fr-BE" sz="2000" dirty="0" smtClean="0">
                <a:solidFill>
                  <a:srgbClr val="000000"/>
                </a:solidFill>
              </a:rPr>
              <a:t>)</a:t>
            </a:r>
          </a:p>
          <a:p>
            <a:pPr marL="896938" indent="0">
              <a:buClr>
                <a:srgbClr val="00B2A8"/>
              </a:buClr>
              <a:buNone/>
            </a:pPr>
            <a:endParaRPr lang="fr-BE" sz="2000" dirty="0" smtClean="0">
              <a:solidFill>
                <a:srgbClr val="000000"/>
              </a:solidFill>
            </a:endParaRPr>
          </a:p>
          <a:p>
            <a:pPr marL="896938" indent="0">
              <a:buClr>
                <a:srgbClr val="00B2A8"/>
              </a:buClr>
              <a:buNone/>
            </a:pPr>
            <a:r>
              <a:rPr lang="fr-BE" sz="2000" dirty="0" smtClean="0">
                <a:solidFill>
                  <a:srgbClr val="00B2A8"/>
                </a:solidFill>
              </a:rPr>
              <a:t>→ </a:t>
            </a:r>
            <a:r>
              <a:rPr lang="fr-BE" sz="2000" dirty="0" smtClean="0"/>
              <a:t>plan de communication et </a:t>
            </a:r>
          </a:p>
          <a:p>
            <a:pPr marL="1168400" indent="0">
              <a:buClr>
                <a:srgbClr val="00B2A8"/>
              </a:buClr>
              <a:buNone/>
            </a:pPr>
            <a:r>
              <a:rPr lang="fr-BE" sz="2000" dirty="0" smtClean="0">
                <a:solidFill>
                  <a:srgbClr val="000000"/>
                </a:solidFill>
              </a:rPr>
              <a:t>coordination de la communication </a:t>
            </a:r>
          </a:p>
          <a:p>
            <a:pPr marL="1882775" indent="0">
              <a:buClr>
                <a:srgbClr val="00B2A8"/>
              </a:buClr>
              <a:buNone/>
            </a:pPr>
            <a:r>
              <a:rPr lang="fr-BE" sz="2000" b="1" dirty="0" smtClean="0">
                <a:solidFill>
                  <a:srgbClr val="00B2A8"/>
                </a:solidFill>
              </a:rPr>
              <a:t>Ville de Namur</a:t>
            </a:r>
            <a:endParaRPr lang="fr-FR" sz="2000" b="1" dirty="0" smtClean="0">
              <a:solidFill>
                <a:srgbClr val="00B2A8"/>
              </a:solidFill>
            </a:endParaRPr>
          </a:p>
          <a:p>
            <a:pPr marL="492125" indent="0">
              <a:buClr>
                <a:srgbClr val="00B2A8"/>
              </a:buClr>
              <a:buNone/>
            </a:pPr>
            <a:endParaRPr lang="fr-FR" sz="2000" b="1" dirty="0" smtClean="0">
              <a:solidFill>
                <a:srgbClr val="00B2A8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La politique de communication « archéologie préventive »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06913" y="3645024"/>
            <a:ext cx="4237087" cy="29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2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 bwMode="auto">
          <a:xfrm>
            <a:off x="0" y="1267610"/>
            <a:ext cx="9143999" cy="5473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rmAutofit/>
          </a:bodyPr>
          <a:lstStyle>
            <a:defPPr>
              <a:defRPr lang="fr-FR"/>
            </a:defPPr>
            <a:lvl1pPr marL="884238" indent="-392113" fontAlgn="base">
              <a:spcBef>
                <a:spcPts val="575"/>
              </a:spcBef>
              <a:spcAft>
                <a:spcPct val="0"/>
              </a:spcAft>
              <a:buClr>
                <a:srgbClr val="2AAAB8"/>
              </a:buClr>
              <a:buFont typeface="Lucida Grande"/>
              <a:buChar char="＋"/>
              <a:defRPr sz="1700"/>
            </a:lvl1pPr>
            <a:lvl2pPr marL="742950" indent="-285750" fontAlgn="base">
              <a:spcBef>
                <a:spcPct val="20000"/>
              </a:spcBef>
              <a:spcAft>
                <a:spcPct val="0"/>
              </a:spcAft>
              <a:buChar char="–"/>
              <a:defRPr sz="2800"/>
            </a:lvl2pPr>
            <a:lvl3pPr marL="1143000" indent="-228600" fontAlgn="base">
              <a:spcBef>
                <a:spcPct val="20000"/>
              </a:spcBef>
              <a:spcAft>
                <a:spcPct val="0"/>
              </a:spcAft>
              <a:buChar char="•"/>
              <a:defRPr sz="2400"/>
            </a:lvl3pPr>
            <a:lvl4pPr marL="1600200" indent="-228600" fontAlgn="base">
              <a:spcBef>
                <a:spcPct val="20000"/>
              </a:spcBef>
              <a:spcAft>
                <a:spcPct val="0"/>
              </a:spcAft>
              <a:buChar char="–"/>
              <a:defRPr sz="2000"/>
            </a:lvl4pPr>
            <a:lvl5pPr marL="20574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492125" indent="0">
              <a:buClr>
                <a:srgbClr val="00B2A8"/>
              </a:buClr>
              <a:buNone/>
            </a:pPr>
            <a:r>
              <a:rPr lang="fr-FR" sz="2000" b="1" dirty="0" smtClean="0">
                <a:solidFill>
                  <a:srgbClr val="00B2A8"/>
                </a:solidFill>
              </a:rPr>
              <a:t>Les points presse réguliers</a:t>
            </a:r>
          </a:p>
          <a:p>
            <a:pPr marL="492125" indent="0">
              <a:buClr>
                <a:srgbClr val="00B2A8"/>
              </a:buClr>
              <a:buNone/>
            </a:pPr>
            <a:endParaRPr lang="fr-FR" sz="2000" b="1" dirty="0" smtClean="0">
              <a:solidFill>
                <a:srgbClr val="00B2A8"/>
              </a:solidFill>
            </a:endParaRP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/>
              <a:t>Exclusivement le </a:t>
            </a:r>
            <a:r>
              <a:rPr lang="fr-FR" sz="2000" dirty="0" smtClean="0">
                <a:solidFill>
                  <a:srgbClr val="00B2A8"/>
                </a:solidFill>
              </a:rPr>
              <a:t>vendredi </a:t>
            </a:r>
            <a:r>
              <a:rPr lang="fr-FR" sz="2000" dirty="0">
                <a:solidFill>
                  <a:srgbClr val="00B2A8"/>
                </a:solidFill>
              </a:rPr>
              <a:t>à </a:t>
            </a:r>
            <a:r>
              <a:rPr lang="fr-FR" sz="2000" dirty="0" smtClean="0">
                <a:solidFill>
                  <a:srgbClr val="00B2A8"/>
                </a:solidFill>
              </a:rPr>
              <a:t>13h </a:t>
            </a:r>
          </a:p>
          <a:p>
            <a:pPr>
              <a:buClr>
                <a:srgbClr val="00B2A8"/>
              </a:buClr>
              <a:buFont typeface="Wingdings" panose="05000000000000000000" pitchFamily="2" charset="2"/>
              <a:buChar char="§"/>
            </a:pPr>
            <a:r>
              <a:rPr lang="fr-FR" sz="2000" dirty="0" smtClean="0"/>
              <a:t>Au minimum une fois par mois (ou plus en fonction de l’actualité)</a:t>
            </a:r>
          </a:p>
          <a:p>
            <a:pPr marL="1454150" indent="-285750">
              <a:buFont typeface="Wingdings" panose="05000000000000000000" pitchFamily="2" charset="2"/>
              <a:buChar char="Ø"/>
            </a:pPr>
            <a:r>
              <a:rPr lang="fr-FR" sz="2000" dirty="0" smtClean="0"/>
              <a:t> invitation jeudi fin de journée le cas échéant</a:t>
            </a:r>
          </a:p>
          <a:p>
            <a:pPr marL="896938" indent="-363538" defTabSz="987425">
              <a:buFont typeface="Wingdings" panose="05000000000000000000" pitchFamily="2" charset="2"/>
              <a:buChar char="§"/>
            </a:pPr>
            <a:r>
              <a:rPr lang="fr-FR" sz="2000" dirty="0" smtClean="0"/>
              <a:t>Maximum 30 personnes encadrées par 2 archéologues </a:t>
            </a:r>
          </a:p>
          <a:p>
            <a:pPr marL="896938" indent="-363538" defTabSz="987425">
              <a:buFont typeface="Wingdings" panose="05000000000000000000" pitchFamily="2" charset="2"/>
              <a:buChar char="§"/>
            </a:pPr>
            <a:r>
              <a:rPr lang="fr-FR" sz="2000" dirty="0" smtClean="0"/>
              <a:t>Une zone sécurisée aménagée sous les marronniers (point de vue sur tout le chantier)</a:t>
            </a:r>
          </a:p>
          <a:p>
            <a:pPr marL="896938" indent="-363538" defTabSz="987425">
              <a:buFont typeface="Wingdings" panose="05000000000000000000" pitchFamily="2" charset="2"/>
              <a:buChar char="§"/>
            </a:pPr>
            <a:r>
              <a:rPr lang="fr-FR" sz="2000" dirty="0" smtClean="0"/>
              <a:t>Seuls les journalistes et photographes professionnels seront admis </a:t>
            </a:r>
          </a:p>
          <a:p>
            <a:pPr marL="1520825" indent="-363538" defTabSz="987425">
              <a:buFont typeface="Wingdings" panose="05000000000000000000" pitchFamily="2" charset="2"/>
              <a:buChar char="Ø"/>
            </a:pPr>
            <a:r>
              <a:rPr lang="fr-FR" sz="2000" dirty="0"/>
              <a:t>l</a:t>
            </a:r>
            <a:r>
              <a:rPr lang="fr-FR" sz="2000" dirty="0" smtClean="0"/>
              <a:t>e Service de communication de la Ville vérifiera la qualité de journaliste</a:t>
            </a:r>
            <a:endParaRPr lang="fr-FR" sz="2000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0" y="180000"/>
            <a:ext cx="9180512" cy="922114"/>
          </a:xfrm>
          <a:prstGeom prst="rect">
            <a:avLst/>
          </a:prstGeom>
          <a:solidFill>
            <a:srgbClr val="00B2A8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5125"/>
            <a:r>
              <a:rPr lang="fr-FR" sz="2400" dirty="0" smtClean="0">
                <a:solidFill>
                  <a:schemeClr val="bg1"/>
                </a:solidFill>
              </a:rPr>
              <a:t>Les points presse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6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2297</TotalTime>
  <Words>1809</Words>
  <Application>Microsoft Office PowerPoint</Application>
  <PresentationFormat>Affichage à l'écran (4:3)</PresentationFormat>
  <Paragraphs>427</Paragraphs>
  <Slides>46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46</vt:i4>
      </vt:variant>
    </vt:vector>
  </HeadingPairs>
  <TitlesOfParts>
    <vt:vector size="48" baseType="lpstr">
      <vt:lpstr>Office Theme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Raphaël Hennart</dc:creator>
  <cp:lastModifiedBy>Vandenbroeck Sylvie</cp:lastModifiedBy>
  <cp:revision>362</cp:revision>
  <cp:lastPrinted>2017-04-05T09:11:27Z</cp:lastPrinted>
  <dcterms:created xsi:type="dcterms:W3CDTF">2016-04-04T14:07:59Z</dcterms:created>
  <dcterms:modified xsi:type="dcterms:W3CDTF">2017-04-14T12:49:19Z</dcterms:modified>
</cp:coreProperties>
</file>